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28"/>
  </p:notesMasterIdLst>
  <p:sldIdLst>
    <p:sldId id="256" r:id="rId2"/>
    <p:sldId id="341" r:id="rId3"/>
    <p:sldId id="571" r:id="rId4"/>
    <p:sldId id="600" r:id="rId5"/>
    <p:sldId id="403" r:id="rId6"/>
    <p:sldId id="342" r:id="rId7"/>
    <p:sldId id="356" r:id="rId8"/>
    <p:sldId id="357" r:id="rId9"/>
    <p:sldId id="529" r:id="rId10"/>
    <p:sldId id="530" r:id="rId11"/>
    <p:sldId id="344" r:id="rId12"/>
    <p:sldId id="358" r:id="rId13"/>
    <p:sldId id="359" r:id="rId14"/>
    <p:sldId id="362" r:id="rId15"/>
    <p:sldId id="361" r:id="rId16"/>
    <p:sldId id="364" r:id="rId17"/>
    <p:sldId id="363" r:id="rId18"/>
    <p:sldId id="534" r:id="rId19"/>
    <p:sldId id="532" r:id="rId20"/>
    <p:sldId id="531" r:id="rId21"/>
    <p:sldId id="576" r:id="rId22"/>
    <p:sldId id="577" r:id="rId23"/>
    <p:sldId id="582" r:id="rId24"/>
    <p:sldId id="583" r:id="rId25"/>
    <p:sldId id="584" r:id="rId26"/>
    <p:sldId id="58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94B6D2"/>
    <a:srgbClr val="0094FF"/>
    <a:srgbClr val="008080"/>
    <a:srgbClr val="80008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6" d="100"/>
          <a:sy n="136" d="100"/>
        </p:scale>
        <p:origin x="-16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0C35C-9645-4A10-9AC6-646B43D7E3BC}" type="datetimeFigureOut">
              <a:rPr lang="en-US" smtClean="0"/>
              <a:pPr/>
              <a:t>12/15/11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B94C68-7DAC-462D-B827-A6B8F8E1CE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909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12/15/11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DF85F5-FB5E-4F79-A561-97039C58DE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12/15/11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12/15/11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AA4845-A08A-4DF4-8D99-E2E7B6D41C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12/15/11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12/15/11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7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6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6" Type="http://schemas.openxmlformats.org/officeDocument/2006/relationships/image" Target="../media/image29.jpeg"/><Relationship Id="rId7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5" Type="http://schemas.openxmlformats.org/officeDocument/2006/relationships/image" Target="../media/image33.jpeg"/><Relationship Id="rId6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jpeg"/><Relationship Id="rId5" Type="http://schemas.openxmlformats.org/officeDocument/2006/relationships/image" Target="../media/image37.jpeg"/><Relationship Id="rId6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Atmosphere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Basic Meteorology</a:t>
            </a:r>
          </a:p>
          <a:p>
            <a:r>
              <a:rPr lang="en-US" dirty="0" smtClean="0"/>
              <a:t>Oklahoma </a:t>
            </a:r>
            <a:r>
              <a:rPr lang="en-US" dirty="0" err="1" smtClean="0"/>
              <a:t>Climatological</a:t>
            </a:r>
            <a:r>
              <a:rPr lang="en-US" dirty="0" smtClean="0"/>
              <a:t> Survey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Earth’s Energy 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566"/>
            <a:ext cx="4572000" cy="5116033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1000"/>
              </a:spcAft>
            </a:pPr>
            <a:r>
              <a:rPr lang="en-US" dirty="0" smtClean="0"/>
              <a:t>Water vapor is very good at absorbing and re-radiating the longer-wavelength energy from the Earth</a:t>
            </a:r>
          </a:p>
          <a:p>
            <a:pPr>
              <a:spcAft>
                <a:spcPts val="1000"/>
              </a:spcAft>
            </a:pPr>
            <a:r>
              <a:rPr lang="en-US" dirty="0" smtClean="0"/>
              <a:t>During the day, the Earth stores more energy than it releases</a:t>
            </a:r>
          </a:p>
          <a:p>
            <a:pPr>
              <a:spcAft>
                <a:spcPts val="1000"/>
              </a:spcAft>
            </a:pPr>
            <a:r>
              <a:rPr lang="en-US" dirty="0" smtClean="0"/>
              <a:t>At night, without incoming solar radiation, the energy is released</a:t>
            </a:r>
          </a:p>
          <a:p>
            <a:pPr>
              <a:spcAft>
                <a:spcPts val="1000"/>
              </a:spcAft>
            </a:pPr>
            <a:r>
              <a:rPr lang="en-US" dirty="0" smtClean="0"/>
              <a:t>Without clouds, most of the energy escapes back into space</a:t>
            </a:r>
          </a:p>
          <a:p>
            <a:pPr>
              <a:spcAft>
                <a:spcPts val="1000"/>
              </a:spcAft>
            </a:pPr>
            <a:r>
              <a:rPr lang="en-US" dirty="0" smtClean="0"/>
              <a:t>With clouds, more energy is captured and re-radiated back toward the ground, keeping surface temperatures higher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62600" y="4343400"/>
            <a:ext cx="3407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Source: NOAA National Weather Service </a:t>
            </a:r>
            <a:r>
              <a:rPr lang="en-US" sz="1200" b="1" i="1" dirty="0" err="1" smtClean="0"/>
              <a:t>Jetstream</a:t>
            </a:r>
            <a:endParaRPr lang="en-US" sz="1200" b="1" i="1" dirty="0"/>
          </a:p>
        </p:txBody>
      </p:sp>
      <p:pic>
        <p:nvPicPr>
          <p:cNvPr id="7" name="Picture 6" descr="night_radia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5704" y="1524000"/>
            <a:ext cx="3928296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VARIABLES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PRESSSURE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105400" cy="5257800"/>
          </a:xfrm>
        </p:spPr>
        <p:txBody>
          <a:bodyPr>
            <a:noAutofit/>
          </a:bodyPr>
          <a:lstStyle/>
          <a:p>
            <a:pPr>
              <a:spcAft>
                <a:spcPts val="1000"/>
              </a:spcAft>
            </a:pPr>
            <a:r>
              <a:rPr lang="en-US" sz="2000" dirty="0" smtClean="0"/>
              <a:t>The motion of molecules creates a force, pressure, as they strike a surface (you)</a:t>
            </a:r>
          </a:p>
          <a:p>
            <a:r>
              <a:rPr lang="en-US" sz="2000" dirty="0" smtClean="0"/>
              <a:t>The number of molecules packed into a volume determines its </a:t>
            </a:r>
            <a:r>
              <a:rPr lang="en-US" sz="2000" i="1" u="sng" dirty="0" smtClean="0">
                <a:solidFill>
                  <a:srgbClr val="000090"/>
                </a:solidFill>
              </a:rPr>
              <a:t>density</a:t>
            </a:r>
          </a:p>
          <a:p>
            <a:pPr lvl="1"/>
            <a:r>
              <a:rPr lang="en-US" sz="1800" dirty="0" smtClean="0"/>
              <a:t>Expressed as mass per unit volume</a:t>
            </a:r>
          </a:p>
          <a:p>
            <a:pPr lvl="1">
              <a:spcAft>
                <a:spcPts val="1000"/>
              </a:spcAft>
            </a:pPr>
            <a:r>
              <a:rPr lang="en-US" sz="1800" dirty="0" smtClean="0"/>
              <a:t>Often thought of as weight but not quite the same; you weigh less on the moon than on earth because the effects of gravity are less, but you have the same density</a:t>
            </a:r>
          </a:p>
          <a:p>
            <a:r>
              <a:rPr lang="en-US" sz="2000" dirty="0" smtClean="0"/>
              <a:t>The more molecules, the more pressure</a:t>
            </a:r>
          </a:p>
          <a:p>
            <a:pPr lvl="1"/>
            <a:r>
              <a:rPr lang="en-US" sz="1800" dirty="0" smtClean="0"/>
              <a:t>At sea level, this force is about 14 pounds per square inch, or about 1 ton per square foot</a:t>
            </a:r>
          </a:p>
          <a:p>
            <a:pPr lvl="1"/>
            <a:r>
              <a:rPr lang="en-US" sz="1800" dirty="0" smtClean="0"/>
              <a:t>This force raises a column of mercury 29.92 inches</a:t>
            </a:r>
          </a:p>
        </p:txBody>
      </p:sp>
      <p:pic>
        <p:nvPicPr>
          <p:cNvPr id="7" name="Picture 6" descr="molecules (pressure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1676400"/>
            <a:ext cx="2923946" cy="4038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36021" y="6581001"/>
            <a:ext cx="3407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Source: NOAA National Weather Service </a:t>
            </a:r>
            <a:r>
              <a:rPr lang="en-US" sz="1200" b="1" i="1" dirty="0" err="1" smtClean="0"/>
              <a:t>Jetstream</a:t>
            </a:r>
            <a:endParaRPr lang="en-US" sz="1200" b="1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PRESSSURE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953000" cy="5257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number of molecules are greater near the surface of the earth than at higher elevations</a:t>
            </a:r>
          </a:p>
          <a:p>
            <a:pPr lvl="1"/>
            <a:r>
              <a:rPr lang="en-US" sz="2000" dirty="0" smtClean="0"/>
              <a:t>Thus, pressure decreases with elevation</a:t>
            </a:r>
          </a:p>
          <a:p>
            <a:pPr lvl="1">
              <a:spcAft>
                <a:spcPts val="1000"/>
              </a:spcAft>
            </a:pPr>
            <a:r>
              <a:rPr lang="en-US" sz="2000" dirty="0" smtClean="0"/>
              <a:t>Half of the atmosphere’s molecules are below ~18,000 feet (the 500 </a:t>
            </a:r>
            <a:r>
              <a:rPr lang="en-US" sz="2000" dirty="0" err="1" smtClean="0"/>
              <a:t>mb</a:t>
            </a:r>
            <a:r>
              <a:rPr lang="en-US" sz="2000" dirty="0" smtClean="0"/>
              <a:t> level)</a:t>
            </a:r>
          </a:p>
          <a:p>
            <a:r>
              <a:rPr lang="en-US" sz="2000" dirty="0" smtClean="0"/>
              <a:t>Warm air is less dense than cold air</a:t>
            </a:r>
          </a:p>
          <a:p>
            <a:pPr lvl="1"/>
            <a:r>
              <a:rPr lang="en-US" sz="2000" dirty="0" smtClean="0"/>
              <a:t>Higher energy moves molecules farther apart</a:t>
            </a:r>
          </a:p>
          <a:p>
            <a:pPr lvl="1"/>
            <a:r>
              <a:rPr lang="en-US" sz="2000" dirty="0" smtClean="0"/>
              <a:t>‘Pushes’ the 500 </a:t>
            </a:r>
            <a:r>
              <a:rPr lang="en-US" sz="2000" dirty="0" err="1" smtClean="0"/>
              <a:t>mb</a:t>
            </a:r>
            <a:r>
              <a:rPr lang="en-US" sz="2000" dirty="0" smtClean="0"/>
              <a:t> level upward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36021" y="6581001"/>
            <a:ext cx="3407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Source: NOAA National Weather Service </a:t>
            </a:r>
            <a:r>
              <a:rPr lang="en-US" sz="1200" b="1" i="1" dirty="0" err="1" smtClean="0"/>
              <a:t>Jetstream</a:t>
            </a:r>
            <a:endParaRPr lang="en-US" sz="1200" b="1" i="1" dirty="0"/>
          </a:p>
        </p:txBody>
      </p:sp>
      <p:pic>
        <p:nvPicPr>
          <p:cNvPr id="7" name="Picture 6" descr="mb_heigh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1473200"/>
            <a:ext cx="3505200" cy="50984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800600" cy="525780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Temperature is a measure of the energy of a ‘parcel’ of molecules</a:t>
            </a:r>
          </a:p>
          <a:p>
            <a:r>
              <a:rPr lang="en-US" dirty="0" smtClean="0"/>
              <a:t>Temperature scales</a:t>
            </a:r>
          </a:p>
          <a:p>
            <a:pPr lvl="1"/>
            <a:r>
              <a:rPr lang="en-US" dirty="0" smtClean="0"/>
              <a:t>Fahrenheit: freezing point = 32 degrees; boiling point = 212 deg.</a:t>
            </a:r>
          </a:p>
          <a:p>
            <a:pPr lvl="1"/>
            <a:r>
              <a:rPr lang="en-US" dirty="0" smtClean="0"/>
              <a:t>Celsius: freezing point = 0 degrees; boiling point = 100 degrees</a:t>
            </a:r>
          </a:p>
          <a:p>
            <a:pPr lvl="1">
              <a:buNone/>
            </a:pPr>
            <a:r>
              <a:rPr lang="en-US" dirty="0" smtClean="0"/>
              <a:t>	F = 1.8 * C + 32</a:t>
            </a:r>
          </a:p>
          <a:p>
            <a:pPr lvl="1"/>
            <a:r>
              <a:rPr lang="en-US" dirty="0" smtClean="0"/>
              <a:t>Kelvin: zero = point at which all motion ceases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/>
              <a:t>	K = C + 273.16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Energy from the sun warms the planet, which we experience as heat</a:t>
            </a:r>
          </a:p>
          <a:p>
            <a:r>
              <a:rPr lang="en-US" dirty="0" smtClean="0"/>
              <a:t>Dark colors absorb more radiant energy than light colors</a:t>
            </a:r>
          </a:p>
          <a:p>
            <a:pPr lvl="1"/>
            <a:r>
              <a:rPr lang="en-US" dirty="0" smtClean="0"/>
              <a:t>Measure of reflectivity: </a:t>
            </a:r>
            <a:r>
              <a:rPr lang="en-US" i="1" u="sng" dirty="0" err="1" smtClean="0">
                <a:solidFill>
                  <a:srgbClr val="000090"/>
                </a:solidFill>
              </a:rPr>
              <a:t>albedo</a:t>
            </a:r>
            <a:endParaRPr lang="en-US" i="1" u="sng" dirty="0" smtClean="0">
              <a:solidFill>
                <a:srgbClr val="00009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7400" y="5105400"/>
            <a:ext cx="27956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Source: Oklahoma </a:t>
            </a:r>
            <a:r>
              <a:rPr lang="en-US" sz="1200" b="1" i="1" dirty="0" err="1" smtClean="0"/>
              <a:t>Climatological</a:t>
            </a:r>
            <a:r>
              <a:rPr lang="en-US" sz="1200" b="1" i="1" dirty="0" smtClean="0"/>
              <a:t> Survey</a:t>
            </a:r>
            <a:endParaRPr lang="en-US" sz="1200" b="1" i="1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981200"/>
            <a:ext cx="3663950" cy="3044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ChangeArrowheads="1"/>
          </p:cNvSpPr>
          <p:nvPr/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sz="4400" dirty="0"/>
          </a:p>
        </p:txBody>
      </p:sp>
      <p:sp>
        <p:nvSpPr>
          <p:cNvPr id="48132" name="Rectangle 5"/>
          <p:cNvSpPr>
            <a:spLocks noChangeArrowheads="1"/>
          </p:cNvSpPr>
          <p:nvPr/>
        </p:nvSpPr>
        <p:spPr bwMode="auto">
          <a:xfrm>
            <a:off x="457200" y="14478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Font typeface="Wingdings" pitchFamily="27" charset="2"/>
              <a:buChar char="R"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742950" lvl="1" indent="-285750">
              <a:spcBef>
                <a:spcPct val="20000"/>
              </a:spcBef>
              <a:buClr>
                <a:schemeClr val="bg2"/>
              </a:buClr>
              <a:buFont typeface="Wingdings" pitchFamily="27" charset="2"/>
              <a:buChar char="R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Font typeface="Wingdings" pitchFamily="27" charset="2"/>
              <a:buChar char="R"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8133" name="Line 17"/>
          <p:cNvSpPr>
            <a:spLocks noChangeShapeType="1"/>
          </p:cNvSpPr>
          <p:nvPr/>
        </p:nvSpPr>
        <p:spPr bwMode="auto">
          <a:xfrm>
            <a:off x="2260600" y="5886450"/>
            <a:ext cx="340518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5" name="AutoShape 19"/>
          <p:cNvSpPr>
            <a:spLocks noChangeArrowheads="1"/>
          </p:cNvSpPr>
          <p:nvPr/>
        </p:nvSpPr>
        <p:spPr bwMode="auto">
          <a:xfrm rot="5400000">
            <a:off x="3563938" y="4594225"/>
            <a:ext cx="852488" cy="3424237"/>
          </a:xfrm>
          <a:prstGeom prst="flowChartDelay">
            <a:avLst/>
          </a:prstGeom>
          <a:solidFill>
            <a:srgbClr val="FF3300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rot="10800000" vert="eaVert"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2176463" y="2989263"/>
            <a:ext cx="6892925" cy="2927350"/>
            <a:chOff x="1371" y="1883"/>
            <a:chExt cx="4342" cy="1844"/>
          </a:xfrm>
        </p:grpSpPr>
        <p:sp>
          <p:nvSpPr>
            <p:cNvPr id="48158" name="AutoShape 21"/>
            <p:cNvSpPr>
              <a:spLocks noChangeArrowheads="1"/>
            </p:cNvSpPr>
            <p:nvPr/>
          </p:nvSpPr>
          <p:spPr bwMode="auto">
            <a:xfrm>
              <a:off x="1371" y="2304"/>
              <a:ext cx="2390" cy="1384"/>
            </a:xfrm>
            <a:custGeom>
              <a:avLst/>
              <a:gdLst>
                <a:gd name="T0" fmla="*/ 26 w 21600"/>
                <a:gd name="T1" fmla="*/ 3 h 21600"/>
                <a:gd name="T2" fmla="*/ 15 w 21600"/>
                <a:gd name="T3" fmla="*/ 6 h 21600"/>
                <a:gd name="T4" fmla="*/ 4 w 21600"/>
                <a:gd name="T5" fmla="*/ 3 h 21600"/>
                <a:gd name="T6" fmla="*/ 15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1 w 21600"/>
                <a:gd name="T13" fmla="*/ 4495 h 21600"/>
                <a:gd name="T14" fmla="*/ 17099 w 21600"/>
                <a:gd name="T15" fmla="*/ 1710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6A6A6A"/>
                </a:gs>
                <a:gs pos="50000">
                  <a:srgbClr val="E4E4E4"/>
                </a:gs>
                <a:gs pos="100000">
                  <a:srgbClr val="6A6A6A"/>
                </a:gs>
              </a:gsLst>
              <a:lin ang="0" scaled="1"/>
            </a:gradFill>
            <a:ln w="2857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59" name="Freeform 22"/>
            <p:cNvSpPr>
              <a:spLocks/>
            </p:cNvSpPr>
            <p:nvPr/>
          </p:nvSpPr>
          <p:spPr bwMode="auto">
            <a:xfrm>
              <a:off x="3532" y="1883"/>
              <a:ext cx="2181" cy="649"/>
            </a:xfrm>
            <a:custGeom>
              <a:avLst/>
              <a:gdLst>
                <a:gd name="T0" fmla="*/ 129 w 2181"/>
                <a:gd name="T1" fmla="*/ 447 h 649"/>
                <a:gd name="T2" fmla="*/ 467 w 2181"/>
                <a:gd name="T3" fmla="*/ 361 h 649"/>
                <a:gd name="T4" fmla="*/ 1202 w 2181"/>
                <a:gd name="T5" fmla="*/ 189 h 649"/>
                <a:gd name="T6" fmla="*/ 2043 w 2181"/>
                <a:gd name="T7" fmla="*/ 11 h 649"/>
                <a:gd name="T8" fmla="*/ 2029 w 2181"/>
                <a:gd name="T9" fmla="*/ 123 h 649"/>
                <a:gd name="T10" fmla="*/ 1639 w 2181"/>
                <a:gd name="T11" fmla="*/ 222 h 649"/>
                <a:gd name="T12" fmla="*/ 924 w 2181"/>
                <a:gd name="T13" fmla="*/ 381 h 649"/>
                <a:gd name="T14" fmla="*/ 268 w 2181"/>
                <a:gd name="T15" fmla="*/ 560 h 649"/>
                <a:gd name="T16" fmla="*/ 23 w 2181"/>
                <a:gd name="T17" fmla="*/ 633 h 649"/>
                <a:gd name="T18" fmla="*/ 129 w 2181"/>
                <a:gd name="T19" fmla="*/ 447 h 6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81"/>
                <a:gd name="T31" fmla="*/ 0 h 649"/>
                <a:gd name="T32" fmla="*/ 2181 w 2181"/>
                <a:gd name="T33" fmla="*/ 649 h 64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81" h="649">
                  <a:moveTo>
                    <a:pt x="129" y="447"/>
                  </a:moveTo>
                  <a:cubicBezTo>
                    <a:pt x="203" y="402"/>
                    <a:pt x="288" y="404"/>
                    <a:pt x="467" y="361"/>
                  </a:cubicBezTo>
                  <a:cubicBezTo>
                    <a:pt x="646" y="318"/>
                    <a:pt x="939" y="247"/>
                    <a:pt x="1202" y="189"/>
                  </a:cubicBezTo>
                  <a:cubicBezTo>
                    <a:pt x="1465" y="131"/>
                    <a:pt x="1905" y="22"/>
                    <a:pt x="2043" y="11"/>
                  </a:cubicBezTo>
                  <a:cubicBezTo>
                    <a:pt x="2181" y="0"/>
                    <a:pt x="2096" y="88"/>
                    <a:pt x="2029" y="123"/>
                  </a:cubicBezTo>
                  <a:cubicBezTo>
                    <a:pt x="1962" y="158"/>
                    <a:pt x="1823" y="179"/>
                    <a:pt x="1639" y="222"/>
                  </a:cubicBezTo>
                  <a:cubicBezTo>
                    <a:pt x="1455" y="265"/>
                    <a:pt x="1152" y="325"/>
                    <a:pt x="924" y="381"/>
                  </a:cubicBezTo>
                  <a:cubicBezTo>
                    <a:pt x="696" y="437"/>
                    <a:pt x="418" y="518"/>
                    <a:pt x="268" y="560"/>
                  </a:cubicBezTo>
                  <a:cubicBezTo>
                    <a:pt x="118" y="602"/>
                    <a:pt x="46" y="649"/>
                    <a:pt x="23" y="633"/>
                  </a:cubicBezTo>
                  <a:cubicBezTo>
                    <a:pt x="0" y="617"/>
                    <a:pt x="55" y="492"/>
                    <a:pt x="129" y="447"/>
                  </a:cubicBezTo>
                  <a:close/>
                </a:path>
              </a:pathLst>
            </a:custGeom>
            <a:gradFill rotWithShape="1">
              <a:gsLst>
                <a:gs pos="0">
                  <a:srgbClr val="6A6A6A"/>
                </a:gs>
                <a:gs pos="50000">
                  <a:srgbClr val="E4E4E4"/>
                </a:gs>
                <a:gs pos="100000">
                  <a:srgbClr val="6A6A6A"/>
                </a:gs>
              </a:gsLst>
              <a:lin ang="5400000" scaled="1"/>
            </a:gradFill>
            <a:ln w="9525">
              <a:solidFill>
                <a:srgbClr val="4D4D4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60" name="Freeform 23" descr="Large confetti"/>
            <p:cNvSpPr>
              <a:spLocks/>
            </p:cNvSpPr>
            <p:nvPr/>
          </p:nvSpPr>
          <p:spPr bwMode="auto">
            <a:xfrm>
              <a:off x="1540" y="2649"/>
              <a:ext cx="2046" cy="1078"/>
            </a:xfrm>
            <a:custGeom>
              <a:avLst/>
              <a:gdLst>
                <a:gd name="T0" fmla="*/ 546 w 2046"/>
                <a:gd name="T1" fmla="*/ 1032 h 1078"/>
                <a:gd name="T2" fmla="*/ 1506 w 2046"/>
                <a:gd name="T3" fmla="*/ 1045 h 1078"/>
                <a:gd name="T4" fmla="*/ 1664 w 2046"/>
                <a:gd name="T5" fmla="*/ 966 h 1078"/>
                <a:gd name="T6" fmla="*/ 1750 w 2046"/>
                <a:gd name="T7" fmla="*/ 734 h 1078"/>
                <a:gd name="T8" fmla="*/ 1929 w 2046"/>
                <a:gd name="T9" fmla="*/ 310 h 1078"/>
                <a:gd name="T10" fmla="*/ 2035 w 2046"/>
                <a:gd name="T11" fmla="*/ 59 h 1078"/>
                <a:gd name="T12" fmla="*/ 1863 w 2046"/>
                <a:gd name="T13" fmla="*/ 112 h 1078"/>
                <a:gd name="T14" fmla="*/ 1737 w 2046"/>
                <a:gd name="T15" fmla="*/ 46 h 1078"/>
                <a:gd name="T16" fmla="*/ 1625 w 2046"/>
                <a:gd name="T17" fmla="*/ 118 h 1078"/>
                <a:gd name="T18" fmla="*/ 1525 w 2046"/>
                <a:gd name="T19" fmla="*/ 85 h 1078"/>
                <a:gd name="T20" fmla="*/ 1499 w 2046"/>
                <a:gd name="T21" fmla="*/ 32 h 1078"/>
                <a:gd name="T22" fmla="*/ 1413 w 2046"/>
                <a:gd name="T23" fmla="*/ 65 h 1078"/>
                <a:gd name="T24" fmla="*/ 1347 w 2046"/>
                <a:gd name="T25" fmla="*/ 112 h 1078"/>
                <a:gd name="T26" fmla="*/ 1227 w 2046"/>
                <a:gd name="T27" fmla="*/ 39 h 1078"/>
                <a:gd name="T28" fmla="*/ 1161 w 2046"/>
                <a:gd name="T29" fmla="*/ 99 h 1078"/>
                <a:gd name="T30" fmla="*/ 1095 w 2046"/>
                <a:gd name="T31" fmla="*/ 125 h 1078"/>
                <a:gd name="T32" fmla="*/ 1049 w 2046"/>
                <a:gd name="T33" fmla="*/ 52 h 1078"/>
                <a:gd name="T34" fmla="*/ 1049 w 2046"/>
                <a:gd name="T35" fmla="*/ 13 h 1078"/>
                <a:gd name="T36" fmla="*/ 963 w 2046"/>
                <a:gd name="T37" fmla="*/ 59 h 1078"/>
                <a:gd name="T38" fmla="*/ 910 w 2046"/>
                <a:gd name="T39" fmla="*/ 132 h 1078"/>
                <a:gd name="T40" fmla="*/ 810 w 2046"/>
                <a:gd name="T41" fmla="*/ 85 h 1078"/>
                <a:gd name="T42" fmla="*/ 718 w 2046"/>
                <a:gd name="T43" fmla="*/ 132 h 1078"/>
                <a:gd name="T44" fmla="*/ 579 w 2046"/>
                <a:gd name="T45" fmla="*/ 39 h 1078"/>
                <a:gd name="T46" fmla="*/ 473 w 2046"/>
                <a:gd name="T47" fmla="*/ 152 h 1078"/>
                <a:gd name="T48" fmla="*/ 360 w 2046"/>
                <a:gd name="T49" fmla="*/ 72 h 1078"/>
                <a:gd name="T50" fmla="*/ 234 w 2046"/>
                <a:gd name="T51" fmla="*/ 171 h 1078"/>
                <a:gd name="T52" fmla="*/ 115 w 2046"/>
                <a:gd name="T53" fmla="*/ 85 h 1078"/>
                <a:gd name="T54" fmla="*/ 16 w 2046"/>
                <a:gd name="T55" fmla="*/ 72 h 1078"/>
                <a:gd name="T56" fmla="*/ 214 w 2046"/>
                <a:gd name="T57" fmla="*/ 516 h 1078"/>
                <a:gd name="T58" fmla="*/ 413 w 2046"/>
                <a:gd name="T59" fmla="*/ 992 h 1078"/>
                <a:gd name="T60" fmla="*/ 546 w 2046"/>
                <a:gd name="T61" fmla="*/ 1032 h 107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046"/>
                <a:gd name="T94" fmla="*/ 0 h 1078"/>
                <a:gd name="T95" fmla="*/ 2046 w 2046"/>
                <a:gd name="T96" fmla="*/ 1078 h 107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046" h="1078">
                  <a:moveTo>
                    <a:pt x="546" y="1032"/>
                  </a:moveTo>
                  <a:cubicBezTo>
                    <a:pt x="728" y="1041"/>
                    <a:pt x="1320" y="1056"/>
                    <a:pt x="1506" y="1045"/>
                  </a:cubicBezTo>
                  <a:cubicBezTo>
                    <a:pt x="1692" y="1034"/>
                    <a:pt x="1623" y="1018"/>
                    <a:pt x="1664" y="966"/>
                  </a:cubicBezTo>
                  <a:cubicBezTo>
                    <a:pt x="1705" y="914"/>
                    <a:pt x="1706" y="843"/>
                    <a:pt x="1750" y="734"/>
                  </a:cubicBezTo>
                  <a:cubicBezTo>
                    <a:pt x="1794" y="625"/>
                    <a:pt x="1882" y="422"/>
                    <a:pt x="1929" y="310"/>
                  </a:cubicBezTo>
                  <a:cubicBezTo>
                    <a:pt x="1976" y="198"/>
                    <a:pt x="2046" y="92"/>
                    <a:pt x="2035" y="59"/>
                  </a:cubicBezTo>
                  <a:cubicBezTo>
                    <a:pt x="2024" y="26"/>
                    <a:pt x="1913" y="114"/>
                    <a:pt x="1863" y="112"/>
                  </a:cubicBezTo>
                  <a:cubicBezTo>
                    <a:pt x="1813" y="110"/>
                    <a:pt x="1777" y="45"/>
                    <a:pt x="1737" y="46"/>
                  </a:cubicBezTo>
                  <a:cubicBezTo>
                    <a:pt x="1697" y="47"/>
                    <a:pt x="1660" y="112"/>
                    <a:pt x="1625" y="118"/>
                  </a:cubicBezTo>
                  <a:cubicBezTo>
                    <a:pt x="1590" y="124"/>
                    <a:pt x="1546" y="99"/>
                    <a:pt x="1525" y="85"/>
                  </a:cubicBezTo>
                  <a:cubicBezTo>
                    <a:pt x="1504" y="71"/>
                    <a:pt x="1518" y="35"/>
                    <a:pt x="1499" y="32"/>
                  </a:cubicBezTo>
                  <a:cubicBezTo>
                    <a:pt x="1480" y="29"/>
                    <a:pt x="1438" y="52"/>
                    <a:pt x="1413" y="65"/>
                  </a:cubicBezTo>
                  <a:cubicBezTo>
                    <a:pt x="1388" y="78"/>
                    <a:pt x="1378" y="116"/>
                    <a:pt x="1347" y="112"/>
                  </a:cubicBezTo>
                  <a:cubicBezTo>
                    <a:pt x="1316" y="108"/>
                    <a:pt x="1258" y="41"/>
                    <a:pt x="1227" y="39"/>
                  </a:cubicBezTo>
                  <a:cubicBezTo>
                    <a:pt x="1196" y="37"/>
                    <a:pt x="1183" y="85"/>
                    <a:pt x="1161" y="99"/>
                  </a:cubicBezTo>
                  <a:cubicBezTo>
                    <a:pt x="1139" y="113"/>
                    <a:pt x="1114" y="133"/>
                    <a:pt x="1095" y="125"/>
                  </a:cubicBezTo>
                  <a:cubicBezTo>
                    <a:pt x="1076" y="117"/>
                    <a:pt x="1057" y="71"/>
                    <a:pt x="1049" y="52"/>
                  </a:cubicBezTo>
                  <a:cubicBezTo>
                    <a:pt x="1041" y="33"/>
                    <a:pt x="1063" y="12"/>
                    <a:pt x="1049" y="13"/>
                  </a:cubicBezTo>
                  <a:cubicBezTo>
                    <a:pt x="1035" y="14"/>
                    <a:pt x="986" y="39"/>
                    <a:pt x="963" y="59"/>
                  </a:cubicBezTo>
                  <a:cubicBezTo>
                    <a:pt x="940" y="79"/>
                    <a:pt x="935" y="128"/>
                    <a:pt x="910" y="132"/>
                  </a:cubicBezTo>
                  <a:cubicBezTo>
                    <a:pt x="885" y="136"/>
                    <a:pt x="842" y="85"/>
                    <a:pt x="810" y="85"/>
                  </a:cubicBezTo>
                  <a:cubicBezTo>
                    <a:pt x="778" y="85"/>
                    <a:pt x="756" y="140"/>
                    <a:pt x="718" y="132"/>
                  </a:cubicBezTo>
                  <a:cubicBezTo>
                    <a:pt x="680" y="124"/>
                    <a:pt x="620" y="36"/>
                    <a:pt x="579" y="39"/>
                  </a:cubicBezTo>
                  <a:cubicBezTo>
                    <a:pt x="538" y="42"/>
                    <a:pt x="509" y="147"/>
                    <a:pt x="473" y="152"/>
                  </a:cubicBezTo>
                  <a:cubicBezTo>
                    <a:pt x="437" y="157"/>
                    <a:pt x="400" y="69"/>
                    <a:pt x="360" y="72"/>
                  </a:cubicBezTo>
                  <a:cubicBezTo>
                    <a:pt x="320" y="75"/>
                    <a:pt x="275" y="169"/>
                    <a:pt x="234" y="171"/>
                  </a:cubicBezTo>
                  <a:cubicBezTo>
                    <a:pt x="193" y="173"/>
                    <a:pt x="151" y="101"/>
                    <a:pt x="115" y="85"/>
                  </a:cubicBezTo>
                  <a:cubicBezTo>
                    <a:pt x="79" y="69"/>
                    <a:pt x="0" y="0"/>
                    <a:pt x="16" y="72"/>
                  </a:cubicBezTo>
                  <a:cubicBezTo>
                    <a:pt x="32" y="144"/>
                    <a:pt x="148" y="363"/>
                    <a:pt x="214" y="516"/>
                  </a:cubicBezTo>
                  <a:cubicBezTo>
                    <a:pt x="280" y="669"/>
                    <a:pt x="358" y="906"/>
                    <a:pt x="413" y="992"/>
                  </a:cubicBezTo>
                  <a:cubicBezTo>
                    <a:pt x="468" y="1078"/>
                    <a:pt x="343" y="1024"/>
                    <a:pt x="546" y="1032"/>
                  </a:cubicBezTo>
                  <a:close/>
                </a:path>
              </a:pathLst>
            </a:custGeom>
            <a:pattFill prst="lgConfetti">
              <a:fgClr>
                <a:schemeClr val="accent1">
                  <a:alpha val="69019"/>
                </a:schemeClr>
              </a:fgClr>
              <a:bgClr>
                <a:schemeClr val="bg1">
                  <a:alpha val="69019"/>
                </a:schemeClr>
              </a:bgClr>
            </a:pattFill>
            <a:ln w="9525">
              <a:solidFill>
                <a:srgbClr val="009999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61" name="Line 24"/>
            <p:cNvSpPr>
              <a:spLocks noChangeShapeType="1"/>
            </p:cNvSpPr>
            <p:nvPr/>
          </p:nvSpPr>
          <p:spPr bwMode="auto">
            <a:xfrm flipV="1">
              <a:off x="3171" y="2503"/>
              <a:ext cx="497" cy="117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62" name="Line 25"/>
            <p:cNvSpPr>
              <a:spLocks noChangeShapeType="1"/>
            </p:cNvSpPr>
            <p:nvPr/>
          </p:nvSpPr>
          <p:spPr bwMode="auto">
            <a:xfrm flipH="1" flipV="1">
              <a:off x="1377" y="2330"/>
              <a:ext cx="596" cy="135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63" name="Line 26"/>
            <p:cNvSpPr>
              <a:spLocks noChangeShapeType="1"/>
            </p:cNvSpPr>
            <p:nvPr/>
          </p:nvSpPr>
          <p:spPr bwMode="auto">
            <a:xfrm>
              <a:off x="1959" y="3681"/>
              <a:ext cx="1213" cy="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3275" name="Freeform 27"/>
          <p:cNvSpPr>
            <a:spLocks/>
          </p:cNvSpPr>
          <p:nvPr/>
        </p:nvSpPr>
        <p:spPr bwMode="auto">
          <a:xfrm>
            <a:off x="2932113" y="5370513"/>
            <a:ext cx="2281237" cy="495300"/>
          </a:xfrm>
          <a:custGeom>
            <a:avLst/>
            <a:gdLst>
              <a:gd name="T0" fmla="*/ 0 w 1437"/>
              <a:gd name="T1" fmla="*/ 0 h 305"/>
              <a:gd name="T2" fmla="*/ 2147483647 w 1437"/>
              <a:gd name="T3" fmla="*/ 0 h 305"/>
              <a:gd name="T4" fmla="*/ 2147483647 w 1437"/>
              <a:gd name="T5" fmla="*/ 804334721 h 305"/>
              <a:gd name="T6" fmla="*/ 335179914 w 1437"/>
              <a:gd name="T7" fmla="*/ 767414572 h 305"/>
              <a:gd name="T8" fmla="*/ 0 w 1437"/>
              <a:gd name="T9" fmla="*/ 0 h 3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37"/>
              <a:gd name="T16" fmla="*/ 0 h 305"/>
              <a:gd name="T17" fmla="*/ 1437 w 1437"/>
              <a:gd name="T18" fmla="*/ 305 h 3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37" h="305">
                <a:moveTo>
                  <a:pt x="0" y="0"/>
                </a:moveTo>
                <a:lnTo>
                  <a:pt x="1437" y="0"/>
                </a:lnTo>
                <a:lnTo>
                  <a:pt x="1311" y="305"/>
                </a:lnTo>
                <a:lnTo>
                  <a:pt x="133" y="291"/>
                </a:lnTo>
                <a:lnTo>
                  <a:pt x="0" y="0"/>
                </a:lnTo>
                <a:close/>
              </a:path>
            </a:pathLst>
          </a:custGeom>
          <a:solidFill>
            <a:srgbClr val="FF3300">
              <a:alpha val="56862"/>
            </a:srgbClr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76" name="Line 28"/>
          <p:cNvSpPr>
            <a:spLocks noChangeShapeType="1"/>
          </p:cNvSpPr>
          <p:nvPr/>
        </p:nvSpPr>
        <p:spPr bwMode="auto">
          <a:xfrm flipV="1">
            <a:off x="4076700" y="4710113"/>
            <a:ext cx="0" cy="1082675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77" name="Text Box 29"/>
          <p:cNvSpPr txBox="1">
            <a:spLocks noChangeArrowheads="1"/>
          </p:cNvSpPr>
          <p:nvPr/>
        </p:nvSpPr>
        <p:spPr bwMode="auto">
          <a:xfrm>
            <a:off x="5946775" y="4014788"/>
            <a:ext cx="302895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27" charset="2"/>
              <a:buChar char="Ø"/>
            </a:pPr>
            <a:r>
              <a:rPr lang="en-US" sz="2000" dirty="0"/>
              <a:t>Warmer = less dense</a:t>
            </a:r>
          </a:p>
          <a:p>
            <a:pPr>
              <a:spcBef>
                <a:spcPct val="50000"/>
              </a:spcBef>
              <a:buFont typeface="Wingdings" pitchFamily="27" charset="2"/>
              <a:buChar char="Ø"/>
            </a:pPr>
            <a:r>
              <a:rPr lang="en-US" sz="2000" dirty="0"/>
              <a:t>The less dense area rises and pushes the fluid above it out of the way.</a:t>
            </a:r>
          </a:p>
          <a:p>
            <a:pPr>
              <a:spcBef>
                <a:spcPct val="50000"/>
              </a:spcBef>
              <a:buFont typeface="Wingdings" pitchFamily="27" charset="2"/>
              <a:buChar char="Ø"/>
            </a:pPr>
            <a:r>
              <a:rPr lang="en-US" sz="2000" dirty="0"/>
              <a:t>The fluid cools away from stove top and begins to sink. (cooler=more dense)</a:t>
            </a:r>
          </a:p>
        </p:txBody>
      </p:sp>
      <p:sp>
        <p:nvSpPr>
          <p:cNvPr id="53278" name="Freeform 30"/>
          <p:cNvSpPr>
            <a:spLocks/>
          </p:cNvSpPr>
          <p:nvPr/>
        </p:nvSpPr>
        <p:spPr bwMode="auto">
          <a:xfrm>
            <a:off x="3373438" y="4503738"/>
            <a:ext cx="673100" cy="277812"/>
          </a:xfrm>
          <a:custGeom>
            <a:avLst/>
            <a:gdLst>
              <a:gd name="T0" fmla="*/ 1068546250 w 424"/>
              <a:gd name="T1" fmla="*/ 292337599 h 175"/>
              <a:gd name="T2" fmla="*/ 735885625 w 424"/>
              <a:gd name="T3" fmla="*/ 57962696 h 175"/>
              <a:gd name="T4" fmla="*/ 367942813 w 424"/>
              <a:gd name="T5" fmla="*/ 25201517 h 175"/>
              <a:gd name="T6" fmla="*/ 83165950 w 424"/>
              <a:gd name="T7" fmla="*/ 209171799 h 175"/>
              <a:gd name="T8" fmla="*/ 0 w 424"/>
              <a:gd name="T9" fmla="*/ 441025756 h 1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4"/>
              <a:gd name="T16" fmla="*/ 0 h 175"/>
              <a:gd name="T17" fmla="*/ 424 w 424"/>
              <a:gd name="T18" fmla="*/ 175 h 17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4" h="175">
                <a:moveTo>
                  <a:pt x="424" y="116"/>
                </a:moveTo>
                <a:cubicBezTo>
                  <a:pt x="381" y="78"/>
                  <a:pt x="338" y="41"/>
                  <a:pt x="292" y="23"/>
                </a:cubicBezTo>
                <a:cubicBezTo>
                  <a:pt x="246" y="5"/>
                  <a:pt x="189" y="0"/>
                  <a:pt x="146" y="10"/>
                </a:cubicBezTo>
                <a:cubicBezTo>
                  <a:pt x="103" y="20"/>
                  <a:pt x="57" y="56"/>
                  <a:pt x="33" y="83"/>
                </a:cubicBezTo>
                <a:cubicBezTo>
                  <a:pt x="9" y="110"/>
                  <a:pt x="4" y="142"/>
                  <a:pt x="0" y="175"/>
                </a:cubicBezTo>
              </a:path>
            </a:pathLst>
          </a:custGeom>
          <a:noFill/>
          <a:ln w="28575">
            <a:solidFill>
              <a:srgbClr val="CC0099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79" name="Freeform 31"/>
          <p:cNvSpPr>
            <a:spLocks/>
          </p:cNvSpPr>
          <p:nvPr/>
        </p:nvSpPr>
        <p:spPr bwMode="auto">
          <a:xfrm flipH="1">
            <a:off x="4094163" y="4498975"/>
            <a:ext cx="673100" cy="277813"/>
          </a:xfrm>
          <a:custGeom>
            <a:avLst/>
            <a:gdLst>
              <a:gd name="T0" fmla="*/ 1068546250 w 424"/>
              <a:gd name="T1" fmla="*/ 292338651 h 175"/>
              <a:gd name="T2" fmla="*/ 735885625 w 424"/>
              <a:gd name="T3" fmla="*/ 57964492 h 175"/>
              <a:gd name="T4" fmla="*/ 367942813 w 424"/>
              <a:gd name="T5" fmla="*/ 25201608 h 175"/>
              <a:gd name="T6" fmla="*/ 83165950 w 424"/>
              <a:gd name="T7" fmla="*/ 209174139 h 175"/>
              <a:gd name="T8" fmla="*/ 0 w 424"/>
              <a:gd name="T9" fmla="*/ 441028931 h 1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4"/>
              <a:gd name="T16" fmla="*/ 0 h 175"/>
              <a:gd name="T17" fmla="*/ 424 w 424"/>
              <a:gd name="T18" fmla="*/ 175 h 17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4" h="175">
                <a:moveTo>
                  <a:pt x="424" y="116"/>
                </a:moveTo>
                <a:cubicBezTo>
                  <a:pt x="381" y="78"/>
                  <a:pt x="338" y="41"/>
                  <a:pt x="292" y="23"/>
                </a:cubicBezTo>
                <a:cubicBezTo>
                  <a:pt x="246" y="5"/>
                  <a:pt x="189" y="0"/>
                  <a:pt x="146" y="10"/>
                </a:cubicBezTo>
                <a:cubicBezTo>
                  <a:pt x="103" y="20"/>
                  <a:pt x="57" y="56"/>
                  <a:pt x="33" y="83"/>
                </a:cubicBezTo>
                <a:cubicBezTo>
                  <a:pt x="9" y="110"/>
                  <a:pt x="4" y="142"/>
                  <a:pt x="0" y="175"/>
                </a:cubicBezTo>
              </a:path>
            </a:pathLst>
          </a:custGeom>
          <a:noFill/>
          <a:ln w="28575">
            <a:solidFill>
              <a:srgbClr val="CC0099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80" name="Line 32"/>
          <p:cNvSpPr>
            <a:spLocks noChangeShapeType="1"/>
          </p:cNvSpPr>
          <p:nvPr/>
        </p:nvSpPr>
        <p:spPr bwMode="auto">
          <a:xfrm>
            <a:off x="4760913" y="4835525"/>
            <a:ext cx="0" cy="798513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81" name="Line 33"/>
          <p:cNvSpPr>
            <a:spLocks noChangeShapeType="1"/>
          </p:cNvSpPr>
          <p:nvPr/>
        </p:nvSpPr>
        <p:spPr bwMode="auto">
          <a:xfrm>
            <a:off x="3379788" y="4841875"/>
            <a:ext cx="0" cy="798513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82" name="Freeform 34"/>
          <p:cNvSpPr>
            <a:spLocks/>
          </p:cNvSpPr>
          <p:nvPr/>
        </p:nvSpPr>
        <p:spPr bwMode="auto">
          <a:xfrm rot="-10406583">
            <a:off x="3373438" y="5591175"/>
            <a:ext cx="585787" cy="217488"/>
          </a:xfrm>
          <a:custGeom>
            <a:avLst/>
            <a:gdLst>
              <a:gd name="T0" fmla="*/ 809307569 w 424"/>
              <a:gd name="T1" fmla="*/ 179164129 h 175"/>
              <a:gd name="T2" fmla="*/ 557352844 w 424"/>
              <a:gd name="T3" fmla="*/ 35523869 h 175"/>
              <a:gd name="T4" fmla="*/ 278677113 w 424"/>
              <a:gd name="T5" fmla="*/ 15445376 h 175"/>
              <a:gd name="T6" fmla="*/ 62988681 w 424"/>
              <a:gd name="T7" fmla="*/ 128194884 h 175"/>
              <a:gd name="T8" fmla="*/ 0 w 424"/>
              <a:gd name="T9" fmla="*/ 270291601 h 1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4"/>
              <a:gd name="T16" fmla="*/ 0 h 175"/>
              <a:gd name="T17" fmla="*/ 424 w 424"/>
              <a:gd name="T18" fmla="*/ 175 h 17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4" h="175">
                <a:moveTo>
                  <a:pt x="424" y="116"/>
                </a:moveTo>
                <a:cubicBezTo>
                  <a:pt x="381" y="78"/>
                  <a:pt x="338" y="41"/>
                  <a:pt x="292" y="23"/>
                </a:cubicBezTo>
                <a:cubicBezTo>
                  <a:pt x="246" y="5"/>
                  <a:pt x="189" y="0"/>
                  <a:pt x="146" y="10"/>
                </a:cubicBezTo>
                <a:cubicBezTo>
                  <a:pt x="103" y="20"/>
                  <a:pt x="57" y="56"/>
                  <a:pt x="33" y="83"/>
                </a:cubicBezTo>
                <a:cubicBezTo>
                  <a:pt x="9" y="110"/>
                  <a:pt x="4" y="142"/>
                  <a:pt x="0" y="175"/>
                </a:cubicBezTo>
              </a:path>
            </a:pathLst>
          </a:custGeom>
          <a:noFill/>
          <a:ln w="28575">
            <a:solidFill>
              <a:srgbClr val="CC0099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83" name="Freeform 35"/>
          <p:cNvSpPr>
            <a:spLocks/>
          </p:cNvSpPr>
          <p:nvPr/>
        </p:nvSpPr>
        <p:spPr bwMode="auto">
          <a:xfrm rot="10406583" flipH="1">
            <a:off x="4178300" y="5595938"/>
            <a:ext cx="585788" cy="217487"/>
          </a:xfrm>
          <a:custGeom>
            <a:avLst/>
            <a:gdLst>
              <a:gd name="T0" fmla="*/ 809310332 w 424"/>
              <a:gd name="T1" fmla="*/ 179163305 h 175"/>
              <a:gd name="T2" fmla="*/ 557355177 w 424"/>
              <a:gd name="T3" fmla="*/ 35523705 h 175"/>
              <a:gd name="T4" fmla="*/ 278677588 w 424"/>
              <a:gd name="T5" fmla="*/ 15445305 h 175"/>
              <a:gd name="T6" fmla="*/ 62988789 w 424"/>
              <a:gd name="T7" fmla="*/ 128194294 h 175"/>
              <a:gd name="T8" fmla="*/ 0 w 424"/>
              <a:gd name="T9" fmla="*/ 270289115 h 1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4"/>
              <a:gd name="T16" fmla="*/ 0 h 175"/>
              <a:gd name="T17" fmla="*/ 424 w 424"/>
              <a:gd name="T18" fmla="*/ 175 h 17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4" h="175">
                <a:moveTo>
                  <a:pt x="424" y="116"/>
                </a:moveTo>
                <a:cubicBezTo>
                  <a:pt x="381" y="78"/>
                  <a:pt x="338" y="41"/>
                  <a:pt x="292" y="23"/>
                </a:cubicBezTo>
                <a:cubicBezTo>
                  <a:pt x="246" y="5"/>
                  <a:pt x="189" y="0"/>
                  <a:pt x="146" y="10"/>
                </a:cubicBezTo>
                <a:cubicBezTo>
                  <a:pt x="103" y="20"/>
                  <a:pt x="57" y="56"/>
                  <a:pt x="33" y="83"/>
                </a:cubicBezTo>
                <a:cubicBezTo>
                  <a:pt x="9" y="110"/>
                  <a:pt x="4" y="142"/>
                  <a:pt x="0" y="175"/>
                </a:cubicBezTo>
              </a:path>
            </a:pathLst>
          </a:custGeom>
          <a:noFill/>
          <a:ln w="28575">
            <a:solidFill>
              <a:srgbClr val="CC0099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8146" name="Picture 36" descr="j023635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7763" y="5688013"/>
            <a:ext cx="760412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7" name="Picture 37" descr="j023635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410882">
            <a:off x="4311650" y="5640388"/>
            <a:ext cx="760413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8" name="Picture 38" descr="j023635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58943">
            <a:off x="3111500" y="5664200"/>
            <a:ext cx="760413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9" name="Picture 39" descr="j023635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60013">
            <a:off x="2495550" y="5557838"/>
            <a:ext cx="749300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50" name="Picture 40" descr="j023635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22987">
            <a:off x="2273300" y="5441950"/>
            <a:ext cx="47625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51" name="Picture 41" descr="j023635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879970">
            <a:off x="4837113" y="5532438"/>
            <a:ext cx="760412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52" name="Picture 42" descr="j023635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884551">
            <a:off x="5356225" y="5424488"/>
            <a:ext cx="476250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53" name="Picture 43" descr="j023635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357682">
            <a:off x="4176713" y="5911850"/>
            <a:ext cx="33972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54" name="Picture 44" descr="j023635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884551">
            <a:off x="4843463" y="5811838"/>
            <a:ext cx="33972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55" name="Picture 45" descr="j023635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0039">
            <a:off x="3586163" y="5924550"/>
            <a:ext cx="33972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56" name="Picture 46" descr="j023635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27968">
            <a:off x="2976563" y="5881688"/>
            <a:ext cx="33972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57" name="Picture 47" descr="j023635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47417">
            <a:off x="2219325" y="5818188"/>
            <a:ext cx="3397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itle 3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</a:t>
            </a:r>
            <a:endParaRPr lang="en-US" dirty="0"/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"/>
          </p:nvPr>
        </p:nvSpPr>
        <p:spPr>
          <a:xfrm>
            <a:off x="533400" y="1524000"/>
            <a:ext cx="8153400" cy="4495800"/>
          </a:xfrm>
        </p:spPr>
        <p:txBody>
          <a:bodyPr/>
          <a:lstStyle/>
          <a:p>
            <a:r>
              <a:rPr lang="en-US" sz="2400" dirty="0" smtClean="0"/>
              <a:t>Heat is transferred one of 3 ways:</a:t>
            </a:r>
          </a:p>
          <a:p>
            <a:pPr lvl="1"/>
            <a:r>
              <a:rPr lang="en-US" sz="2000" i="1" u="sng" dirty="0" smtClean="0">
                <a:solidFill>
                  <a:srgbClr val="000090"/>
                </a:solidFill>
              </a:rPr>
              <a:t>Radiation</a:t>
            </a:r>
            <a:r>
              <a:rPr lang="en-US" sz="2000" dirty="0" smtClean="0"/>
              <a:t>: molecules absorb electromagnetic radiation, increasing their energy (heat)</a:t>
            </a:r>
          </a:p>
          <a:p>
            <a:pPr lvl="1"/>
            <a:r>
              <a:rPr lang="en-US" sz="2000" i="1" u="sng" dirty="0" smtClean="0">
                <a:solidFill>
                  <a:srgbClr val="000090"/>
                </a:solidFill>
              </a:rPr>
              <a:t>Conduction</a:t>
            </a:r>
            <a:r>
              <a:rPr lang="en-US" sz="2000" dirty="0" smtClean="0"/>
              <a:t>: heat is transferred directly from one molecule to another</a:t>
            </a:r>
          </a:p>
          <a:p>
            <a:pPr lvl="1"/>
            <a:r>
              <a:rPr lang="en-US" sz="2000" i="1" u="sng" dirty="0" smtClean="0">
                <a:solidFill>
                  <a:srgbClr val="000090"/>
                </a:solidFill>
              </a:rPr>
              <a:t>Convection</a:t>
            </a:r>
            <a:r>
              <a:rPr lang="en-US" sz="2000" dirty="0" smtClean="0"/>
              <a:t>: fluid (air) surrounding a warm object heats and rises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75" grpId="0" animBg="1"/>
      <p:bldP spid="53276" grpId="0" animBg="1"/>
      <p:bldP spid="53278" grpId="0" animBg="1"/>
      <p:bldP spid="53279" grpId="0" animBg="1"/>
      <p:bldP spid="53280" grpId="0" animBg="1"/>
      <p:bldP spid="53281" grpId="0" animBg="1"/>
      <p:bldP spid="53282" grpId="0" animBg="1"/>
      <p:bldP spid="5328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MOISTURE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105400" cy="5257800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sz="2000" dirty="0" smtClean="0"/>
              <a:t>Plays a big role in the atmosphere</a:t>
            </a:r>
          </a:p>
          <a:p>
            <a:pPr>
              <a:spcAft>
                <a:spcPts val="1000"/>
              </a:spcAft>
            </a:pPr>
            <a:r>
              <a:rPr lang="en-US" sz="2000" dirty="0" smtClean="0"/>
              <a:t>Water vapor can be from 1-4% of total atmospheric mass</a:t>
            </a:r>
          </a:p>
          <a:p>
            <a:pPr>
              <a:spcAft>
                <a:spcPts val="1000"/>
              </a:spcAft>
            </a:pPr>
            <a:r>
              <a:rPr lang="en-US" sz="2000" dirty="0" smtClean="0"/>
              <a:t>Converting moisture between vapor (gas), liquid (water), and solid (ice) absorbs / releases energy</a:t>
            </a:r>
          </a:p>
          <a:p>
            <a:r>
              <a:rPr lang="en-US" sz="2000" dirty="0" smtClean="0"/>
              <a:t>Amount of moisture expressed as:</a:t>
            </a:r>
          </a:p>
          <a:p>
            <a:pPr lvl="1"/>
            <a:r>
              <a:rPr lang="en-US" sz="2000" i="1" u="sng" dirty="0" smtClean="0">
                <a:solidFill>
                  <a:srgbClr val="000090"/>
                </a:solidFill>
              </a:rPr>
              <a:t>Relative humidity</a:t>
            </a:r>
            <a:r>
              <a:rPr lang="en-US" sz="2000" i="1" dirty="0" smtClean="0"/>
              <a:t> </a:t>
            </a:r>
            <a:r>
              <a:rPr lang="en-US" sz="2000" dirty="0" smtClean="0"/>
              <a:t>(%): the proportion of moisture that the air is capable of holding</a:t>
            </a:r>
          </a:p>
          <a:p>
            <a:pPr lvl="1"/>
            <a:r>
              <a:rPr lang="en-US" sz="2000" i="1" u="sng" dirty="0" smtClean="0">
                <a:solidFill>
                  <a:srgbClr val="000090"/>
                </a:solidFill>
              </a:rPr>
              <a:t>Dew Point</a:t>
            </a:r>
            <a:r>
              <a:rPr lang="en-US" sz="2000" dirty="0" smtClean="0"/>
              <a:t> (degrees): the temperature at which the air would become saturated, for a given amount of moisture</a:t>
            </a:r>
            <a:endParaRPr lang="en-US" sz="2000" dirty="0"/>
          </a:p>
        </p:txBody>
      </p:sp>
      <p:sp>
        <p:nvSpPr>
          <p:cNvPr id="5" name="Rounded Rectangle 4"/>
          <p:cNvSpPr/>
          <p:nvPr/>
        </p:nvSpPr>
        <p:spPr>
          <a:xfrm>
            <a:off x="5791200" y="1752600"/>
            <a:ext cx="2743200" cy="22098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hord 5"/>
          <p:cNvSpPr/>
          <p:nvPr/>
        </p:nvSpPr>
        <p:spPr>
          <a:xfrm>
            <a:off x="6477000" y="4495800"/>
            <a:ext cx="1524000" cy="1524000"/>
          </a:xfrm>
          <a:prstGeom prst="chord">
            <a:avLst>
              <a:gd name="adj1" fmla="val 10769127"/>
              <a:gd name="adj2" fmla="val 43168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rot="10800000">
            <a:off x="6553200" y="4876800"/>
            <a:ext cx="685784" cy="379244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7391400" y="3581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324600" y="19812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001000" y="27432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391400" y="2209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086600" y="32766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477000" y="27432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172200" y="36576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934200" y="36576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934200" y="2819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629400" y="3352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8001000" y="19812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772400" y="36576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010400" y="1905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620000" y="1905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772400" y="23622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229600" y="23622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153400" y="31242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696200" y="32766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8001000" y="3581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391400" y="2667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010400" y="23622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943600" y="1905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324600" y="3048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943600" y="3200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019800" y="2438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705600" y="21336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096000" y="2819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391400" y="3048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696200" y="28956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6324600" y="5334000"/>
            <a:ext cx="1840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Relative Humidity</a:t>
            </a:r>
            <a:endParaRPr lang="en-US" dirty="0"/>
          </a:p>
        </p:txBody>
      </p:sp>
      <p:cxnSp>
        <p:nvCxnSpPr>
          <p:cNvPr id="46" name="Straight Arrow Connector 45"/>
          <p:cNvCxnSpPr/>
          <p:nvPr/>
        </p:nvCxnSpPr>
        <p:spPr>
          <a:xfrm rot="18480000">
            <a:off x="7256638" y="4921724"/>
            <a:ext cx="685784" cy="379244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1" grpId="0" animBg="1"/>
      <p:bldP spid="22" grpId="0" animBg="1"/>
      <p:bldP spid="25" grpId="0" animBg="1"/>
      <p:bldP spid="27" grpId="0" animBg="1"/>
      <p:bldP spid="31" grpId="0" animBg="1"/>
      <p:bldP spid="33" grpId="0" animBg="1"/>
      <p:bldP spid="35" grpId="0" animBg="1"/>
      <p:bldP spid="36" grpId="0" animBg="1"/>
      <p:bldP spid="39" grpId="0" animBg="1"/>
      <p:bldP spid="40" grpId="0" animBg="1"/>
      <p:bldP spid="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&amp; MOISTURE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334000" cy="5257800"/>
          </a:xfrm>
        </p:spPr>
        <p:txBody>
          <a:bodyPr>
            <a:normAutofit fontScale="47500" lnSpcReduction="20000"/>
          </a:bodyPr>
          <a:lstStyle/>
          <a:p>
            <a:pPr>
              <a:spcAft>
                <a:spcPts val="800"/>
              </a:spcAft>
            </a:pPr>
            <a:r>
              <a:rPr lang="en-US" sz="3600" i="1" u="sng" dirty="0" smtClean="0">
                <a:solidFill>
                  <a:srgbClr val="000090"/>
                </a:solidFill>
              </a:rPr>
              <a:t>Evaporation</a:t>
            </a:r>
            <a:r>
              <a:rPr lang="en-US" sz="3600" dirty="0" smtClean="0"/>
              <a:t> -  the process by which a liquid is transformed into a gas. The process uses heat, leaving the surroundings cooler than before the process.</a:t>
            </a:r>
          </a:p>
          <a:p>
            <a:pPr>
              <a:spcAft>
                <a:spcPts val="800"/>
              </a:spcAft>
            </a:pPr>
            <a:r>
              <a:rPr lang="en-US" sz="3600" i="1" u="sng" dirty="0" smtClean="0">
                <a:solidFill>
                  <a:srgbClr val="000090"/>
                </a:solidFill>
              </a:rPr>
              <a:t>Condensation</a:t>
            </a:r>
            <a:r>
              <a:rPr lang="en-US" sz="3600" dirty="0" smtClean="0"/>
              <a:t> - the process by which a gas becomes a liquid; the opposite of evaporation. The process releases heat.</a:t>
            </a:r>
          </a:p>
          <a:p>
            <a:pPr>
              <a:spcAft>
                <a:spcPts val="800"/>
              </a:spcAft>
            </a:pPr>
            <a:r>
              <a:rPr lang="en-US" sz="3600" i="1" u="sng" dirty="0" smtClean="0">
                <a:solidFill>
                  <a:srgbClr val="000090"/>
                </a:solidFill>
              </a:rPr>
              <a:t>Freezing</a:t>
            </a:r>
            <a:r>
              <a:rPr lang="en-US" sz="3600" dirty="0" smtClean="0"/>
              <a:t> – the process by which a liquid is transformed into a solid. This process releases heat.</a:t>
            </a:r>
          </a:p>
          <a:p>
            <a:pPr>
              <a:spcAft>
                <a:spcPts val="800"/>
              </a:spcAft>
            </a:pPr>
            <a:r>
              <a:rPr lang="en-US" sz="3600" i="1" u="sng" dirty="0" smtClean="0">
                <a:solidFill>
                  <a:srgbClr val="000090"/>
                </a:solidFill>
              </a:rPr>
              <a:t>Melting</a:t>
            </a:r>
            <a:r>
              <a:rPr lang="en-US" sz="3600" dirty="0" smtClean="0"/>
              <a:t> – the process by which a solid is transformed into a liquid. This process uses heat.</a:t>
            </a:r>
          </a:p>
          <a:p>
            <a:pPr>
              <a:spcAft>
                <a:spcPts val="800"/>
              </a:spcAft>
            </a:pPr>
            <a:r>
              <a:rPr lang="en-US" sz="3600" i="1" u="sng" dirty="0" smtClean="0">
                <a:solidFill>
                  <a:srgbClr val="000090"/>
                </a:solidFill>
              </a:rPr>
              <a:t>Sublimation</a:t>
            </a:r>
            <a:r>
              <a:rPr lang="en-US" sz="3600" dirty="0" smtClean="0"/>
              <a:t> - the process by which a solid directly changes into a gas.</a:t>
            </a:r>
          </a:p>
          <a:p>
            <a:r>
              <a:rPr lang="en-US" sz="3600" i="1" u="sng" dirty="0" smtClean="0">
                <a:solidFill>
                  <a:srgbClr val="000090"/>
                </a:solidFill>
              </a:rPr>
              <a:t>Precipitation</a:t>
            </a:r>
            <a:r>
              <a:rPr lang="en-US" sz="3600" dirty="0" smtClean="0"/>
              <a:t> - any form of liquid or solid water, which falls from the atmosphere and reaches the ground.</a:t>
            </a:r>
          </a:p>
          <a:p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5943600" y="4495800"/>
            <a:ext cx="3048000" cy="1524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8"/>
          <p:cNvSpPr/>
          <p:nvPr/>
        </p:nvSpPr>
        <p:spPr>
          <a:xfrm>
            <a:off x="6934200" y="2133600"/>
            <a:ext cx="1295400" cy="76200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96200" y="4495800"/>
            <a:ext cx="1295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>
            <a:off x="6096000" y="3048000"/>
            <a:ext cx="152400" cy="1295400"/>
          </a:xfrm>
          <a:prstGeom prst="upArrow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Up Arrow 20"/>
          <p:cNvSpPr/>
          <p:nvPr/>
        </p:nvSpPr>
        <p:spPr>
          <a:xfrm>
            <a:off x="8229600" y="3048000"/>
            <a:ext cx="152400" cy="1295400"/>
          </a:xfrm>
          <a:prstGeom prst="upArrow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ight Arrow 21"/>
          <p:cNvSpPr/>
          <p:nvPr/>
        </p:nvSpPr>
        <p:spPr>
          <a:xfrm>
            <a:off x="6172200" y="2514600"/>
            <a:ext cx="685800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7239000" y="4572000"/>
            <a:ext cx="685800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flipH="1">
            <a:off x="7239000" y="4724400"/>
            <a:ext cx="685800" cy="76200"/>
          </a:xfrm>
          <a:prstGeom prst="rightArrow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Up Arrow 25"/>
          <p:cNvSpPr/>
          <p:nvPr/>
        </p:nvSpPr>
        <p:spPr>
          <a:xfrm>
            <a:off x="8458200" y="3048000"/>
            <a:ext cx="152400" cy="1295400"/>
          </a:xfrm>
          <a:prstGeom prst="upArrow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 27"/>
          <p:cNvSpPr/>
          <p:nvPr/>
        </p:nvSpPr>
        <p:spPr>
          <a:xfrm>
            <a:off x="7620000" y="2971800"/>
            <a:ext cx="134752" cy="176981"/>
          </a:xfrm>
          <a:custGeom>
            <a:avLst/>
            <a:gdLst>
              <a:gd name="connsiteX0" fmla="*/ 53318 w 134752"/>
              <a:gd name="connsiteY0" fmla="*/ 0 h 176981"/>
              <a:gd name="connsiteX1" fmla="*/ 32498 w 134752"/>
              <a:gd name="connsiteY1" fmla="*/ 31232 h 176981"/>
              <a:gd name="connsiteX2" fmla="*/ 11677 w 134752"/>
              <a:gd name="connsiteY2" fmla="*/ 52053 h 176981"/>
              <a:gd name="connsiteX3" fmla="*/ 1267 w 134752"/>
              <a:gd name="connsiteY3" fmla="*/ 83285 h 176981"/>
              <a:gd name="connsiteX4" fmla="*/ 32498 w 134752"/>
              <a:gd name="connsiteY4" fmla="*/ 166570 h 176981"/>
              <a:gd name="connsiteX5" fmla="*/ 74138 w 134752"/>
              <a:gd name="connsiteY5" fmla="*/ 176981 h 176981"/>
              <a:gd name="connsiteX6" fmla="*/ 115779 w 134752"/>
              <a:gd name="connsiteY6" fmla="*/ 166570 h 176981"/>
              <a:gd name="connsiteX7" fmla="*/ 115779 w 134752"/>
              <a:gd name="connsiteY7" fmla="*/ 93696 h 176981"/>
              <a:gd name="connsiteX8" fmla="*/ 84548 w 134752"/>
              <a:gd name="connsiteY8" fmla="*/ 62464 h 176981"/>
              <a:gd name="connsiteX9" fmla="*/ 63728 w 134752"/>
              <a:gd name="connsiteY9" fmla="*/ 31232 h 176981"/>
              <a:gd name="connsiteX10" fmla="*/ 53318 w 134752"/>
              <a:gd name="connsiteY10" fmla="*/ 0 h 17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4752" h="176981">
                <a:moveTo>
                  <a:pt x="53318" y="0"/>
                </a:moveTo>
                <a:cubicBezTo>
                  <a:pt x="48113" y="0"/>
                  <a:pt x="40314" y="21462"/>
                  <a:pt x="32498" y="31232"/>
                </a:cubicBezTo>
                <a:cubicBezTo>
                  <a:pt x="26367" y="38896"/>
                  <a:pt x="16727" y="43637"/>
                  <a:pt x="11677" y="52053"/>
                </a:cubicBezTo>
                <a:cubicBezTo>
                  <a:pt x="6031" y="61463"/>
                  <a:pt x="4737" y="72874"/>
                  <a:pt x="1267" y="83285"/>
                </a:cubicBezTo>
                <a:cubicBezTo>
                  <a:pt x="6302" y="113499"/>
                  <a:pt x="0" y="150320"/>
                  <a:pt x="32498" y="166570"/>
                </a:cubicBezTo>
                <a:cubicBezTo>
                  <a:pt x="45295" y="172969"/>
                  <a:pt x="60258" y="173511"/>
                  <a:pt x="74138" y="176981"/>
                </a:cubicBezTo>
                <a:cubicBezTo>
                  <a:pt x="88018" y="173511"/>
                  <a:pt x="104607" y="175508"/>
                  <a:pt x="115779" y="166570"/>
                </a:cubicBezTo>
                <a:cubicBezTo>
                  <a:pt x="134752" y="151391"/>
                  <a:pt x="123585" y="107356"/>
                  <a:pt x="115779" y="93696"/>
                </a:cubicBezTo>
                <a:cubicBezTo>
                  <a:pt x="108475" y="80913"/>
                  <a:pt x="93973" y="73774"/>
                  <a:pt x="84548" y="62464"/>
                </a:cubicBezTo>
                <a:cubicBezTo>
                  <a:pt x="76538" y="52852"/>
                  <a:pt x="69323" y="42423"/>
                  <a:pt x="63728" y="31232"/>
                </a:cubicBezTo>
                <a:cubicBezTo>
                  <a:pt x="58821" y="21417"/>
                  <a:pt x="58523" y="0"/>
                  <a:pt x="53318" y="0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7467600" y="3124200"/>
            <a:ext cx="134752" cy="176981"/>
          </a:xfrm>
          <a:custGeom>
            <a:avLst/>
            <a:gdLst>
              <a:gd name="connsiteX0" fmla="*/ 53318 w 134752"/>
              <a:gd name="connsiteY0" fmla="*/ 0 h 176981"/>
              <a:gd name="connsiteX1" fmla="*/ 32498 w 134752"/>
              <a:gd name="connsiteY1" fmla="*/ 31232 h 176981"/>
              <a:gd name="connsiteX2" fmla="*/ 11677 w 134752"/>
              <a:gd name="connsiteY2" fmla="*/ 52053 h 176981"/>
              <a:gd name="connsiteX3" fmla="*/ 1267 w 134752"/>
              <a:gd name="connsiteY3" fmla="*/ 83285 h 176981"/>
              <a:gd name="connsiteX4" fmla="*/ 32498 w 134752"/>
              <a:gd name="connsiteY4" fmla="*/ 166570 h 176981"/>
              <a:gd name="connsiteX5" fmla="*/ 74138 w 134752"/>
              <a:gd name="connsiteY5" fmla="*/ 176981 h 176981"/>
              <a:gd name="connsiteX6" fmla="*/ 115779 w 134752"/>
              <a:gd name="connsiteY6" fmla="*/ 166570 h 176981"/>
              <a:gd name="connsiteX7" fmla="*/ 115779 w 134752"/>
              <a:gd name="connsiteY7" fmla="*/ 93696 h 176981"/>
              <a:gd name="connsiteX8" fmla="*/ 84548 w 134752"/>
              <a:gd name="connsiteY8" fmla="*/ 62464 h 176981"/>
              <a:gd name="connsiteX9" fmla="*/ 63728 w 134752"/>
              <a:gd name="connsiteY9" fmla="*/ 31232 h 176981"/>
              <a:gd name="connsiteX10" fmla="*/ 53318 w 134752"/>
              <a:gd name="connsiteY10" fmla="*/ 0 h 17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4752" h="176981">
                <a:moveTo>
                  <a:pt x="53318" y="0"/>
                </a:moveTo>
                <a:cubicBezTo>
                  <a:pt x="48113" y="0"/>
                  <a:pt x="40314" y="21462"/>
                  <a:pt x="32498" y="31232"/>
                </a:cubicBezTo>
                <a:cubicBezTo>
                  <a:pt x="26367" y="38896"/>
                  <a:pt x="16727" y="43637"/>
                  <a:pt x="11677" y="52053"/>
                </a:cubicBezTo>
                <a:cubicBezTo>
                  <a:pt x="6031" y="61463"/>
                  <a:pt x="4737" y="72874"/>
                  <a:pt x="1267" y="83285"/>
                </a:cubicBezTo>
                <a:cubicBezTo>
                  <a:pt x="6302" y="113499"/>
                  <a:pt x="0" y="150320"/>
                  <a:pt x="32498" y="166570"/>
                </a:cubicBezTo>
                <a:cubicBezTo>
                  <a:pt x="45295" y="172969"/>
                  <a:pt x="60258" y="173511"/>
                  <a:pt x="74138" y="176981"/>
                </a:cubicBezTo>
                <a:cubicBezTo>
                  <a:pt x="88018" y="173511"/>
                  <a:pt x="104607" y="175508"/>
                  <a:pt x="115779" y="166570"/>
                </a:cubicBezTo>
                <a:cubicBezTo>
                  <a:pt x="134752" y="151391"/>
                  <a:pt x="123585" y="107356"/>
                  <a:pt x="115779" y="93696"/>
                </a:cubicBezTo>
                <a:cubicBezTo>
                  <a:pt x="108475" y="80913"/>
                  <a:pt x="93973" y="73774"/>
                  <a:pt x="84548" y="62464"/>
                </a:cubicBezTo>
                <a:cubicBezTo>
                  <a:pt x="76538" y="52852"/>
                  <a:pt x="69323" y="42423"/>
                  <a:pt x="63728" y="31232"/>
                </a:cubicBezTo>
                <a:cubicBezTo>
                  <a:pt x="58821" y="21417"/>
                  <a:pt x="58523" y="0"/>
                  <a:pt x="53318" y="0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7315200" y="2971800"/>
            <a:ext cx="134752" cy="176981"/>
          </a:xfrm>
          <a:custGeom>
            <a:avLst/>
            <a:gdLst>
              <a:gd name="connsiteX0" fmla="*/ 53318 w 134752"/>
              <a:gd name="connsiteY0" fmla="*/ 0 h 176981"/>
              <a:gd name="connsiteX1" fmla="*/ 32498 w 134752"/>
              <a:gd name="connsiteY1" fmla="*/ 31232 h 176981"/>
              <a:gd name="connsiteX2" fmla="*/ 11677 w 134752"/>
              <a:gd name="connsiteY2" fmla="*/ 52053 h 176981"/>
              <a:gd name="connsiteX3" fmla="*/ 1267 w 134752"/>
              <a:gd name="connsiteY3" fmla="*/ 83285 h 176981"/>
              <a:gd name="connsiteX4" fmla="*/ 32498 w 134752"/>
              <a:gd name="connsiteY4" fmla="*/ 166570 h 176981"/>
              <a:gd name="connsiteX5" fmla="*/ 74138 w 134752"/>
              <a:gd name="connsiteY5" fmla="*/ 176981 h 176981"/>
              <a:gd name="connsiteX6" fmla="*/ 115779 w 134752"/>
              <a:gd name="connsiteY6" fmla="*/ 166570 h 176981"/>
              <a:gd name="connsiteX7" fmla="*/ 115779 w 134752"/>
              <a:gd name="connsiteY7" fmla="*/ 93696 h 176981"/>
              <a:gd name="connsiteX8" fmla="*/ 84548 w 134752"/>
              <a:gd name="connsiteY8" fmla="*/ 62464 h 176981"/>
              <a:gd name="connsiteX9" fmla="*/ 63728 w 134752"/>
              <a:gd name="connsiteY9" fmla="*/ 31232 h 176981"/>
              <a:gd name="connsiteX10" fmla="*/ 53318 w 134752"/>
              <a:gd name="connsiteY10" fmla="*/ 0 h 17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4752" h="176981">
                <a:moveTo>
                  <a:pt x="53318" y="0"/>
                </a:moveTo>
                <a:cubicBezTo>
                  <a:pt x="48113" y="0"/>
                  <a:pt x="40314" y="21462"/>
                  <a:pt x="32498" y="31232"/>
                </a:cubicBezTo>
                <a:cubicBezTo>
                  <a:pt x="26367" y="38896"/>
                  <a:pt x="16727" y="43637"/>
                  <a:pt x="11677" y="52053"/>
                </a:cubicBezTo>
                <a:cubicBezTo>
                  <a:pt x="6031" y="61463"/>
                  <a:pt x="4737" y="72874"/>
                  <a:pt x="1267" y="83285"/>
                </a:cubicBezTo>
                <a:cubicBezTo>
                  <a:pt x="6302" y="113499"/>
                  <a:pt x="0" y="150320"/>
                  <a:pt x="32498" y="166570"/>
                </a:cubicBezTo>
                <a:cubicBezTo>
                  <a:pt x="45295" y="172969"/>
                  <a:pt x="60258" y="173511"/>
                  <a:pt x="74138" y="176981"/>
                </a:cubicBezTo>
                <a:cubicBezTo>
                  <a:pt x="88018" y="173511"/>
                  <a:pt x="104607" y="175508"/>
                  <a:pt x="115779" y="166570"/>
                </a:cubicBezTo>
                <a:cubicBezTo>
                  <a:pt x="134752" y="151391"/>
                  <a:pt x="123585" y="107356"/>
                  <a:pt x="115779" y="93696"/>
                </a:cubicBezTo>
                <a:cubicBezTo>
                  <a:pt x="108475" y="80913"/>
                  <a:pt x="93973" y="73774"/>
                  <a:pt x="84548" y="62464"/>
                </a:cubicBezTo>
                <a:cubicBezTo>
                  <a:pt x="76538" y="52852"/>
                  <a:pt x="69323" y="42423"/>
                  <a:pt x="63728" y="31232"/>
                </a:cubicBezTo>
                <a:cubicBezTo>
                  <a:pt x="58821" y="21417"/>
                  <a:pt x="58523" y="0"/>
                  <a:pt x="53318" y="0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7620000" y="3429000"/>
            <a:ext cx="134752" cy="176981"/>
          </a:xfrm>
          <a:custGeom>
            <a:avLst/>
            <a:gdLst>
              <a:gd name="connsiteX0" fmla="*/ 53318 w 134752"/>
              <a:gd name="connsiteY0" fmla="*/ 0 h 176981"/>
              <a:gd name="connsiteX1" fmla="*/ 32498 w 134752"/>
              <a:gd name="connsiteY1" fmla="*/ 31232 h 176981"/>
              <a:gd name="connsiteX2" fmla="*/ 11677 w 134752"/>
              <a:gd name="connsiteY2" fmla="*/ 52053 h 176981"/>
              <a:gd name="connsiteX3" fmla="*/ 1267 w 134752"/>
              <a:gd name="connsiteY3" fmla="*/ 83285 h 176981"/>
              <a:gd name="connsiteX4" fmla="*/ 32498 w 134752"/>
              <a:gd name="connsiteY4" fmla="*/ 166570 h 176981"/>
              <a:gd name="connsiteX5" fmla="*/ 74138 w 134752"/>
              <a:gd name="connsiteY5" fmla="*/ 176981 h 176981"/>
              <a:gd name="connsiteX6" fmla="*/ 115779 w 134752"/>
              <a:gd name="connsiteY6" fmla="*/ 166570 h 176981"/>
              <a:gd name="connsiteX7" fmla="*/ 115779 w 134752"/>
              <a:gd name="connsiteY7" fmla="*/ 93696 h 176981"/>
              <a:gd name="connsiteX8" fmla="*/ 84548 w 134752"/>
              <a:gd name="connsiteY8" fmla="*/ 62464 h 176981"/>
              <a:gd name="connsiteX9" fmla="*/ 63728 w 134752"/>
              <a:gd name="connsiteY9" fmla="*/ 31232 h 176981"/>
              <a:gd name="connsiteX10" fmla="*/ 53318 w 134752"/>
              <a:gd name="connsiteY10" fmla="*/ 0 h 17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4752" h="176981">
                <a:moveTo>
                  <a:pt x="53318" y="0"/>
                </a:moveTo>
                <a:cubicBezTo>
                  <a:pt x="48113" y="0"/>
                  <a:pt x="40314" y="21462"/>
                  <a:pt x="32498" y="31232"/>
                </a:cubicBezTo>
                <a:cubicBezTo>
                  <a:pt x="26367" y="38896"/>
                  <a:pt x="16727" y="43637"/>
                  <a:pt x="11677" y="52053"/>
                </a:cubicBezTo>
                <a:cubicBezTo>
                  <a:pt x="6031" y="61463"/>
                  <a:pt x="4737" y="72874"/>
                  <a:pt x="1267" y="83285"/>
                </a:cubicBezTo>
                <a:cubicBezTo>
                  <a:pt x="6302" y="113499"/>
                  <a:pt x="0" y="150320"/>
                  <a:pt x="32498" y="166570"/>
                </a:cubicBezTo>
                <a:cubicBezTo>
                  <a:pt x="45295" y="172969"/>
                  <a:pt x="60258" y="173511"/>
                  <a:pt x="74138" y="176981"/>
                </a:cubicBezTo>
                <a:cubicBezTo>
                  <a:pt x="88018" y="173511"/>
                  <a:pt x="104607" y="175508"/>
                  <a:pt x="115779" y="166570"/>
                </a:cubicBezTo>
                <a:cubicBezTo>
                  <a:pt x="134752" y="151391"/>
                  <a:pt x="123585" y="107356"/>
                  <a:pt x="115779" y="93696"/>
                </a:cubicBezTo>
                <a:cubicBezTo>
                  <a:pt x="108475" y="80913"/>
                  <a:pt x="93973" y="73774"/>
                  <a:pt x="84548" y="62464"/>
                </a:cubicBezTo>
                <a:cubicBezTo>
                  <a:pt x="76538" y="52852"/>
                  <a:pt x="69323" y="42423"/>
                  <a:pt x="63728" y="31232"/>
                </a:cubicBezTo>
                <a:cubicBezTo>
                  <a:pt x="58821" y="21417"/>
                  <a:pt x="58523" y="0"/>
                  <a:pt x="53318" y="0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7315200" y="3429000"/>
            <a:ext cx="134752" cy="176981"/>
          </a:xfrm>
          <a:custGeom>
            <a:avLst/>
            <a:gdLst>
              <a:gd name="connsiteX0" fmla="*/ 53318 w 134752"/>
              <a:gd name="connsiteY0" fmla="*/ 0 h 176981"/>
              <a:gd name="connsiteX1" fmla="*/ 32498 w 134752"/>
              <a:gd name="connsiteY1" fmla="*/ 31232 h 176981"/>
              <a:gd name="connsiteX2" fmla="*/ 11677 w 134752"/>
              <a:gd name="connsiteY2" fmla="*/ 52053 h 176981"/>
              <a:gd name="connsiteX3" fmla="*/ 1267 w 134752"/>
              <a:gd name="connsiteY3" fmla="*/ 83285 h 176981"/>
              <a:gd name="connsiteX4" fmla="*/ 32498 w 134752"/>
              <a:gd name="connsiteY4" fmla="*/ 166570 h 176981"/>
              <a:gd name="connsiteX5" fmla="*/ 74138 w 134752"/>
              <a:gd name="connsiteY5" fmla="*/ 176981 h 176981"/>
              <a:gd name="connsiteX6" fmla="*/ 115779 w 134752"/>
              <a:gd name="connsiteY6" fmla="*/ 166570 h 176981"/>
              <a:gd name="connsiteX7" fmla="*/ 115779 w 134752"/>
              <a:gd name="connsiteY7" fmla="*/ 93696 h 176981"/>
              <a:gd name="connsiteX8" fmla="*/ 84548 w 134752"/>
              <a:gd name="connsiteY8" fmla="*/ 62464 h 176981"/>
              <a:gd name="connsiteX9" fmla="*/ 63728 w 134752"/>
              <a:gd name="connsiteY9" fmla="*/ 31232 h 176981"/>
              <a:gd name="connsiteX10" fmla="*/ 53318 w 134752"/>
              <a:gd name="connsiteY10" fmla="*/ 0 h 17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4752" h="176981">
                <a:moveTo>
                  <a:pt x="53318" y="0"/>
                </a:moveTo>
                <a:cubicBezTo>
                  <a:pt x="48113" y="0"/>
                  <a:pt x="40314" y="21462"/>
                  <a:pt x="32498" y="31232"/>
                </a:cubicBezTo>
                <a:cubicBezTo>
                  <a:pt x="26367" y="38896"/>
                  <a:pt x="16727" y="43637"/>
                  <a:pt x="11677" y="52053"/>
                </a:cubicBezTo>
                <a:cubicBezTo>
                  <a:pt x="6031" y="61463"/>
                  <a:pt x="4737" y="72874"/>
                  <a:pt x="1267" y="83285"/>
                </a:cubicBezTo>
                <a:cubicBezTo>
                  <a:pt x="6302" y="113499"/>
                  <a:pt x="0" y="150320"/>
                  <a:pt x="32498" y="166570"/>
                </a:cubicBezTo>
                <a:cubicBezTo>
                  <a:pt x="45295" y="172969"/>
                  <a:pt x="60258" y="173511"/>
                  <a:pt x="74138" y="176981"/>
                </a:cubicBezTo>
                <a:cubicBezTo>
                  <a:pt x="88018" y="173511"/>
                  <a:pt x="104607" y="175508"/>
                  <a:pt x="115779" y="166570"/>
                </a:cubicBezTo>
                <a:cubicBezTo>
                  <a:pt x="134752" y="151391"/>
                  <a:pt x="123585" y="107356"/>
                  <a:pt x="115779" y="93696"/>
                </a:cubicBezTo>
                <a:cubicBezTo>
                  <a:pt x="108475" y="80913"/>
                  <a:pt x="93973" y="73774"/>
                  <a:pt x="84548" y="62464"/>
                </a:cubicBezTo>
                <a:cubicBezTo>
                  <a:pt x="76538" y="52852"/>
                  <a:pt x="69323" y="42423"/>
                  <a:pt x="63728" y="31232"/>
                </a:cubicBezTo>
                <a:cubicBezTo>
                  <a:pt x="58821" y="21417"/>
                  <a:pt x="58523" y="0"/>
                  <a:pt x="53318" y="0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7467600" y="3657600"/>
            <a:ext cx="134752" cy="176981"/>
          </a:xfrm>
          <a:custGeom>
            <a:avLst/>
            <a:gdLst>
              <a:gd name="connsiteX0" fmla="*/ 53318 w 134752"/>
              <a:gd name="connsiteY0" fmla="*/ 0 h 176981"/>
              <a:gd name="connsiteX1" fmla="*/ 32498 w 134752"/>
              <a:gd name="connsiteY1" fmla="*/ 31232 h 176981"/>
              <a:gd name="connsiteX2" fmla="*/ 11677 w 134752"/>
              <a:gd name="connsiteY2" fmla="*/ 52053 h 176981"/>
              <a:gd name="connsiteX3" fmla="*/ 1267 w 134752"/>
              <a:gd name="connsiteY3" fmla="*/ 83285 h 176981"/>
              <a:gd name="connsiteX4" fmla="*/ 32498 w 134752"/>
              <a:gd name="connsiteY4" fmla="*/ 166570 h 176981"/>
              <a:gd name="connsiteX5" fmla="*/ 74138 w 134752"/>
              <a:gd name="connsiteY5" fmla="*/ 176981 h 176981"/>
              <a:gd name="connsiteX6" fmla="*/ 115779 w 134752"/>
              <a:gd name="connsiteY6" fmla="*/ 166570 h 176981"/>
              <a:gd name="connsiteX7" fmla="*/ 115779 w 134752"/>
              <a:gd name="connsiteY7" fmla="*/ 93696 h 176981"/>
              <a:gd name="connsiteX8" fmla="*/ 84548 w 134752"/>
              <a:gd name="connsiteY8" fmla="*/ 62464 h 176981"/>
              <a:gd name="connsiteX9" fmla="*/ 63728 w 134752"/>
              <a:gd name="connsiteY9" fmla="*/ 31232 h 176981"/>
              <a:gd name="connsiteX10" fmla="*/ 53318 w 134752"/>
              <a:gd name="connsiteY10" fmla="*/ 0 h 17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4752" h="176981">
                <a:moveTo>
                  <a:pt x="53318" y="0"/>
                </a:moveTo>
                <a:cubicBezTo>
                  <a:pt x="48113" y="0"/>
                  <a:pt x="40314" y="21462"/>
                  <a:pt x="32498" y="31232"/>
                </a:cubicBezTo>
                <a:cubicBezTo>
                  <a:pt x="26367" y="38896"/>
                  <a:pt x="16727" y="43637"/>
                  <a:pt x="11677" y="52053"/>
                </a:cubicBezTo>
                <a:cubicBezTo>
                  <a:pt x="6031" y="61463"/>
                  <a:pt x="4737" y="72874"/>
                  <a:pt x="1267" y="83285"/>
                </a:cubicBezTo>
                <a:cubicBezTo>
                  <a:pt x="6302" y="113499"/>
                  <a:pt x="0" y="150320"/>
                  <a:pt x="32498" y="166570"/>
                </a:cubicBezTo>
                <a:cubicBezTo>
                  <a:pt x="45295" y="172969"/>
                  <a:pt x="60258" y="173511"/>
                  <a:pt x="74138" y="176981"/>
                </a:cubicBezTo>
                <a:cubicBezTo>
                  <a:pt x="88018" y="173511"/>
                  <a:pt x="104607" y="175508"/>
                  <a:pt x="115779" y="166570"/>
                </a:cubicBezTo>
                <a:cubicBezTo>
                  <a:pt x="134752" y="151391"/>
                  <a:pt x="123585" y="107356"/>
                  <a:pt x="115779" y="93696"/>
                </a:cubicBezTo>
                <a:cubicBezTo>
                  <a:pt x="108475" y="80913"/>
                  <a:pt x="93973" y="73774"/>
                  <a:pt x="84548" y="62464"/>
                </a:cubicBezTo>
                <a:cubicBezTo>
                  <a:pt x="76538" y="52852"/>
                  <a:pt x="69323" y="42423"/>
                  <a:pt x="63728" y="31232"/>
                </a:cubicBezTo>
                <a:cubicBezTo>
                  <a:pt x="58821" y="21417"/>
                  <a:pt x="58523" y="0"/>
                  <a:pt x="53318" y="0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7315200" y="3886200"/>
            <a:ext cx="134752" cy="176981"/>
          </a:xfrm>
          <a:custGeom>
            <a:avLst/>
            <a:gdLst>
              <a:gd name="connsiteX0" fmla="*/ 53318 w 134752"/>
              <a:gd name="connsiteY0" fmla="*/ 0 h 176981"/>
              <a:gd name="connsiteX1" fmla="*/ 32498 w 134752"/>
              <a:gd name="connsiteY1" fmla="*/ 31232 h 176981"/>
              <a:gd name="connsiteX2" fmla="*/ 11677 w 134752"/>
              <a:gd name="connsiteY2" fmla="*/ 52053 h 176981"/>
              <a:gd name="connsiteX3" fmla="*/ 1267 w 134752"/>
              <a:gd name="connsiteY3" fmla="*/ 83285 h 176981"/>
              <a:gd name="connsiteX4" fmla="*/ 32498 w 134752"/>
              <a:gd name="connsiteY4" fmla="*/ 166570 h 176981"/>
              <a:gd name="connsiteX5" fmla="*/ 74138 w 134752"/>
              <a:gd name="connsiteY5" fmla="*/ 176981 h 176981"/>
              <a:gd name="connsiteX6" fmla="*/ 115779 w 134752"/>
              <a:gd name="connsiteY6" fmla="*/ 166570 h 176981"/>
              <a:gd name="connsiteX7" fmla="*/ 115779 w 134752"/>
              <a:gd name="connsiteY7" fmla="*/ 93696 h 176981"/>
              <a:gd name="connsiteX8" fmla="*/ 84548 w 134752"/>
              <a:gd name="connsiteY8" fmla="*/ 62464 h 176981"/>
              <a:gd name="connsiteX9" fmla="*/ 63728 w 134752"/>
              <a:gd name="connsiteY9" fmla="*/ 31232 h 176981"/>
              <a:gd name="connsiteX10" fmla="*/ 53318 w 134752"/>
              <a:gd name="connsiteY10" fmla="*/ 0 h 17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4752" h="176981">
                <a:moveTo>
                  <a:pt x="53318" y="0"/>
                </a:moveTo>
                <a:cubicBezTo>
                  <a:pt x="48113" y="0"/>
                  <a:pt x="40314" y="21462"/>
                  <a:pt x="32498" y="31232"/>
                </a:cubicBezTo>
                <a:cubicBezTo>
                  <a:pt x="26367" y="38896"/>
                  <a:pt x="16727" y="43637"/>
                  <a:pt x="11677" y="52053"/>
                </a:cubicBezTo>
                <a:cubicBezTo>
                  <a:pt x="6031" y="61463"/>
                  <a:pt x="4737" y="72874"/>
                  <a:pt x="1267" y="83285"/>
                </a:cubicBezTo>
                <a:cubicBezTo>
                  <a:pt x="6302" y="113499"/>
                  <a:pt x="0" y="150320"/>
                  <a:pt x="32498" y="166570"/>
                </a:cubicBezTo>
                <a:cubicBezTo>
                  <a:pt x="45295" y="172969"/>
                  <a:pt x="60258" y="173511"/>
                  <a:pt x="74138" y="176981"/>
                </a:cubicBezTo>
                <a:cubicBezTo>
                  <a:pt x="88018" y="173511"/>
                  <a:pt x="104607" y="175508"/>
                  <a:pt x="115779" y="166570"/>
                </a:cubicBezTo>
                <a:cubicBezTo>
                  <a:pt x="134752" y="151391"/>
                  <a:pt x="123585" y="107356"/>
                  <a:pt x="115779" y="93696"/>
                </a:cubicBezTo>
                <a:cubicBezTo>
                  <a:pt x="108475" y="80913"/>
                  <a:pt x="93973" y="73774"/>
                  <a:pt x="84548" y="62464"/>
                </a:cubicBezTo>
                <a:cubicBezTo>
                  <a:pt x="76538" y="52852"/>
                  <a:pt x="69323" y="42423"/>
                  <a:pt x="63728" y="31232"/>
                </a:cubicBezTo>
                <a:cubicBezTo>
                  <a:pt x="58821" y="21417"/>
                  <a:pt x="58523" y="0"/>
                  <a:pt x="53318" y="0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7696200" y="3733800"/>
            <a:ext cx="134752" cy="176981"/>
          </a:xfrm>
          <a:custGeom>
            <a:avLst/>
            <a:gdLst>
              <a:gd name="connsiteX0" fmla="*/ 53318 w 134752"/>
              <a:gd name="connsiteY0" fmla="*/ 0 h 176981"/>
              <a:gd name="connsiteX1" fmla="*/ 32498 w 134752"/>
              <a:gd name="connsiteY1" fmla="*/ 31232 h 176981"/>
              <a:gd name="connsiteX2" fmla="*/ 11677 w 134752"/>
              <a:gd name="connsiteY2" fmla="*/ 52053 h 176981"/>
              <a:gd name="connsiteX3" fmla="*/ 1267 w 134752"/>
              <a:gd name="connsiteY3" fmla="*/ 83285 h 176981"/>
              <a:gd name="connsiteX4" fmla="*/ 32498 w 134752"/>
              <a:gd name="connsiteY4" fmla="*/ 166570 h 176981"/>
              <a:gd name="connsiteX5" fmla="*/ 74138 w 134752"/>
              <a:gd name="connsiteY5" fmla="*/ 176981 h 176981"/>
              <a:gd name="connsiteX6" fmla="*/ 115779 w 134752"/>
              <a:gd name="connsiteY6" fmla="*/ 166570 h 176981"/>
              <a:gd name="connsiteX7" fmla="*/ 115779 w 134752"/>
              <a:gd name="connsiteY7" fmla="*/ 93696 h 176981"/>
              <a:gd name="connsiteX8" fmla="*/ 84548 w 134752"/>
              <a:gd name="connsiteY8" fmla="*/ 62464 h 176981"/>
              <a:gd name="connsiteX9" fmla="*/ 63728 w 134752"/>
              <a:gd name="connsiteY9" fmla="*/ 31232 h 176981"/>
              <a:gd name="connsiteX10" fmla="*/ 53318 w 134752"/>
              <a:gd name="connsiteY10" fmla="*/ 0 h 17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4752" h="176981">
                <a:moveTo>
                  <a:pt x="53318" y="0"/>
                </a:moveTo>
                <a:cubicBezTo>
                  <a:pt x="48113" y="0"/>
                  <a:pt x="40314" y="21462"/>
                  <a:pt x="32498" y="31232"/>
                </a:cubicBezTo>
                <a:cubicBezTo>
                  <a:pt x="26367" y="38896"/>
                  <a:pt x="16727" y="43637"/>
                  <a:pt x="11677" y="52053"/>
                </a:cubicBezTo>
                <a:cubicBezTo>
                  <a:pt x="6031" y="61463"/>
                  <a:pt x="4737" y="72874"/>
                  <a:pt x="1267" y="83285"/>
                </a:cubicBezTo>
                <a:cubicBezTo>
                  <a:pt x="6302" y="113499"/>
                  <a:pt x="0" y="150320"/>
                  <a:pt x="32498" y="166570"/>
                </a:cubicBezTo>
                <a:cubicBezTo>
                  <a:pt x="45295" y="172969"/>
                  <a:pt x="60258" y="173511"/>
                  <a:pt x="74138" y="176981"/>
                </a:cubicBezTo>
                <a:cubicBezTo>
                  <a:pt x="88018" y="173511"/>
                  <a:pt x="104607" y="175508"/>
                  <a:pt x="115779" y="166570"/>
                </a:cubicBezTo>
                <a:cubicBezTo>
                  <a:pt x="134752" y="151391"/>
                  <a:pt x="123585" y="107356"/>
                  <a:pt x="115779" y="93696"/>
                </a:cubicBezTo>
                <a:cubicBezTo>
                  <a:pt x="108475" y="80913"/>
                  <a:pt x="93973" y="73774"/>
                  <a:pt x="84548" y="62464"/>
                </a:cubicBezTo>
                <a:cubicBezTo>
                  <a:pt x="76538" y="52852"/>
                  <a:pt x="69323" y="42423"/>
                  <a:pt x="63728" y="31232"/>
                </a:cubicBezTo>
                <a:cubicBezTo>
                  <a:pt x="58821" y="21417"/>
                  <a:pt x="58523" y="0"/>
                  <a:pt x="53318" y="0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7543800" y="4038600"/>
            <a:ext cx="134752" cy="176981"/>
          </a:xfrm>
          <a:custGeom>
            <a:avLst/>
            <a:gdLst>
              <a:gd name="connsiteX0" fmla="*/ 53318 w 134752"/>
              <a:gd name="connsiteY0" fmla="*/ 0 h 176981"/>
              <a:gd name="connsiteX1" fmla="*/ 32498 w 134752"/>
              <a:gd name="connsiteY1" fmla="*/ 31232 h 176981"/>
              <a:gd name="connsiteX2" fmla="*/ 11677 w 134752"/>
              <a:gd name="connsiteY2" fmla="*/ 52053 h 176981"/>
              <a:gd name="connsiteX3" fmla="*/ 1267 w 134752"/>
              <a:gd name="connsiteY3" fmla="*/ 83285 h 176981"/>
              <a:gd name="connsiteX4" fmla="*/ 32498 w 134752"/>
              <a:gd name="connsiteY4" fmla="*/ 166570 h 176981"/>
              <a:gd name="connsiteX5" fmla="*/ 74138 w 134752"/>
              <a:gd name="connsiteY5" fmla="*/ 176981 h 176981"/>
              <a:gd name="connsiteX6" fmla="*/ 115779 w 134752"/>
              <a:gd name="connsiteY6" fmla="*/ 166570 h 176981"/>
              <a:gd name="connsiteX7" fmla="*/ 115779 w 134752"/>
              <a:gd name="connsiteY7" fmla="*/ 93696 h 176981"/>
              <a:gd name="connsiteX8" fmla="*/ 84548 w 134752"/>
              <a:gd name="connsiteY8" fmla="*/ 62464 h 176981"/>
              <a:gd name="connsiteX9" fmla="*/ 63728 w 134752"/>
              <a:gd name="connsiteY9" fmla="*/ 31232 h 176981"/>
              <a:gd name="connsiteX10" fmla="*/ 53318 w 134752"/>
              <a:gd name="connsiteY10" fmla="*/ 0 h 17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4752" h="176981">
                <a:moveTo>
                  <a:pt x="53318" y="0"/>
                </a:moveTo>
                <a:cubicBezTo>
                  <a:pt x="48113" y="0"/>
                  <a:pt x="40314" y="21462"/>
                  <a:pt x="32498" y="31232"/>
                </a:cubicBezTo>
                <a:cubicBezTo>
                  <a:pt x="26367" y="38896"/>
                  <a:pt x="16727" y="43637"/>
                  <a:pt x="11677" y="52053"/>
                </a:cubicBezTo>
                <a:cubicBezTo>
                  <a:pt x="6031" y="61463"/>
                  <a:pt x="4737" y="72874"/>
                  <a:pt x="1267" y="83285"/>
                </a:cubicBezTo>
                <a:cubicBezTo>
                  <a:pt x="6302" y="113499"/>
                  <a:pt x="0" y="150320"/>
                  <a:pt x="32498" y="166570"/>
                </a:cubicBezTo>
                <a:cubicBezTo>
                  <a:pt x="45295" y="172969"/>
                  <a:pt x="60258" y="173511"/>
                  <a:pt x="74138" y="176981"/>
                </a:cubicBezTo>
                <a:cubicBezTo>
                  <a:pt x="88018" y="173511"/>
                  <a:pt x="104607" y="175508"/>
                  <a:pt x="115779" y="166570"/>
                </a:cubicBezTo>
                <a:cubicBezTo>
                  <a:pt x="134752" y="151391"/>
                  <a:pt x="123585" y="107356"/>
                  <a:pt x="115779" y="93696"/>
                </a:cubicBezTo>
                <a:cubicBezTo>
                  <a:pt x="108475" y="80913"/>
                  <a:pt x="93973" y="73774"/>
                  <a:pt x="84548" y="62464"/>
                </a:cubicBezTo>
                <a:cubicBezTo>
                  <a:pt x="76538" y="52852"/>
                  <a:pt x="69323" y="42423"/>
                  <a:pt x="63728" y="31232"/>
                </a:cubicBezTo>
                <a:cubicBezTo>
                  <a:pt x="58821" y="21417"/>
                  <a:pt x="58523" y="0"/>
                  <a:pt x="53318" y="0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7696200" y="4267200"/>
            <a:ext cx="134752" cy="176981"/>
          </a:xfrm>
          <a:custGeom>
            <a:avLst/>
            <a:gdLst>
              <a:gd name="connsiteX0" fmla="*/ 53318 w 134752"/>
              <a:gd name="connsiteY0" fmla="*/ 0 h 176981"/>
              <a:gd name="connsiteX1" fmla="*/ 32498 w 134752"/>
              <a:gd name="connsiteY1" fmla="*/ 31232 h 176981"/>
              <a:gd name="connsiteX2" fmla="*/ 11677 w 134752"/>
              <a:gd name="connsiteY2" fmla="*/ 52053 h 176981"/>
              <a:gd name="connsiteX3" fmla="*/ 1267 w 134752"/>
              <a:gd name="connsiteY3" fmla="*/ 83285 h 176981"/>
              <a:gd name="connsiteX4" fmla="*/ 32498 w 134752"/>
              <a:gd name="connsiteY4" fmla="*/ 166570 h 176981"/>
              <a:gd name="connsiteX5" fmla="*/ 74138 w 134752"/>
              <a:gd name="connsiteY5" fmla="*/ 176981 h 176981"/>
              <a:gd name="connsiteX6" fmla="*/ 115779 w 134752"/>
              <a:gd name="connsiteY6" fmla="*/ 166570 h 176981"/>
              <a:gd name="connsiteX7" fmla="*/ 115779 w 134752"/>
              <a:gd name="connsiteY7" fmla="*/ 93696 h 176981"/>
              <a:gd name="connsiteX8" fmla="*/ 84548 w 134752"/>
              <a:gd name="connsiteY8" fmla="*/ 62464 h 176981"/>
              <a:gd name="connsiteX9" fmla="*/ 63728 w 134752"/>
              <a:gd name="connsiteY9" fmla="*/ 31232 h 176981"/>
              <a:gd name="connsiteX10" fmla="*/ 53318 w 134752"/>
              <a:gd name="connsiteY10" fmla="*/ 0 h 17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4752" h="176981">
                <a:moveTo>
                  <a:pt x="53318" y="0"/>
                </a:moveTo>
                <a:cubicBezTo>
                  <a:pt x="48113" y="0"/>
                  <a:pt x="40314" y="21462"/>
                  <a:pt x="32498" y="31232"/>
                </a:cubicBezTo>
                <a:cubicBezTo>
                  <a:pt x="26367" y="38896"/>
                  <a:pt x="16727" y="43637"/>
                  <a:pt x="11677" y="52053"/>
                </a:cubicBezTo>
                <a:cubicBezTo>
                  <a:pt x="6031" y="61463"/>
                  <a:pt x="4737" y="72874"/>
                  <a:pt x="1267" y="83285"/>
                </a:cubicBezTo>
                <a:cubicBezTo>
                  <a:pt x="6302" y="113499"/>
                  <a:pt x="0" y="150320"/>
                  <a:pt x="32498" y="166570"/>
                </a:cubicBezTo>
                <a:cubicBezTo>
                  <a:pt x="45295" y="172969"/>
                  <a:pt x="60258" y="173511"/>
                  <a:pt x="74138" y="176981"/>
                </a:cubicBezTo>
                <a:cubicBezTo>
                  <a:pt x="88018" y="173511"/>
                  <a:pt x="104607" y="175508"/>
                  <a:pt x="115779" y="166570"/>
                </a:cubicBezTo>
                <a:cubicBezTo>
                  <a:pt x="134752" y="151391"/>
                  <a:pt x="123585" y="107356"/>
                  <a:pt x="115779" y="93696"/>
                </a:cubicBezTo>
                <a:cubicBezTo>
                  <a:pt x="108475" y="80913"/>
                  <a:pt x="93973" y="73774"/>
                  <a:pt x="84548" y="62464"/>
                </a:cubicBezTo>
                <a:cubicBezTo>
                  <a:pt x="76538" y="52852"/>
                  <a:pt x="69323" y="42423"/>
                  <a:pt x="63728" y="31232"/>
                </a:cubicBezTo>
                <a:cubicBezTo>
                  <a:pt x="58821" y="21417"/>
                  <a:pt x="58523" y="0"/>
                  <a:pt x="53318" y="0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7391400" y="4267200"/>
            <a:ext cx="134752" cy="176981"/>
          </a:xfrm>
          <a:custGeom>
            <a:avLst/>
            <a:gdLst>
              <a:gd name="connsiteX0" fmla="*/ 53318 w 134752"/>
              <a:gd name="connsiteY0" fmla="*/ 0 h 176981"/>
              <a:gd name="connsiteX1" fmla="*/ 32498 w 134752"/>
              <a:gd name="connsiteY1" fmla="*/ 31232 h 176981"/>
              <a:gd name="connsiteX2" fmla="*/ 11677 w 134752"/>
              <a:gd name="connsiteY2" fmla="*/ 52053 h 176981"/>
              <a:gd name="connsiteX3" fmla="*/ 1267 w 134752"/>
              <a:gd name="connsiteY3" fmla="*/ 83285 h 176981"/>
              <a:gd name="connsiteX4" fmla="*/ 32498 w 134752"/>
              <a:gd name="connsiteY4" fmla="*/ 166570 h 176981"/>
              <a:gd name="connsiteX5" fmla="*/ 74138 w 134752"/>
              <a:gd name="connsiteY5" fmla="*/ 176981 h 176981"/>
              <a:gd name="connsiteX6" fmla="*/ 115779 w 134752"/>
              <a:gd name="connsiteY6" fmla="*/ 166570 h 176981"/>
              <a:gd name="connsiteX7" fmla="*/ 115779 w 134752"/>
              <a:gd name="connsiteY7" fmla="*/ 93696 h 176981"/>
              <a:gd name="connsiteX8" fmla="*/ 84548 w 134752"/>
              <a:gd name="connsiteY8" fmla="*/ 62464 h 176981"/>
              <a:gd name="connsiteX9" fmla="*/ 63728 w 134752"/>
              <a:gd name="connsiteY9" fmla="*/ 31232 h 176981"/>
              <a:gd name="connsiteX10" fmla="*/ 53318 w 134752"/>
              <a:gd name="connsiteY10" fmla="*/ 0 h 17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4752" h="176981">
                <a:moveTo>
                  <a:pt x="53318" y="0"/>
                </a:moveTo>
                <a:cubicBezTo>
                  <a:pt x="48113" y="0"/>
                  <a:pt x="40314" y="21462"/>
                  <a:pt x="32498" y="31232"/>
                </a:cubicBezTo>
                <a:cubicBezTo>
                  <a:pt x="26367" y="38896"/>
                  <a:pt x="16727" y="43637"/>
                  <a:pt x="11677" y="52053"/>
                </a:cubicBezTo>
                <a:cubicBezTo>
                  <a:pt x="6031" y="61463"/>
                  <a:pt x="4737" y="72874"/>
                  <a:pt x="1267" y="83285"/>
                </a:cubicBezTo>
                <a:cubicBezTo>
                  <a:pt x="6302" y="113499"/>
                  <a:pt x="0" y="150320"/>
                  <a:pt x="32498" y="166570"/>
                </a:cubicBezTo>
                <a:cubicBezTo>
                  <a:pt x="45295" y="172969"/>
                  <a:pt x="60258" y="173511"/>
                  <a:pt x="74138" y="176981"/>
                </a:cubicBezTo>
                <a:cubicBezTo>
                  <a:pt x="88018" y="173511"/>
                  <a:pt x="104607" y="175508"/>
                  <a:pt x="115779" y="166570"/>
                </a:cubicBezTo>
                <a:cubicBezTo>
                  <a:pt x="134752" y="151391"/>
                  <a:pt x="123585" y="107356"/>
                  <a:pt x="115779" y="93696"/>
                </a:cubicBezTo>
                <a:cubicBezTo>
                  <a:pt x="108475" y="80913"/>
                  <a:pt x="93973" y="73774"/>
                  <a:pt x="84548" y="62464"/>
                </a:cubicBezTo>
                <a:cubicBezTo>
                  <a:pt x="76538" y="52852"/>
                  <a:pt x="69323" y="42423"/>
                  <a:pt x="63728" y="31232"/>
                </a:cubicBezTo>
                <a:cubicBezTo>
                  <a:pt x="58821" y="21417"/>
                  <a:pt x="58523" y="0"/>
                  <a:pt x="53318" y="0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5715000" y="3048000"/>
            <a:ext cx="461665" cy="1219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/>
              <a:t>Evaporation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6858000" y="3048000"/>
            <a:ext cx="461665" cy="12954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/>
              <a:t>Precipitation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7772400" y="3048000"/>
            <a:ext cx="461665" cy="1219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/>
              <a:t>Sublimation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5791200" y="2133600"/>
            <a:ext cx="1480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Condensation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248400" y="4419600"/>
            <a:ext cx="969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Freezing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001000" y="4572000"/>
            <a:ext cx="908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Melting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set>
                                      <p:cBhvr>
                                        <p:cTn id="8" dur="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animClr clrSpc="rgb" dir="cw">
                                      <p:cBhvr>
                                        <p:cTn id="19" dur="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set>
                                      <p:cBhvr>
                                        <p:cTn id="20" dur="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animClr clrSpc="rgb" dir="cw">
                                      <p:cBhvr>
                                        <p:cTn id="31" dur="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set>
                                      <p:cBhvr>
                                        <p:cTn id="32" dur="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animClr clrSpc="rgb" dir="cw">
                                      <p:cBhvr>
                                        <p:cTn id="43" dur="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set>
                                      <p:cBhvr>
                                        <p:cTn id="44" dur="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animClr clrSpc="rgb" dir="cw">
                                      <p:cBhvr>
                                        <p:cTn id="55" dur="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set>
                                      <p:cBhvr>
                                        <p:cTn id="56" dur="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animClr clrSpc="rgb" dir="cw">
                                      <p:cBhvr>
                                        <p:cTn id="67" dur="5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set>
                                      <p:cBhvr>
                                        <p:cTn id="68" dur="5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yd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77425" cy="6876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Hydrologic Cycle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5257800" cy="5257800"/>
          </a:xfrm>
        </p:spPr>
        <p:txBody>
          <a:bodyPr>
            <a:noAutofit/>
          </a:bodyPr>
          <a:lstStyle/>
          <a:p>
            <a:r>
              <a:rPr lang="en-US" sz="1600" i="1" u="sng" dirty="0" smtClean="0">
                <a:solidFill>
                  <a:srgbClr val="0000FF"/>
                </a:solidFill>
              </a:rPr>
              <a:t>Evaporation</a:t>
            </a:r>
            <a:r>
              <a:rPr lang="en-US" sz="1600" dirty="0" smtClean="0"/>
              <a:t> -  transformation of a liquid into a gas, in this case water into water vapor</a:t>
            </a:r>
          </a:p>
          <a:p>
            <a:pPr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600" dirty="0" smtClean="0"/>
              <a:t>	- recall </a:t>
            </a:r>
            <a:r>
              <a:rPr lang="en-US" sz="1600" i="1" dirty="0" smtClean="0">
                <a:solidFill>
                  <a:srgbClr val="000090"/>
                </a:solidFill>
              </a:rPr>
              <a:t>sublimation</a:t>
            </a:r>
            <a:r>
              <a:rPr lang="en-US" sz="1600" dirty="0" smtClean="0"/>
              <a:t> is the process where solids (snow) are converted directly to gas (water vapor)</a:t>
            </a:r>
          </a:p>
          <a:p>
            <a:r>
              <a:rPr lang="en-US" sz="1600" i="1" u="sng" dirty="0" smtClean="0">
                <a:solidFill>
                  <a:srgbClr val="000090"/>
                </a:solidFill>
              </a:rPr>
              <a:t>Transpiration</a:t>
            </a:r>
            <a:r>
              <a:rPr lang="en-US" sz="1600" dirty="0" smtClean="0"/>
              <a:t> – evaporation of water secreted by the leaves of plants</a:t>
            </a:r>
          </a:p>
          <a:p>
            <a:pPr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600" dirty="0" smtClean="0"/>
              <a:t>	- 99% of water taken up by plants is </a:t>
            </a:r>
            <a:r>
              <a:rPr lang="en-US" sz="1600" i="1" dirty="0" smtClean="0"/>
              <a:t>transpired</a:t>
            </a:r>
            <a:r>
              <a:rPr lang="en-US" sz="1600" dirty="0" smtClean="0"/>
              <a:t> into the atmosphere</a:t>
            </a:r>
          </a:p>
          <a:p>
            <a:pPr>
              <a:spcAft>
                <a:spcPts val="800"/>
              </a:spcAft>
            </a:pPr>
            <a:r>
              <a:rPr lang="en-US" sz="1600" i="1" u="sng" dirty="0" smtClean="0">
                <a:solidFill>
                  <a:srgbClr val="000090"/>
                </a:solidFill>
              </a:rPr>
              <a:t>Condensation</a:t>
            </a:r>
            <a:r>
              <a:rPr lang="en-US" sz="1600" dirty="0" smtClean="0"/>
              <a:t> – conversion of water vapor into water droplets, seen as clouds, fog, mist, dew, or frost</a:t>
            </a:r>
          </a:p>
          <a:p>
            <a:pPr>
              <a:spcAft>
                <a:spcPts val="800"/>
              </a:spcAft>
            </a:pPr>
            <a:r>
              <a:rPr lang="en-US" sz="1600" i="1" u="sng" dirty="0" smtClean="0">
                <a:solidFill>
                  <a:srgbClr val="000090"/>
                </a:solidFill>
              </a:rPr>
              <a:t>Precipitation</a:t>
            </a:r>
            <a:r>
              <a:rPr lang="en-US" sz="1600" dirty="0" smtClean="0"/>
              <a:t> – </a:t>
            </a:r>
            <a:r>
              <a:rPr lang="en-US" sz="1600" i="1" dirty="0" smtClean="0"/>
              <a:t>coalescence</a:t>
            </a:r>
            <a:r>
              <a:rPr lang="en-US" sz="1600" dirty="0" smtClean="0"/>
              <a:t> (sticking together) of tiny water droplets create larger drops which fall to Earth</a:t>
            </a:r>
          </a:p>
          <a:p>
            <a:pPr>
              <a:spcAft>
                <a:spcPts val="800"/>
              </a:spcAft>
            </a:pPr>
            <a:r>
              <a:rPr lang="en-US" sz="1600" i="1" u="sng" dirty="0" smtClean="0">
                <a:solidFill>
                  <a:srgbClr val="000090"/>
                </a:solidFill>
              </a:rPr>
              <a:t>Infiltration</a:t>
            </a:r>
            <a:r>
              <a:rPr lang="en-US" sz="1600" dirty="0" smtClean="0"/>
              <a:t> – Some of the precipitation is absorbed into the ground and </a:t>
            </a:r>
            <a:r>
              <a:rPr lang="en-US" sz="1600" i="1" dirty="0" smtClean="0"/>
              <a:t>filters</a:t>
            </a:r>
            <a:r>
              <a:rPr lang="en-US" sz="1600" dirty="0" smtClean="0"/>
              <a:t> down through layers of soil and rock</a:t>
            </a:r>
            <a:endParaRPr lang="en-US" sz="1600" i="1" u="sng" dirty="0" smtClean="0"/>
          </a:p>
          <a:p>
            <a:pPr>
              <a:spcAft>
                <a:spcPts val="800"/>
              </a:spcAft>
            </a:pPr>
            <a:r>
              <a:rPr lang="en-US" sz="1600" i="1" u="sng" dirty="0" smtClean="0">
                <a:solidFill>
                  <a:srgbClr val="000090"/>
                </a:solidFill>
              </a:rPr>
              <a:t>Runoff</a:t>
            </a:r>
            <a:r>
              <a:rPr lang="en-US" sz="1600" dirty="0" smtClean="0"/>
              <a:t> – precipitation that cannot be absorbed by the ground </a:t>
            </a:r>
            <a:r>
              <a:rPr lang="en-US" sz="1600" i="1" dirty="0" smtClean="0"/>
              <a:t>runs off</a:t>
            </a:r>
            <a:r>
              <a:rPr lang="en-US" sz="1600" dirty="0" smtClean="0"/>
              <a:t> into streams, lakes, and rivers, and eventually to the ocean</a:t>
            </a:r>
          </a:p>
        </p:txBody>
      </p:sp>
      <p:pic>
        <p:nvPicPr>
          <p:cNvPr id="40" name="Picture 39" descr="hyd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49925" y="1524000"/>
            <a:ext cx="3394075" cy="245828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5736021" y="3962400"/>
            <a:ext cx="3407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Source: NOAA National Weather Service </a:t>
            </a:r>
            <a:r>
              <a:rPr lang="en-US" sz="1200" b="1" i="1" dirty="0" err="1" smtClean="0"/>
              <a:t>Jetstream</a:t>
            </a:r>
            <a:endParaRPr lang="en-US" sz="1200" b="1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set>
                                      <p:cBhvr>
                                        <p:cTn id="8" dur="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animClr clrSpc="rgb" dir="cw">
                                      <p:cBhvr>
                                        <p:cTn id="17" dur="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set>
                                      <p:cBhvr>
                                        <p:cTn id="18" dur="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animClr clrSpc="rgb" dir="cw">
                                      <p:cBhvr>
                                        <p:cTn id="29" dur="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set>
                                      <p:cBhvr>
                                        <p:cTn id="30" dur="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animClr clrSpc="rgb" dir="cw">
                                      <p:cBhvr>
                                        <p:cTn id="39" dur="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set>
                                      <p:cBhvr>
                                        <p:cTn id="40" dur="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animClr clrSpc="rgb" dir="cw">
                                      <p:cBhvr>
                                        <p:cTn id="51" dur="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set>
                                      <p:cBhvr>
                                        <p:cTn id="52" dur="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animClr clrSpc="rgb" dir="cw">
                                      <p:cBhvr>
                                        <p:cTn id="63" dur="5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set>
                                      <p:cBhvr>
                                        <p:cTn id="64" dur="5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5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animClr clrSpc="rgb" dir="cw">
                                      <p:cBhvr>
                                        <p:cTn id="75" dur="5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set>
                                      <p:cBhvr>
                                        <p:cTn id="76" dur="5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animClr clrSpc="rgb" dir="cw">
                                      <p:cBhvr>
                                        <p:cTn id="87" dur="5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set>
                                      <p:cBhvr>
                                        <p:cTn id="88" dur="5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are going to cover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Composition of the Atmosphere</a:t>
            </a:r>
          </a:p>
          <a:p>
            <a:pPr marL="514350" indent="-514350">
              <a:buAutoNum type="arabicPeriod"/>
            </a:pPr>
            <a:r>
              <a:rPr lang="en-US" dirty="0" smtClean="0"/>
              <a:t>State Variables</a:t>
            </a:r>
          </a:p>
          <a:p>
            <a:pPr marL="514350" indent="-514350">
              <a:buAutoNum type="arabicPeriod"/>
            </a:pPr>
            <a:r>
              <a:rPr lang="en-US" dirty="0" smtClean="0"/>
              <a:t>Measuring the Weather</a:t>
            </a:r>
          </a:p>
          <a:p>
            <a:pPr marL="514350" indent="-514350">
              <a:buAutoNum type="arabicPeriod"/>
            </a:pPr>
            <a:r>
              <a:rPr lang="en-US" dirty="0" smtClean="0"/>
              <a:t>Climate Patterns</a:t>
            </a:r>
          </a:p>
          <a:p>
            <a:pPr marL="514350" indent="-514350">
              <a:buFont typeface="Wingdings"/>
              <a:buAutoNum type="arabicPeriod"/>
            </a:pPr>
            <a:r>
              <a:rPr lang="en-US" dirty="0" smtClean="0"/>
              <a:t>Global Weather Patterns</a:t>
            </a:r>
          </a:p>
          <a:p>
            <a:pPr marL="514350" indent="-514350">
              <a:buFont typeface="Wingdings"/>
              <a:buAutoNum type="arabicPeriod"/>
            </a:pPr>
            <a:r>
              <a:rPr lang="en-US" dirty="0" smtClean="0"/>
              <a:t>Clouds</a:t>
            </a:r>
          </a:p>
          <a:p>
            <a:pPr marL="514350" indent="-514350">
              <a:buAutoNum type="arabicPeriod"/>
            </a:pPr>
            <a:r>
              <a:rPr lang="en-US" dirty="0" smtClean="0"/>
              <a:t>Pressure Systems, Air Masses &amp; Fronts</a:t>
            </a:r>
          </a:p>
          <a:p>
            <a:pPr marL="514350" indent="-514350">
              <a:buAutoNum type="arabicPeriod"/>
            </a:pPr>
            <a:r>
              <a:rPr lang="en-US" dirty="0" smtClean="0"/>
              <a:t>Thunderstorms</a:t>
            </a:r>
          </a:p>
          <a:p>
            <a:pPr marL="514350" indent="-514350">
              <a:buAutoNum type="arabicPeriod"/>
            </a:pPr>
            <a:r>
              <a:rPr lang="en-US" dirty="0" smtClean="0"/>
              <a:t>Other Weather Hazards</a:t>
            </a:r>
          </a:p>
          <a:p>
            <a:pPr marL="514350" indent="-514350">
              <a:buAutoNum type="arabicPeriod"/>
            </a:pPr>
            <a:r>
              <a:rPr lang="en-US" dirty="0" smtClean="0"/>
              <a:t>Acid Rain</a:t>
            </a:r>
          </a:p>
          <a:p>
            <a:pPr marL="514350" indent="-514350">
              <a:buAutoNum type="arabicPeriod"/>
            </a:pPr>
            <a:r>
              <a:rPr lang="en-US" dirty="0" smtClean="0"/>
              <a:t>Climate Change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THE WEATHER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Temperature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sz="quarter" idx="1"/>
          </p:nvPr>
        </p:nvSpPr>
        <p:spPr>
          <a:xfrm>
            <a:off x="609600" y="1589566"/>
            <a:ext cx="3886200" cy="526843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/>
              <a:t>A </a:t>
            </a:r>
            <a:r>
              <a:rPr lang="en-US" sz="2000" i="1" u="sng" dirty="0" smtClean="0">
                <a:solidFill>
                  <a:srgbClr val="000090"/>
                </a:solidFill>
              </a:rPr>
              <a:t>thermomete</a:t>
            </a:r>
            <a:r>
              <a:rPr lang="en-US" sz="2000" i="1" u="sng" dirty="0" smtClean="0"/>
              <a:t>r</a:t>
            </a:r>
            <a:r>
              <a:rPr lang="en-US" sz="2000" dirty="0" smtClean="0"/>
              <a:t> measures the heat content of the air</a:t>
            </a:r>
          </a:p>
          <a:p>
            <a:r>
              <a:rPr lang="en-US" sz="2000" dirty="0" smtClean="0"/>
              <a:t>Thermometers often use alcohol, which has a lower freezing point than water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The fluid expands as temperature increases</a:t>
            </a:r>
          </a:p>
          <a:p>
            <a:r>
              <a:rPr lang="en-US" sz="2000" dirty="0" smtClean="0"/>
              <a:t>Electronic </a:t>
            </a:r>
            <a:r>
              <a:rPr lang="en-US" sz="2000" i="1" u="sng" dirty="0" err="1" smtClean="0">
                <a:solidFill>
                  <a:srgbClr val="000090"/>
                </a:solidFill>
              </a:rPr>
              <a:t>thermistors</a:t>
            </a:r>
            <a:r>
              <a:rPr lang="en-US" sz="2000" dirty="0" smtClean="0"/>
              <a:t> are often used in automated weather systems</a:t>
            </a:r>
            <a:endParaRPr lang="en-US" sz="2000" dirty="0"/>
          </a:p>
        </p:txBody>
      </p:sp>
      <p:pic>
        <p:nvPicPr>
          <p:cNvPr id="937986" name="Picture 2" descr="C:\Personal\Mark\Work\Outreach\Boy Scouts\images\instruments\bulb_thermome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24000"/>
            <a:ext cx="1524000" cy="3048000"/>
          </a:xfrm>
          <a:prstGeom prst="rect">
            <a:avLst/>
          </a:prstGeom>
          <a:noFill/>
        </p:spPr>
      </p:pic>
      <p:pic>
        <p:nvPicPr>
          <p:cNvPr id="937988" name="Picture 4" descr="C:\Personal\Mark\Work\Outreach\Boy Scouts\images\instruments\data_pic_fastther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5999" y="3429000"/>
            <a:ext cx="1979007" cy="1447800"/>
          </a:xfrm>
          <a:prstGeom prst="rect">
            <a:avLst/>
          </a:prstGeom>
          <a:noFill/>
        </p:spPr>
      </p:pic>
      <p:pic>
        <p:nvPicPr>
          <p:cNvPr id="937989" name="Picture 5" descr="C:\Personal\Mark\Work\Outreach\Boy Scouts\images\instruments\mmt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5181600"/>
            <a:ext cx="2235200" cy="1676400"/>
          </a:xfrm>
          <a:prstGeom prst="rect">
            <a:avLst/>
          </a:prstGeom>
          <a:noFill/>
        </p:spPr>
      </p:pic>
      <p:pic>
        <p:nvPicPr>
          <p:cNvPr id="937990" name="Picture 6" descr="C:\Personal\Mark\Work\Outreach\Boy Scouts\images\instruments\mmts_readou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08801" y="5181600"/>
            <a:ext cx="2235200" cy="1676400"/>
          </a:xfrm>
          <a:prstGeom prst="rect">
            <a:avLst/>
          </a:prstGeom>
          <a:noFill/>
        </p:spPr>
      </p:pic>
      <p:pic>
        <p:nvPicPr>
          <p:cNvPr id="937987" name="Picture 3" descr="C:\Personal\Mark\Work\Outreach\Boy Scouts\images\instruments\spring_thermomete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2800" y="1600200"/>
            <a:ext cx="1600200" cy="1951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Pressure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800600" cy="52578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/>
              <a:t>A </a:t>
            </a:r>
            <a:r>
              <a:rPr lang="en-US" sz="2000" i="1" u="sng" dirty="0" smtClean="0">
                <a:solidFill>
                  <a:srgbClr val="000090"/>
                </a:solidFill>
              </a:rPr>
              <a:t>barometer</a:t>
            </a:r>
            <a:r>
              <a:rPr lang="en-US" sz="2000" dirty="0" smtClean="0"/>
              <a:t> operates much like a scale, responding to the ‘weight’ of the air above it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Pressure readings are shown by a needle that moves upward or downward as pressure changes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Some barometers record pressure on a </a:t>
            </a:r>
            <a:r>
              <a:rPr lang="en-US" sz="2000" i="1" dirty="0" smtClean="0">
                <a:solidFill>
                  <a:srgbClr val="000090"/>
                </a:solidFill>
              </a:rPr>
              <a:t>strip chart</a:t>
            </a:r>
            <a:endParaRPr lang="en-US" sz="2000" dirty="0" smtClean="0">
              <a:solidFill>
                <a:srgbClr val="000090"/>
              </a:solidFill>
            </a:endParaRPr>
          </a:p>
          <a:p>
            <a:r>
              <a:rPr lang="en-US" sz="2000" dirty="0" smtClean="0"/>
              <a:t>Many barometers today are automated with digital readouts</a:t>
            </a:r>
            <a:endParaRPr lang="en-US" sz="2000" dirty="0"/>
          </a:p>
        </p:txBody>
      </p:sp>
      <p:pic>
        <p:nvPicPr>
          <p:cNvPr id="939010" name="Picture 2" descr="C:\Personal\Mark\Work\Outreach\Boy Scouts\images\instruments\000242-Barome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4910" y="1447800"/>
            <a:ext cx="3579090" cy="2362200"/>
          </a:xfrm>
          <a:prstGeom prst="rect">
            <a:avLst/>
          </a:prstGeom>
          <a:noFill/>
        </p:spPr>
      </p:pic>
      <p:pic>
        <p:nvPicPr>
          <p:cNvPr id="939011" name="Picture 3" descr="C:\Personal\Mark\Work\Outreach\Boy Scouts\images\instruments\baraome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58150" y="3962400"/>
            <a:ext cx="1085850" cy="2895600"/>
          </a:xfrm>
          <a:prstGeom prst="rect">
            <a:avLst/>
          </a:prstGeom>
          <a:noFill/>
        </p:spPr>
      </p:pic>
      <p:pic>
        <p:nvPicPr>
          <p:cNvPr id="939012" name="Picture 4" descr="C:\Personal\Mark\Work\Outreach\Boy Scouts\images\instruments\data_pic_baromet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3962400"/>
            <a:ext cx="1428750" cy="1045243"/>
          </a:xfrm>
          <a:prstGeom prst="rect">
            <a:avLst/>
          </a:prstGeom>
          <a:noFill/>
        </p:spPr>
      </p:pic>
      <p:pic>
        <p:nvPicPr>
          <p:cNvPr id="939013" name="Picture 5" descr="C:\Personal\Mark\Work\Outreach\Boy Scouts\images\instruments\paroscientific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5181600"/>
            <a:ext cx="223937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Moisture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8768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A </a:t>
            </a:r>
            <a:r>
              <a:rPr lang="en-US" sz="2000" i="1" u="sng" dirty="0" smtClean="0">
                <a:solidFill>
                  <a:srgbClr val="000090"/>
                </a:solidFill>
              </a:rPr>
              <a:t>hygrometer</a:t>
            </a:r>
            <a:r>
              <a:rPr lang="en-US" sz="2000" dirty="0" smtClean="0"/>
              <a:t> is an instrument used to measure the water content of the atmosphere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1700" dirty="0" smtClean="0"/>
              <a:t>Calculates either </a:t>
            </a:r>
            <a:r>
              <a:rPr lang="en-US" sz="1700" i="1" dirty="0" smtClean="0">
                <a:solidFill>
                  <a:srgbClr val="000090"/>
                </a:solidFill>
              </a:rPr>
              <a:t>relative humidity </a:t>
            </a:r>
            <a:r>
              <a:rPr lang="en-US" sz="1700" dirty="0" smtClean="0"/>
              <a:t>or </a:t>
            </a:r>
            <a:r>
              <a:rPr lang="en-US" sz="1700" i="1" dirty="0" err="1" smtClean="0">
                <a:solidFill>
                  <a:srgbClr val="000090"/>
                </a:solidFill>
              </a:rPr>
              <a:t>dewpoint</a:t>
            </a:r>
            <a:endParaRPr lang="en-US" sz="1700" i="1" dirty="0" smtClean="0">
              <a:solidFill>
                <a:srgbClr val="000090"/>
              </a:solidFill>
            </a:endParaRPr>
          </a:p>
          <a:p>
            <a:r>
              <a:rPr lang="en-US" sz="2000" dirty="0" smtClean="0"/>
              <a:t>A </a:t>
            </a:r>
            <a:r>
              <a:rPr lang="en-US" sz="2000" i="1" u="sng" dirty="0" err="1" smtClean="0">
                <a:solidFill>
                  <a:srgbClr val="000090"/>
                </a:solidFill>
              </a:rPr>
              <a:t>psychromete</a:t>
            </a:r>
            <a:r>
              <a:rPr lang="en-US" sz="2000" i="1" u="sng" dirty="0" err="1" smtClean="0"/>
              <a:t>r</a:t>
            </a:r>
            <a:r>
              <a:rPr lang="en-US" sz="2000" dirty="0" smtClean="0"/>
              <a:t> is a type of hygrometer consisting of pair of thermometers</a:t>
            </a:r>
          </a:p>
          <a:p>
            <a:pPr lvl="1">
              <a:spcBef>
                <a:spcPts val="600"/>
              </a:spcBef>
            </a:pPr>
            <a:r>
              <a:rPr lang="en-US" sz="1700" dirty="0" smtClean="0"/>
              <a:t>One is a regular thermometer that measures the actual temperature of the air, called the </a:t>
            </a:r>
            <a:r>
              <a:rPr lang="en-US" sz="1700" i="1" dirty="0" smtClean="0">
                <a:solidFill>
                  <a:srgbClr val="000090"/>
                </a:solidFill>
              </a:rPr>
              <a:t>dry bulb </a:t>
            </a:r>
            <a:r>
              <a:rPr lang="en-US" sz="1700" dirty="0" smtClean="0"/>
              <a:t>temperature</a:t>
            </a:r>
          </a:p>
          <a:p>
            <a:pPr lvl="1">
              <a:spcBef>
                <a:spcPts val="600"/>
              </a:spcBef>
            </a:pPr>
            <a:r>
              <a:rPr lang="en-US" sz="1700" dirty="0" smtClean="0"/>
              <a:t>The other has a moistened wick; water is evaporated cooling the thermometer to a moisture equilibrium temperature called the </a:t>
            </a:r>
            <a:r>
              <a:rPr lang="en-US" sz="1700" i="1" dirty="0" smtClean="0">
                <a:solidFill>
                  <a:srgbClr val="000090"/>
                </a:solidFill>
              </a:rPr>
              <a:t>wet bulb</a:t>
            </a:r>
            <a:r>
              <a:rPr lang="en-US" sz="1700" dirty="0" smtClean="0"/>
              <a:t> temperature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1700" dirty="0" smtClean="0"/>
              <a:t>The amount of water vapor the air is able to hold at each temperature is determined; the ratio of these determines the relative humidity</a:t>
            </a:r>
          </a:p>
          <a:p>
            <a:r>
              <a:rPr lang="en-US" sz="2000" dirty="0" smtClean="0"/>
              <a:t>Materials that lengthen or shorten based on the moisture content of the air are also used in hygrometers</a:t>
            </a:r>
          </a:p>
          <a:p>
            <a:pPr lvl="1"/>
            <a:r>
              <a:rPr lang="en-US" sz="1700" dirty="0" smtClean="0"/>
              <a:t>Hair is a great measuring device!</a:t>
            </a:r>
          </a:p>
        </p:txBody>
      </p:sp>
      <p:pic>
        <p:nvPicPr>
          <p:cNvPr id="940034" name="Picture 2" descr="C:\Personal\Mark\Work\Outreach\Boy Scouts\images\instruments\ASOS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1340" y="1371600"/>
            <a:ext cx="2951319" cy="2209800"/>
          </a:xfrm>
          <a:prstGeom prst="rect">
            <a:avLst/>
          </a:prstGeom>
          <a:noFill/>
        </p:spPr>
      </p:pic>
      <p:pic>
        <p:nvPicPr>
          <p:cNvPr id="940036" name="Picture 4" descr="C:\Personal\Mark\Work\Outreach\Boy Scouts\images\instruments\wea009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3767138"/>
            <a:ext cx="2133600" cy="3090862"/>
          </a:xfrm>
          <a:prstGeom prst="rect">
            <a:avLst/>
          </a:prstGeom>
          <a:noFill/>
        </p:spPr>
      </p:pic>
      <p:pic>
        <p:nvPicPr>
          <p:cNvPr id="940038" name="Picture 6" descr="C:\Personal\Mark\Work\Outreach\Boy Scouts\images\instruments\psychrometer0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5334000"/>
            <a:ext cx="1579955" cy="1308100"/>
          </a:xfrm>
          <a:prstGeom prst="rect">
            <a:avLst/>
          </a:prstGeom>
          <a:noFill/>
        </p:spPr>
      </p:pic>
      <p:pic>
        <p:nvPicPr>
          <p:cNvPr id="940035" name="Picture 3" descr="C:\Personal\Mark\Work\Outreach\Boy Scouts\images\instruments\data_pic_hmp45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0200" y="3886200"/>
            <a:ext cx="1809750" cy="132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Wind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09600" y="1589566"/>
            <a:ext cx="4343400" cy="526843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Wind speed is directly measured with an </a:t>
            </a:r>
            <a:r>
              <a:rPr lang="en-US" i="1" u="sng" dirty="0" smtClean="0">
                <a:solidFill>
                  <a:srgbClr val="000090"/>
                </a:solidFill>
              </a:rPr>
              <a:t>anemometer</a:t>
            </a:r>
            <a:endParaRPr lang="en-US" dirty="0" smtClean="0">
              <a:solidFill>
                <a:srgbClr val="000090"/>
              </a:solidFill>
            </a:endParaRPr>
          </a:p>
          <a:p>
            <a:pPr lvl="1"/>
            <a:r>
              <a:rPr lang="en-US" dirty="0" smtClean="0"/>
              <a:t>Wind turns a propeller; faster wind speeds make the propeller spin faster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A magnet is attached to the propeller shaft; each revolution is counted to calculate speed</a:t>
            </a:r>
          </a:p>
          <a:p>
            <a:r>
              <a:rPr lang="en-US" dirty="0" smtClean="0"/>
              <a:t>Wind direction is measured with a </a:t>
            </a:r>
            <a:r>
              <a:rPr lang="en-US" i="1" u="sng" dirty="0" smtClean="0">
                <a:solidFill>
                  <a:srgbClr val="000090"/>
                </a:solidFill>
              </a:rPr>
              <a:t>wind vane</a:t>
            </a:r>
            <a:endParaRPr lang="en-US" dirty="0" smtClean="0">
              <a:solidFill>
                <a:srgbClr val="000090"/>
              </a:solidFill>
            </a:endParaRPr>
          </a:p>
          <a:p>
            <a:pPr lvl="1"/>
            <a:r>
              <a:rPr lang="en-US" dirty="0" smtClean="0"/>
              <a:t>Air blows against a flat surface, aligning the axis in the direction of the wind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An arrow points into the wind</a:t>
            </a:r>
          </a:p>
          <a:p>
            <a:r>
              <a:rPr lang="en-US" dirty="0" smtClean="0"/>
              <a:t>Wind speed can be estimated with a </a:t>
            </a:r>
            <a:r>
              <a:rPr lang="en-US" i="1" u="sng" dirty="0" smtClean="0">
                <a:solidFill>
                  <a:srgbClr val="000090"/>
                </a:solidFill>
              </a:rPr>
              <a:t>wind sock</a:t>
            </a:r>
            <a:endParaRPr lang="en-US" dirty="0" smtClean="0">
              <a:solidFill>
                <a:srgbClr val="000090"/>
              </a:solidFill>
            </a:endParaRPr>
          </a:p>
          <a:p>
            <a:pPr lvl="1">
              <a:spcAft>
                <a:spcPts val="600"/>
              </a:spcAft>
            </a:pPr>
            <a:r>
              <a:rPr lang="en-US" dirty="0" smtClean="0"/>
              <a:t>Often used at airports for a quick visual of wind direction and approximate speed</a:t>
            </a:r>
          </a:p>
          <a:p>
            <a:r>
              <a:rPr lang="en-US" i="1" u="sng" dirty="0" smtClean="0">
                <a:solidFill>
                  <a:srgbClr val="000090"/>
                </a:solidFill>
              </a:rPr>
              <a:t>Sonic anemometers </a:t>
            </a:r>
            <a:r>
              <a:rPr lang="en-US" dirty="0" smtClean="0"/>
              <a:t>measure the speed with which particles pass between their sensors</a:t>
            </a:r>
          </a:p>
        </p:txBody>
      </p:sp>
      <p:pic>
        <p:nvPicPr>
          <p:cNvPr id="941059" name="Picture 3" descr="C:\Personal\Mark\Work\Outreach\Boy Scouts\images\instruments\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5105400"/>
            <a:ext cx="2164380" cy="1447800"/>
          </a:xfrm>
          <a:prstGeom prst="rect">
            <a:avLst/>
          </a:prstGeom>
          <a:noFill/>
        </p:spPr>
      </p:pic>
      <p:pic>
        <p:nvPicPr>
          <p:cNvPr id="941060" name="Picture 4" descr="C:\Personal\Mark\Work\Outreach\Boy Scouts\images\instruments\data_pic_windsentr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429000"/>
            <a:ext cx="1809750" cy="1323975"/>
          </a:xfrm>
          <a:prstGeom prst="rect">
            <a:avLst/>
          </a:prstGeom>
          <a:noFill/>
        </p:spPr>
      </p:pic>
      <p:pic>
        <p:nvPicPr>
          <p:cNvPr id="941061" name="Picture 5" descr="C:\Personal\Mark\Work\Outreach\Boy Scouts\images\instruments\day1_fig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1752600"/>
            <a:ext cx="1905000" cy="1249680"/>
          </a:xfrm>
          <a:prstGeom prst="rect">
            <a:avLst/>
          </a:prstGeom>
          <a:noFill/>
        </p:spPr>
      </p:pic>
      <p:pic>
        <p:nvPicPr>
          <p:cNvPr id="941062" name="Picture 6" descr="C:\Personal\Mark\Work\Outreach\Boy Scouts\images\instruments\White-winged_Crossbills_on_weather_vane_5Dec01_694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1752600"/>
            <a:ext cx="1925430" cy="1446212"/>
          </a:xfrm>
          <a:prstGeom prst="rect">
            <a:avLst/>
          </a:prstGeom>
          <a:noFill/>
        </p:spPr>
      </p:pic>
      <p:pic>
        <p:nvPicPr>
          <p:cNvPr id="941063" name="Picture 7" descr="C:\Personal\Mark\Work\Outreach\Boy Scouts\images\instruments\367075main_sock_ful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78576" y="3962400"/>
            <a:ext cx="1965424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Sunshine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648200" cy="5257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 </a:t>
            </a:r>
            <a:r>
              <a:rPr lang="en-US" sz="2000" dirty="0" err="1" smtClean="0">
                <a:solidFill>
                  <a:srgbClr val="000090"/>
                </a:solidFill>
              </a:rPr>
              <a:t>pyranometer</a:t>
            </a:r>
            <a:r>
              <a:rPr lang="en-US" sz="2000" dirty="0" smtClean="0"/>
              <a:t> is a radiation sensor that measures solar radiation</a:t>
            </a:r>
          </a:p>
          <a:p>
            <a:pPr lvl="1"/>
            <a:r>
              <a:rPr lang="en-US" sz="2000" dirty="0" smtClean="0"/>
              <a:t>Solar radiation may be direct (incoming from the sun) and reflected from the surface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Solar radiation is needed to calculate energy balance</a:t>
            </a:r>
          </a:p>
          <a:p>
            <a:r>
              <a:rPr lang="en-US" sz="2000" dirty="0" smtClean="0"/>
              <a:t>A </a:t>
            </a:r>
            <a:r>
              <a:rPr lang="en-US" sz="2000" i="1" u="sng" dirty="0" err="1" smtClean="0">
                <a:solidFill>
                  <a:srgbClr val="000090"/>
                </a:solidFill>
              </a:rPr>
              <a:t>Celiometer</a:t>
            </a:r>
            <a:r>
              <a:rPr lang="en-US" sz="2000" dirty="0" smtClean="0"/>
              <a:t> uses light to measure the height of clouds</a:t>
            </a:r>
          </a:p>
          <a:p>
            <a:pPr lvl="1"/>
            <a:r>
              <a:rPr lang="en-US" sz="2000" dirty="0" smtClean="0"/>
              <a:t>From this, sky cover can be recorded</a:t>
            </a:r>
          </a:p>
        </p:txBody>
      </p:sp>
      <p:pic>
        <p:nvPicPr>
          <p:cNvPr id="942082" name="Picture 2" descr="C:\Personal\Mark\Work\Outreach\Boy Scouts\images\instruments\tracke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524000"/>
            <a:ext cx="3359150" cy="2519363"/>
          </a:xfrm>
          <a:prstGeom prst="rect">
            <a:avLst/>
          </a:prstGeom>
          <a:noFill/>
        </p:spPr>
      </p:pic>
      <p:pic>
        <p:nvPicPr>
          <p:cNvPr id="942083" name="Picture 3" descr="C:\Personal\Mark\Work\Outreach\Boy Scouts\images\instruments\pyranome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4343400"/>
            <a:ext cx="2028825" cy="1714500"/>
          </a:xfrm>
          <a:prstGeom prst="rect">
            <a:avLst/>
          </a:prstGeom>
          <a:noFill/>
        </p:spPr>
      </p:pic>
      <p:pic>
        <p:nvPicPr>
          <p:cNvPr id="942084" name="Picture 4" descr="C:\Personal\Mark\Work\Outreach\Boy Scouts\images\instruments\img_solar_sensor_closeu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5372720"/>
            <a:ext cx="1981199" cy="1485279"/>
          </a:xfrm>
          <a:prstGeom prst="rect">
            <a:avLst/>
          </a:prstGeom>
          <a:noFill/>
        </p:spPr>
      </p:pic>
      <p:pic>
        <p:nvPicPr>
          <p:cNvPr id="942085" name="Picture 5" descr="C:\Personal\Mark\Work\Outreach\Boy Scouts\images\instruments\uvb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72400" y="3657600"/>
            <a:ext cx="1125361" cy="1222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Rainfall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4196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Rainfall is measured with a </a:t>
            </a:r>
            <a:r>
              <a:rPr lang="en-US" i="1" u="sng" dirty="0" smtClean="0">
                <a:solidFill>
                  <a:srgbClr val="000090"/>
                </a:solidFill>
              </a:rPr>
              <a:t>rain gauge</a:t>
            </a:r>
          </a:p>
          <a:p>
            <a:r>
              <a:rPr lang="en-US" i="1" dirty="0" smtClean="0">
                <a:solidFill>
                  <a:srgbClr val="000090"/>
                </a:solidFill>
              </a:rPr>
              <a:t>Direct read </a:t>
            </a:r>
            <a:r>
              <a:rPr lang="en-US" dirty="0" smtClean="0"/>
              <a:t>rain gauges  simply collect rainfall and are read manually</a:t>
            </a:r>
          </a:p>
          <a:p>
            <a:pPr lvl="1"/>
            <a:r>
              <a:rPr lang="en-US" dirty="0" smtClean="0"/>
              <a:t>A smaller inner tube allows finer resolution</a:t>
            </a:r>
          </a:p>
          <a:p>
            <a:r>
              <a:rPr lang="en-US" i="1" dirty="0" smtClean="0">
                <a:solidFill>
                  <a:srgbClr val="000090"/>
                </a:solidFill>
              </a:rPr>
              <a:t>Tipping bucket </a:t>
            </a:r>
            <a:r>
              <a:rPr lang="en-US" dirty="0" smtClean="0"/>
              <a:t>rain gauges have a small bucket that tips (and empties) whenever a certain amount of rain fills the bucket</a:t>
            </a:r>
          </a:p>
          <a:p>
            <a:pPr lvl="1"/>
            <a:r>
              <a:rPr lang="en-US" dirty="0" smtClean="0"/>
              <a:t>A magnetic switch counts the number of tips, which is converted to rainfall accumulation</a:t>
            </a:r>
          </a:p>
          <a:p>
            <a:r>
              <a:rPr lang="en-US" i="1" dirty="0" smtClean="0">
                <a:solidFill>
                  <a:srgbClr val="000090"/>
                </a:solidFill>
              </a:rPr>
              <a:t>Weighing gauges </a:t>
            </a:r>
            <a:r>
              <a:rPr lang="en-US" dirty="0" smtClean="0"/>
              <a:t>collect rainfall on a scale; the weight of the water determines how much rain fell</a:t>
            </a:r>
          </a:p>
          <a:p>
            <a:pPr lvl="1"/>
            <a:r>
              <a:rPr lang="en-US" dirty="0" smtClean="0"/>
              <a:t>Water may be lost through evaporation</a:t>
            </a:r>
          </a:p>
          <a:p>
            <a:r>
              <a:rPr lang="en-US" dirty="0" smtClean="0"/>
              <a:t>Some rain gauges are heated to melt and measure winter precipitation</a:t>
            </a:r>
          </a:p>
          <a:p>
            <a:pPr lvl="1"/>
            <a:endParaRPr lang="en-US" dirty="0"/>
          </a:p>
        </p:txBody>
      </p:sp>
      <p:pic>
        <p:nvPicPr>
          <p:cNvPr id="943106" name="Picture 2" descr="C:\Personal\Mark\Work\Outreach\Boy Scouts\images\instruments\ASOS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7639" y="1676400"/>
            <a:ext cx="2546361" cy="1906588"/>
          </a:xfrm>
          <a:prstGeom prst="rect">
            <a:avLst/>
          </a:prstGeom>
          <a:noFill/>
        </p:spPr>
      </p:pic>
      <p:pic>
        <p:nvPicPr>
          <p:cNvPr id="943107" name="Picture 3" descr="C:\Personal\Mark\Work\Outreach\Boy Scouts\images\instruments\8ra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3810000"/>
            <a:ext cx="2209800" cy="3048000"/>
          </a:xfrm>
          <a:prstGeom prst="rect">
            <a:avLst/>
          </a:prstGeom>
          <a:noFill/>
        </p:spPr>
      </p:pic>
      <p:pic>
        <p:nvPicPr>
          <p:cNvPr id="943108" name="Picture 4" descr="C:\Personal\Mark\Work\Outreach\Boy Scouts\images\instruments\1305-9200_aux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1600200"/>
            <a:ext cx="1435100" cy="3657600"/>
          </a:xfrm>
          <a:prstGeom prst="rect">
            <a:avLst/>
          </a:prstGeom>
          <a:noFill/>
        </p:spPr>
      </p:pic>
      <p:pic>
        <p:nvPicPr>
          <p:cNvPr id="943109" name="Picture 5" descr="C:\Personal\Mark\Work\Outreach\Boy Scouts\images\instruments\data_pic_raingaug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5334000"/>
            <a:ext cx="1809750" cy="132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First, Some Definitions…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b="1" dirty="0" smtClean="0">
                <a:solidFill>
                  <a:srgbClr val="000090"/>
                </a:solidFill>
              </a:rPr>
              <a:t>Meteorology</a:t>
            </a:r>
            <a:r>
              <a:rPr lang="en-US" b="1" dirty="0" smtClean="0"/>
              <a:t> -</a:t>
            </a:r>
            <a:r>
              <a:rPr lang="en-US" dirty="0" smtClean="0"/>
              <a:t> a science that deals with the atmosphere and its phenomena and especially with weather and weather forecasting </a:t>
            </a:r>
          </a:p>
          <a:p>
            <a:pPr>
              <a:spcAft>
                <a:spcPts val="1200"/>
              </a:spcAft>
            </a:pPr>
            <a:r>
              <a:rPr lang="en-US" b="1" dirty="0" smtClean="0">
                <a:solidFill>
                  <a:srgbClr val="000090"/>
                </a:solidFill>
              </a:rPr>
              <a:t>Weather</a:t>
            </a:r>
            <a:r>
              <a:rPr lang="en-US" b="1" dirty="0" smtClean="0"/>
              <a:t> -</a:t>
            </a:r>
            <a:r>
              <a:rPr lang="en-US" dirty="0" smtClean="0"/>
              <a:t> the state of the atmosphere with respect to heat or cold, wetness or dryness, calm or storm, clearness or cloudiness</a:t>
            </a:r>
          </a:p>
          <a:p>
            <a:r>
              <a:rPr lang="en-US" b="1" dirty="0" smtClean="0">
                <a:solidFill>
                  <a:srgbClr val="000090"/>
                </a:solidFill>
              </a:rPr>
              <a:t>Climate</a:t>
            </a:r>
            <a:r>
              <a:rPr lang="en-US" b="1" dirty="0" smtClean="0"/>
              <a:t> -</a:t>
            </a:r>
            <a:r>
              <a:rPr lang="en-US" dirty="0" smtClean="0"/>
              <a:t> the statistical collection of weather conditions at a place over a period of years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 vs. 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Aft>
                <a:spcPts val="1200"/>
              </a:spcAft>
            </a:pPr>
            <a:r>
              <a:rPr lang="en-US" sz="3412" b="1" dirty="0" smtClean="0"/>
              <a:t>Weather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Condition of the atmosphere at any particular time and place, day-to-day state of the atmosphere </a:t>
            </a:r>
          </a:p>
          <a:p>
            <a:pPr>
              <a:spcAft>
                <a:spcPts val="1200"/>
              </a:spcAft>
            </a:pPr>
            <a:r>
              <a:rPr lang="en-US" sz="3412" b="1" dirty="0" smtClean="0"/>
              <a:t>Climate</a:t>
            </a:r>
          </a:p>
          <a:p>
            <a:pPr lvl="1">
              <a:spcAft>
                <a:spcPts val="1200"/>
              </a:spcAft>
            </a:pPr>
            <a:r>
              <a:rPr lang="en-US" u="sng" dirty="0" smtClean="0"/>
              <a:t>Accumulation</a:t>
            </a:r>
            <a:r>
              <a:rPr lang="en-US" dirty="0" smtClean="0"/>
              <a:t> of daily and seasonal weather events over a long period of time (weeks, months, years and longer)</a:t>
            </a:r>
          </a:p>
          <a:p>
            <a:pPr lvl="1">
              <a:spcAft>
                <a:spcPts val="1200"/>
              </a:spcAft>
            </a:pPr>
            <a:r>
              <a:rPr lang="en-US" u="sng" dirty="0" smtClean="0"/>
              <a:t>Includes weather</a:t>
            </a:r>
            <a:r>
              <a:rPr lang="en-US" dirty="0" smtClean="0"/>
              <a:t> and weather extremes (heat waves, cold spells)</a:t>
            </a:r>
          </a:p>
          <a:p>
            <a:pPr lvl="1">
              <a:spcAft>
                <a:spcPts val="1200"/>
              </a:spcAft>
            </a:pPr>
            <a:r>
              <a:rPr lang="en-US" u="sng" dirty="0" smtClean="0"/>
              <a:t>Long-term averages</a:t>
            </a:r>
            <a:r>
              <a:rPr lang="en-US" dirty="0" smtClean="0"/>
              <a:t> of weather variables (e.g., temperature, precipitation amount and type, air pressure, humidity, cloudiness, sunshine, wind speed and direction), departures of weather variables from </a:t>
            </a:r>
            <a:r>
              <a:rPr lang="en-US" i="1" dirty="0" err="1" smtClean="0">
                <a:solidFill>
                  <a:srgbClr val="000090"/>
                </a:solidFill>
              </a:rPr>
              <a:t>normals</a:t>
            </a:r>
            <a:r>
              <a:rPr lang="en-US" dirty="0" smtClean="0"/>
              <a:t> (more about </a:t>
            </a:r>
            <a:r>
              <a:rPr lang="en-US" dirty="0" err="1" smtClean="0"/>
              <a:t>normals</a:t>
            </a:r>
            <a:r>
              <a:rPr lang="en-US" dirty="0" smtClean="0"/>
              <a:t> later!)</a:t>
            </a:r>
            <a:endParaRPr lang="en-US" i="1" u="sng" dirty="0" smtClean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rainforest-animals-redeyedfrog1"/>
          <p:cNvPicPr>
            <a:picLocks noChangeArrowheads="1"/>
          </p:cNvPicPr>
          <p:nvPr/>
        </p:nvPicPr>
        <p:blipFill>
          <a:blip r:embed="rId3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4572000" y="6218238"/>
            <a:ext cx="45720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Content Placeholder 4"/>
          <p:cNvSpPr>
            <a:spLocks noGrp="1"/>
          </p:cNvSpPr>
          <p:nvPr>
            <p:ph sz="quarter" idx="2"/>
          </p:nvPr>
        </p:nvSpPr>
        <p:spPr>
          <a:xfrm>
            <a:off x="533400" y="1447800"/>
            <a:ext cx="4040188" cy="3941763"/>
          </a:xfrm>
          <a:ln>
            <a:prstDash val="solid"/>
          </a:ln>
        </p:spPr>
        <p:txBody>
          <a:bodyPr>
            <a:normAutofit/>
          </a:bodyPr>
          <a:lstStyle/>
          <a:p>
            <a:pPr eaLnBrk="1" hangingPunct="1"/>
            <a:r>
              <a:rPr lang="en-US" sz="2595" dirty="0">
                <a:ea typeface="ＭＳ Ｐゴシック" pitchFamily="27" charset="-128"/>
                <a:cs typeface="ＭＳ Ｐゴシック" pitchFamily="27" charset="-128"/>
              </a:rPr>
              <a:t>Type of clothing we wear today</a:t>
            </a:r>
          </a:p>
          <a:p>
            <a:pPr eaLnBrk="1" hangingPunct="1"/>
            <a:r>
              <a:rPr lang="en-US" sz="2595" dirty="0">
                <a:ea typeface="ＭＳ Ｐゴシック" pitchFamily="27" charset="-128"/>
                <a:cs typeface="ＭＳ Ｐゴシック" pitchFamily="27" charset="-128"/>
              </a:rPr>
              <a:t>Windows open or closed today? This week?</a:t>
            </a:r>
          </a:p>
          <a:p>
            <a:pPr eaLnBrk="1" hangingPunct="1"/>
            <a:r>
              <a:rPr lang="en-US" sz="2595" dirty="0">
                <a:ea typeface="ＭＳ Ｐゴシック" pitchFamily="27" charset="-128"/>
                <a:cs typeface="ＭＳ Ｐゴシック" pitchFamily="27" charset="-128"/>
              </a:rPr>
              <a:t>If a crop will reach maturity: hail can destroy a crop in a day!</a:t>
            </a:r>
          </a:p>
          <a:p>
            <a:pPr eaLnBrk="1" hangingPunct="1"/>
            <a:r>
              <a:rPr lang="en-US" sz="2595" dirty="0">
                <a:ea typeface="ＭＳ Ｐゴシック" pitchFamily="27" charset="-128"/>
                <a:cs typeface="ＭＳ Ｐゴシック" pitchFamily="27" charset="-128"/>
              </a:rPr>
              <a:t>Warm and rainy for a day: rain</a:t>
            </a:r>
            <a:r>
              <a:rPr lang="en-US" sz="2595" i="1" dirty="0">
                <a:ea typeface="ＭＳ Ｐゴシック" pitchFamily="27" charset="-128"/>
                <a:cs typeface="ＭＳ Ｐゴシック" pitchFamily="27" charset="-128"/>
              </a:rPr>
              <a:t>coat</a:t>
            </a:r>
          </a:p>
          <a:p>
            <a:pPr eaLnBrk="1" hangingPunct="1"/>
            <a:endParaRPr lang="en-US" dirty="0">
              <a:ea typeface="ＭＳ Ｐゴシック" pitchFamily="27" charset="-128"/>
              <a:cs typeface="ＭＳ Ｐゴシック" pitchFamily="27" charset="-128"/>
            </a:endParaRPr>
          </a:p>
        </p:txBody>
      </p:sp>
      <p:sp>
        <p:nvSpPr>
          <p:cNvPr id="16391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625"/>
            <a:ext cx="4041775" cy="3941763"/>
          </a:xfrm>
          <a:ln>
            <a:prstDash val="solid"/>
          </a:ln>
        </p:spPr>
        <p:txBody>
          <a:bodyPr>
            <a:normAutofit fontScale="92500"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ea typeface="ＭＳ Ｐゴシック" pitchFamily="27" charset="-128"/>
                <a:cs typeface="ＭＳ Ｐゴシック" pitchFamily="27" charset="-128"/>
              </a:rPr>
              <a:t>Type of clothing we buy and keep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ea typeface="ＭＳ Ｐゴシック" pitchFamily="27" charset="-128"/>
                <a:cs typeface="ＭＳ Ｐゴシック" pitchFamily="27" charset="-128"/>
              </a:rPr>
              <a:t>Housing: straw hut vs. brick house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ea typeface="ＭＳ Ｐゴシック" pitchFamily="27" charset="-128"/>
                <a:cs typeface="ＭＳ Ｐゴシック" pitchFamily="27" charset="-128"/>
              </a:rPr>
              <a:t>Crop selection (timing and species): Mangoes are not a good crop in Oklahoma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ea typeface="ＭＳ Ｐゴシック" pitchFamily="27" charset="-128"/>
                <a:cs typeface="ＭＳ Ｐゴシック" pitchFamily="27" charset="-128"/>
              </a:rPr>
              <a:t>Warm and wet for MANY years: rain</a:t>
            </a:r>
            <a:r>
              <a:rPr lang="en-US" i="1" dirty="0">
                <a:ea typeface="ＭＳ Ｐゴシック" pitchFamily="27" charset="-128"/>
                <a:cs typeface="ＭＳ Ｐゴシック" pitchFamily="27" charset="-128"/>
              </a:rPr>
              <a:t>forest</a:t>
            </a:r>
            <a:r>
              <a:rPr lang="en-US" dirty="0">
                <a:ea typeface="ＭＳ Ｐゴシック" pitchFamily="27" charset="-128"/>
                <a:cs typeface="ＭＳ Ｐゴシック" pitchFamily="27" charset="-128"/>
              </a:rPr>
              <a:t> </a:t>
            </a:r>
          </a:p>
        </p:txBody>
      </p:sp>
      <p:sp>
        <p:nvSpPr>
          <p:cNvPr id="16388" name="Text Placeholder 2"/>
          <p:cNvSpPr>
            <a:spLocks noGrp="1"/>
          </p:cNvSpPr>
          <p:nvPr>
            <p:ph type="body" sz="quarter" idx="1"/>
          </p:nvPr>
        </p:nvSpPr>
        <p:spPr>
          <a:xfrm>
            <a:off x="457200" y="5486400"/>
            <a:ext cx="4040188" cy="639762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27" charset="-128"/>
                <a:cs typeface="ＭＳ Ｐゴシック" pitchFamily="27" charset="-128"/>
              </a:rPr>
              <a:t>What </a:t>
            </a:r>
            <a:r>
              <a:rPr lang="en-US" b="1" i="1" dirty="0">
                <a:ea typeface="ＭＳ Ｐゴシック" pitchFamily="27" charset="-128"/>
                <a:cs typeface="ＭＳ Ｐゴシック" pitchFamily="27" charset="-128"/>
              </a:rPr>
              <a:t>weather </a:t>
            </a:r>
            <a:r>
              <a:rPr lang="en-US" dirty="0">
                <a:ea typeface="ＭＳ Ｐゴシック" pitchFamily="27" charset="-128"/>
                <a:cs typeface="ＭＳ Ｐゴシック" pitchFamily="27" charset="-128"/>
              </a:rPr>
              <a:t>determines</a:t>
            </a:r>
          </a:p>
        </p:txBody>
      </p:sp>
      <p:sp>
        <p:nvSpPr>
          <p:cNvPr id="16389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645025" y="5410200"/>
            <a:ext cx="4041775" cy="7620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27" charset="-128"/>
                <a:cs typeface="ＭＳ Ｐゴシック" pitchFamily="27" charset="-128"/>
              </a:rPr>
              <a:t>What </a:t>
            </a:r>
            <a:r>
              <a:rPr lang="en-US" b="1" i="1">
                <a:ea typeface="ＭＳ Ｐゴシック" pitchFamily="27" charset="-128"/>
                <a:cs typeface="ＭＳ Ｐゴシック" pitchFamily="27" charset="-128"/>
              </a:rPr>
              <a:t>climate</a:t>
            </a:r>
            <a:r>
              <a:rPr lang="en-US">
                <a:ea typeface="ＭＳ Ｐゴシック" pitchFamily="27" charset="-128"/>
                <a:cs typeface="ＭＳ Ｐゴシック" pitchFamily="27" charset="-128"/>
              </a:rPr>
              <a:t> determines</a:t>
            </a:r>
          </a:p>
        </p:txBody>
      </p:sp>
      <p:pic>
        <p:nvPicPr>
          <p:cNvPr id="16392" name="Picture 2"/>
          <p:cNvPicPr>
            <a:picLocks noChangeArrowheads="1"/>
          </p:cNvPicPr>
          <p:nvPr/>
        </p:nvPicPr>
        <p:blipFill>
          <a:blip r:embed="rId4" cstate="print">
            <a:lum bright="40000" contrast="-40000"/>
          </a:blip>
          <a:srcRect t="9154" r="552" b="38635"/>
          <a:stretch>
            <a:fillRect/>
          </a:stretch>
        </p:blipFill>
        <p:spPr bwMode="auto">
          <a:xfrm>
            <a:off x="0" y="6218238"/>
            <a:ext cx="45720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Weather vs. Climate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Composition &amp; Structure</a:t>
            </a:r>
            <a:br>
              <a:rPr lang="en-US" dirty="0" smtClean="0"/>
            </a:br>
            <a:r>
              <a:rPr lang="en-US" dirty="0" smtClean="0"/>
              <a:t>of the atmosphere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gasses make up the atmosphere?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457200" y="1524000"/>
          <a:ext cx="81534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0"/>
                <a:gridCol w="2717800"/>
                <a:gridCol w="2717800"/>
              </a:tblGrid>
              <a:tr h="279400">
                <a:tc>
                  <a:txBody>
                    <a:bodyPr/>
                    <a:lstStyle/>
                    <a:p>
                      <a:r>
                        <a:rPr lang="en-US" sz="1200" dirty="0"/>
                        <a:t>Gas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Symbol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Content</a:t>
                      </a:r>
                    </a:p>
                  </a:txBody>
                  <a:tcPr anchor="ctr"/>
                </a:tc>
              </a:tr>
              <a:tr h="279400">
                <a:tc>
                  <a:txBody>
                    <a:bodyPr/>
                    <a:lstStyle/>
                    <a:p>
                      <a:r>
                        <a:rPr lang="en-US" sz="1200" dirty="0"/>
                        <a:t>Nitrogen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N</a:t>
                      </a:r>
                      <a:r>
                        <a:rPr lang="en-US" sz="1200" baseline="-25000"/>
                        <a:t>2</a:t>
                      </a:r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/>
                        <a:t>78.084%</a:t>
                      </a:r>
                    </a:p>
                  </a:txBody>
                  <a:tcPr anchor="ctr"/>
                </a:tc>
              </a:tr>
              <a:tr h="279400">
                <a:tc>
                  <a:txBody>
                    <a:bodyPr/>
                    <a:lstStyle/>
                    <a:p>
                      <a:r>
                        <a:rPr lang="en-US" sz="1200" dirty="0"/>
                        <a:t>Oxygen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O</a:t>
                      </a:r>
                      <a:r>
                        <a:rPr lang="en-US" sz="1200" baseline="-25000"/>
                        <a:t>2</a:t>
                      </a:r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/>
                        <a:t>20.947%</a:t>
                      </a:r>
                    </a:p>
                  </a:txBody>
                  <a:tcPr anchor="ctr"/>
                </a:tc>
              </a:tr>
              <a:tr h="279400">
                <a:tc>
                  <a:txBody>
                    <a:bodyPr/>
                    <a:lstStyle/>
                    <a:p>
                      <a:r>
                        <a:rPr lang="en-US" sz="1200" dirty="0"/>
                        <a:t>Argon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/>
                        <a:t>0.934%</a:t>
                      </a:r>
                    </a:p>
                  </a:txBody>
                  <a:tcPr anchor="ctr"/>
                </a:tc>
              </a:tr>
              <a:tr h="279400">
                <a:tc>
                  <a:txBody>
                    <a:bodyPr/>
                    <a:lstStyle/>
                    <a:p>
                      <a:r>
                        <a:rPr lang="en-US" sz="1200"/>
                        <a:t>Carbon Dioxide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CO</a:t>
                      </a:r>
                      <a:r>
                        <a:rPr lang="en-US" sz="1200" baseline="-25000"/>
                        <a:t>2</a:t>
                      </a:r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/>
                        <a:t>0.033%</a:t>
                      </a:r>
                    </a:p>
                  </a:txBody>
                  <a:tcPr anchor="ctr"/>
                </a:tc>
              </a:tr>
              <a:tr h="279400">
                <a:tc>
                  <a:txBody>
                    <a:bodyPr/>
                    <a:lstStyle/>
                    <a:p>
                      <a:r>
                        <a:rPr lang="en-US" sz="1200"/>
                        <a:t>Neon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/>
                        <a:t>18.20 parts per million</a:t>
                      </a:r>
                    </a:p>
                  </a:txBody>
                  <a:tcPr anchor="ctr"/>
                </a:tc>
              </a:tr>
              <a:tr h="279400">
                <a:tc>
                  <a:txBody>
                    <a:bodyPr/>
                    <a:lstStyle/>
                    <a:p>
                      <a:r>
                        <a:rPr lang="en-US" sz="1200"/>
                        <a:t>Helium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/>
                        <a:t>5.20 parts per million</a:t>
                      </a:r>
                    </a:p>
                  </a:txBody>
                  <a:tcPr anchor="ctr"/>
                </a:tc>
              </a:tr>
              <a:tr h="279400">
                <a:tc>
                  <a:txBody>
                    <a:bodyPr/>
                    <a:lstStyle/>
                    <a:p>
                      <a:r>
                        <a:rPr lang="en-US" sz="1200"/>
                        <a:t>Krypton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Kr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/>
                        <a:t>1.10 parts per million</a:t>
                      </a:r>
                    </a:p>
                  </a:txBody>
                  <a:tcPr anchor="ctr"/>
                </a:tc>
              </a:tr>
              <a:tr h="279400">
                <a:tc>
                  <a:txBody>
                    <a:bodyPr/>
                    <a:lstStyle/>
                    <a:p>
                      <a:r>
                        <a:rPr lang="en-US" sz="1200"/>
                        <a:t>Sulfur dioxide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SO</a:t>
                      </a:r>
                      <a:r>
                        <a:rPr lang="en-US" sz="1200" baseline="-25000"/>
                        <a:t>2</a:t>
                      </a:r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/>
                        <a:t>1.00 parts per million</a:t>
                      </a:r>
                    </a:p>
                  </a:txBody>
                  <a:tcPr anchor="ctr"/>
                </a:tc>
              </a:tr>
              <a:tr h="279400">
                <a:tc>
                  <a:txBody>
                    <a:bodyPr/>
                    <a:lstStyle/>
                    <a:p>
                      <a:r>
                        <a:rPr lang="en-US" sz="1200"/>
                        <a:t>Methane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CH</a:t>
                      </a:r>
                      <a:r>
                        <a:rPr lang="en-US" sz="1200" baseline="-25000"/>
                        <a:t>4</a:t>
                      </a:r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2.00 parts per million</a:t>
                      </a:r>
                    </a:p>
                  </a:txBody>
                  <a:tcPr anchor="ctr"/>
                </a:tc>
              </a:tr>
              <a:tr h="279400">
                <a:tc>
                  <a:txBody>
                    <a:bodyPr/>
                    <a:lstStyle/>
                    <a:p>
                      <a:r>
                        <a:rPr lang="en-US" sz="1200"/>
                        <a:t>Hydrogen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H</a:t>
                      </a:r>
                      <a:r>
                        <a:rPr lang="en-US" sz="1200" baseline="-25000"/>
                        <a:t>2</a:t>
                      </a:r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/>
                        <a:t>0.50 parts per million</a:t>
                      </a:r>
                    </a:p>
                  </a:txBody>
                  <a:tcPr anchor="ctr"/>
                </a:tc>
              </a:tr>
              <a:tr h="279400">
                <a:tc>
                  <a:txBody>
                    <a:bodyPr/>
                    <a:lstStyle/>
                    <a:p>
                      <a:r>
                        <a:rPr lang="en-US" sz="1200"/>
                        <a:t>Nitrous Oxide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N</a:t>
                      </a:r>
                      <a:r>
                        <a:rPr lang="en-US" sz="1200" baseline="-25000"/>
                        <a:t>2</a:t>
                      </a:r>
                      <a:r>
                        <a:rPr lang="en-US" sz="1200"/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/>
                        <a:t>0.50 parts per million</a:t>
                      </a:r>
                    </a:p>
                  </a:txBody>
                  <a:tcPr anchor="ctr"/>
                </a:tc>
              </a:tr>
              <a:tr h="279400">
                <a:tc>
                  <a:txBody>
                    <a:bodyPr/>
                    <a:lstStyle/>
                    <a:p>
                      <a:r>
                        <a:rPr lang="en-US" sz="1200"/>
                        <a:t>Xenon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Xe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/>
                        <a:t>0.09 parts per million</a:t>
                      </a:r>
                    </a:p>
                  </a:txBody>
                  <a:tcPr anchor="ctr"/>
                </a:tc>
              </a:tr>
              <a:tr h="279400">
                <a:tc>
                  <a:txBody>
                    <a:bodyPr/>
                    <a:lstStyle/>
                    <a:p>
                      <a:r>
                        <a:rPr lang="en-US" sz="1200"/>
                        <a:t>Ozone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O</a:t>
                      </a:r>
                      <a:r>
                        <a:rPr lang="en-US" sz="1200" baseline="-25000"/>
                        <a:t>3</a:t>
                      </a:r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/>
                        <a:t>0.07 parts per million</a:t>
                      </a:r>
                    </a:p>
                  </a:txBody>
                  <a:tcPr anchor="ctr"/>
                </a:tc>
              </a:tr>
              <a:tr h="279400">
                <a:tc>
                  <a:txBody>
                    <a:bodyPr/>
                    <a:lstStyle/>
                    <a:p>
                      <a:r>
                        <a:rPr lang="en-US" sz="1200" dirty="0"/>
                        <a:t>Nitrogen dioxide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NO</a:t>
                      </a:r>
                      <a:r>
                        <a:rPr lang="en-US" sz="1200" baseline="-25000"/>
                        <a:t>2</a:t>
                      </a:r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/>
                        <a:t>0.02 parts per million</a:t>
                      </a:r>
                    </a:p>
                  </a:txBody>
                  <a:tcPr anchor="ctr"/>
                </a:tc>
              </a:tr>
              <a:tr h="279400">
                <a:tc>
                  <a:txBody>
                    <a:bodyPr/>
                    <a:lstStyle/>
                    <a:p>
                      <a:r>
                        <a:rPr lang="en-US" sz="1200"/>
                        <a:t>Iodine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I</a:t>
                      </a:r>
                      <a:r>
                        <a:rPr lang="en-US" sz="1200" baseline="-25000"/>
                        <a:t>2</a:t>
                      </a:r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0.01 parts per million</a:t>
                      </a:r>
                    </a:p>
                  </a:txBody>
                  <a:tcPr anchor="ctr"/>
                </a:tc>
              </a:tr>
              <a:tr h="279400">
                <a:tc>
                  <a:txBody>
                    <a:bodyPr/>
                    <a:lstStyle/>
                    <a:p>
                      <a:r>
                        <a:rPr lang="en-US" sz="1200"/>
                        <a:t>Carbon monoxide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/>
                        <a:t>trace</a:t>
                      </a:r>
                    </a:p>
                  </a:txBody>
                  <a:tcPr anchor="ctr"/>
                </a:tc>
              </a:tr>
              <a:tr h="279400">
                <a:tc>
                  <a:txBody>
                    <a:bodyPr/>
                    <a:lstStyle/>
                    <a:p>
                      <a:r>
                        <a:rPr lang="en-US" sz="1200" dirty="0"/>
                        <a:t>Ammonia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NH</a:t>
                      </a:r>
                      <a:r>
                        <a:rPr lang="en-US" sz="1200" baseline="-25000" dirty="0"/>
                        <a:t>3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trace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6581001"/>
            <a:ext cx="3407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Source: NOAA National Weather Service </a:t>
            </a:r>
            <a:r>
              <a:rPr lang="en-US" sz="1200" b="1" i="1" dirty="0" err="1" smtClean="0"/>
              <a:t>Jetstream</a:t>
            </a:r>
            <a:endParaRPr lang="en-US" sz="1200" b="1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Layers of the Atmosphere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0104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i="1" dirty="0" smtClean="0">
                <a:solidFill>
                  <a:srgbClr val="000090"/>
                </a:solidFill>
              </a:rPr>
              <a:t>Troposphere</a:t>
            </a:r>
            <a:r>
              <a:rPr lang="en-US" dirty="0" smtClean="0"/>
              <a:t> (ground to 4-12 miles)</a:t>
            </a:r>
          </a:p>
          <a:p>
            <a:pPr lvl="1"/>
            <a:r>
              <a:rPr lang="en-US" dirty="0" smtClean="0"/>
              <a:t> Most human activities occur in the troposphere</a:t>
            </a:r>
          </a:p>
          <a:p>
            <a:pPr lvl="1"/>
            <a:r>
              <a:rPr lang="en-US" dirty="0" smtClean="0"/>
              <a:t>Density and pressure decrease with height</a:t>
            </a:r>
          </a:p>
          <a:p>
            <a:pPr lvl="1"/>
            <a:r>
              <a:rPr lang="en-US" dirty="0" smtClean="0"/>
              <a:t>Temperature decreases with height</a:t>
            </a:r>
          </a:p>
          <a:p>
            <a:r>
              <a:rPr lang="en-US" i="1" dirty="0" smtClean="0">
                <a:solidFill>
                  <a:srgbClr val="000090"/>
                </a:solidFill>
              </a:rPr>
              <a:t>Stratosphere</a:t>
            </a:r>
            <a:r>
              <a:rPr lang="en-US" dirty="0" smtClean="0"/>
              <a:t> (up to 31 miles)</a:t>
            </a:r>
          </a:p>
          <a:p>
            <a:pPr lvl="1"/>
            <a:r>
              <a:rPr lang="en-US" dirty="0" smtClean="0"/>
              <a:t>Virtually no vertical motion</a:t>
            </a:r>
          </a:p>
          <a:p>
            <a:pPr lvl="1"/>
            <a:r>
              <a:rPr lang="en-US" dirty="0" smtClean="0"/>
              <a:t>Temperature warms with height (absorption of radiation)</a:t>
            </a:r>
          </a:p>
          <a:p>
            <a:r>
              <a:rPr lang="en-US" i="1" dirty="0" smtClean="0">
                <a:solidFill>
                  <a:srgbClr val="000090"/>
                </a:solidFill>
              </a:rPr>
              <a:t>Mesosphere</a:t>
            </a:r>
            <a:r>
              <a:rPr lang="en-US" dirty="0" smtClean="0"/>
              <a:t> (up to 53 miles)</a:t>
            </a:r>
          </a:p>
          <a:p>
            <a:pPr lvl="1"/>
            <a:r>
              <a:rPr lang="en-US" dirty="0" smtClean="0"/>
              <a:t>Gasses become very thin</a:t>
            </a:r>
          </a:p>
          <a:p>
            <a:pPr lvl="1"/>
            <a:r>
              <a:rPr lang="en-US" dirty="0" smtClean="0"/>
              <a:t>Temperature decreases with height (less absorption)</a:t>
            </a:r>
          </a:p>
          <a:p>
            <a:r>
              <a:rPr lang="en-US" i="1" dirty="0" smtClean="0">
                <a:solidFill>
                  <a:srgbClr val="000090"/>
                </a:solidFill>
              </a:rPr>
              <a:t>Thermosphere</a:t>
            </a:r>
            <a:r>
              <a:rPr lang="en-US" dirty="0" smtClean="0"/>
              <a:t> (up to 430 miles)</a:t>
            </a:r>
          </a:p>
          <a:p>
            <a:pPr lvl="1"/>
            <a:r>
              <a:rPr lang="en-US" dirty="0" smtClean="0"/>
              <a:t>Very few particles, but highly energized</a:t>
            </a:r>
          </a:p>
          <a:p>
            <a:pPr lvl="1"/>
            <a:r>
              <a:rPr lang="en-US" dirty="0" smtClean="0"/>
              <a:t>Ionosphere (37-190 miles): highly energized particles reflect radio waves</a:t>
            </a:r>
          </a:p>
          <a:p>
            <a:r>
              <a:rPr lang="en-US" i="1" dirty="0" smtClean="0">
                <a:solidFill>
                  <a:srgbClr val="000090"/>
                </a:solidFill>
              </a:rPr>
              <a:t>Exosphere</a:t>
            </a:r>
            <a:r>
              <a:rPr lang="en-US" dirty="0" smtClean="0"/>
              <a:t> (up to 6,200 miles)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14851" y="0"/>
            <a:ext cx="1229149" cy="655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36021" y="6581001"/>
            <a:ext cx="3407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Source: NOAA National Weather Service </a:t>
            </a:r>
            <a:r>
              <a:rPr lang="en-US" sz="1200" b="1" i="1" dirty="0" err="1" smtClean="0"/>
              <a:t>Jetstream</a:t>
            </a:r>
            <a:endParaRPr lang="en-US" sz="1200" b="1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Earth’s Energy 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566"/>
            <a:ext cx="4800600" cy="5268433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Incoming energy from the sun (solar radiation) heats the Earth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Some of the energy is reflected by clouds or the atmosphere back into space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Some of the energy is absorbed by the Earth and re-emitted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Incoming solar radiation is shorter wavelengths (higher energy) than what is emitted by the Earth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Atmospheric gasses trap some of the longer-wave radiation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The atmosphere keeps Earth at an average temperature of about 58°F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Without atmospheric gasses, the Earth’s average temperature would be about 0°F!</a:t>
            </a:r>
          </a:p>
        </p:txBody>
      </p:sp>
      <p:pic>
        <p:nvPicPr>
          <p:cNvPr id="5" name="Picture 4" descr="energy_balan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30103" y="1524000"/>
            <a:ext cx="3613897" cy="3276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36021" y="4800600"/>
            <a:ext cx="3407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Source: NOAA National Weather Service </a:t>
            </a:r>
            <a:r>
              <a:rPr lang="en-US" sz="1200" b="1" i="1" dirty="0" err="1" smtClean="0"/>
              <a:t>Jetstream</a:t>
            </a:r>
            <a:endParaRPr lang="en-US" sz="1200" b="1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3389</TotalTime>
  <Words>1786</Words>
  <Application>Microsoft Macintosh PowerPoint</Application>
  <PresentationFormat>On-screen Show (4:3)</PresentationFormat>
  <Paragraphs>267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Median</vt:lpstr>
      <vt:lpstr>The Atmosphere</vt:lpstr>
      <vt:lpstr>What we are going to cover</vt:lpstr>
      <vt:lpstr>First, Some Definitions…</vt:lpstr>
      <vt:lpstr>Weather vs. Climate</vt:lpstr>
      <vt:lpstr>PowerPoint Presentation</vt:lpstr>
      <vt:lpstr>Composition &amp; Structure of the atmosphere</vt:lpstr>
      <vt:lpstr>What gasses make up the atmosphere?</vt:lpstr>
      <vt:lpstr>Layers of the Atmosphere</vt:lpstr>
      <vt:lpstr>The Earth’s Energy Balance</vt:lpstr>
      <vt:lpstr>The Earth’s Energy Balance</vt:lpstr>
      <vt:lpstr>STATE VARIABLES</vt:lpstr>
      <vt:lpstr>PRESSSURE</vt:lpstr>
      <vt:lpstr>PRESSSURE</vt:lpstr>
      <vt:lpstr>TEMPERATURE</vt:lpstr>
      <vt:lpstr>TEMPERATURE</vt:lpstr>
      <vt:lpstr>MOISTURE</vt:lpstr>
      <vt:lpstr>TEMPERATURE &amp; MOISTURE</vt:lpstr>
      <vt:lpstr>PowerPoint Presentation</vt:lpstr>
      <vt:lpstr>The Hydrologic Cycle</vt:lpstr>
      <vt:lpstr>MEASURING THE WEATHER</vt:lpstr>
      <vt:lpstr>Measuring Temperature</vt:lpstr>
      <vt:lpstr>Measuring Pressure</vt:lpstr>
      <vt:lpstr>Measuring Moisture</vt:lpstr>
      <vt:lpstr>Measuring Wind</vt:lpstr>
      <vt:lpstr>Measuring Sunshine</vt:lpstr>
      <vt:lpstr>Measuring Rainfall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Weather Merit Badge</dc:title>
  <dc:creator>Mark</dc:creator>
  <cp:lastModifiedBy>Lacie Webb</cp:lastModifiedBy>
  <cp:revision>153</cp:revision>
  <dcterms:created xsi:type="dcterms:W3CDTF">2009-10-01T23:21:30Z</dcterms:created>
  <dcterms:modified xsi:type="dcterms:W3CDTF">2011-12-15T22:10:13Z</dcterms:modified>
</cp:coreProperties>
</file>