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05" r:id="rId1"/>
  </p:sldMasterIdLst>
  <p:notesMasterIdLst>
    <p:notesMasterId r:id="rId30"/>
  </p:notesMasterIdLst>
  <p:sldIdLst>
    <p:sldId id="256" r:id="rId2"/>
    <p:sldId id="354" r:id="rId3"/>
    <p:sldId id="595" r:id="rId4"/>
    <p:sldId id="596" r:id="rId5"/>
    <p:sldId id="597" r:id="rId6"/>
    <p:sldId id="598" r:id="rId7"/>
    <p:sldId id="599" r:id="rId8"/>
    <p:sldId id="607" r:id="rId9"/>
    <p:sldId id="447" r:id="rId10"/>
    <p:sldId id="434" r:id="rId11"/>
    <p:sldId id="351" r:id="rId12"/>
    <p:sldId id="610" r:id="rId13"/>
    <p:sldId id="611" r:id="rId14"/>
    <p:sldId id="612" r:id="rId15"/>
    <p:sldId id="613" r:id="rId16"/>
    <p:sldId id="614" r:id="rId17"/>
    <p:sldId id="615" r:id="rId18"/>
    <p:sldId id="616" r:id="rId19"/>
    <p:sldId id="617" r:id="rId20"/>
    <p:sldId id="452" r:id="rId21"/>
    <p:sldId id="355" r:id="rId22"/>
    <p:sldId id="618" r:id="rId23"/>
    <p:sldId id="456" r:id="rId24"/>
    <p:sldId id="457" r:id="rId25"/>
    <p:sldId id="459" r:id="rId26"/>
    <p:sldId id="619" r:id="rId27"/>
    <p:sldId id="620" r:id="rId28"/>
    <p:sldId id="62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99FF"/>
    <a:srgbClr val="94B6D2"/>
    <a:srgbClr val="0094FF"/>
    <a:srgbClr val="008080"/>
    <a:srgbClr val="80008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C35C-9645-4A10-9AC6-646B43D7E3BC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94C68-7DAC-462D-B827-A6B8F8E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66896-9C59-2D4B-BCDF-68BE46DD5B5D}" type="slidenum">
              <a:rPr lang="en-US"/>
              <a:pPr/>
              <a:t>10</a:t>
            </a:fld>
            <a:endParaRPr lang="en-US"/>
          </a:p>
        </p:txBody>
      </p:sp>
      <p:sp>
        <p:nvSpPr>
          <p:cNvPr id="48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solidFill>
            <a:srgbClr val="FFFFFF"/>
          </a:solidFill>
          <a:ln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28688" y="4378325"/>
            <a:ext cx="5035550" cy="409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Gill Sans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D4944-938C-8346-AB33-BF589A1BBD2D}" type="slidenum">
              <a:rPr lang="en-US"/>
              <a:pPr/>
              <a:t>20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78325"/>
            <a:ext cx="5035550" cy="409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Gill Sans" pitchFamily="27" charset="0"/>
                <a:ea typeface="ＭＳ Ｐゴシック" pitchFamily="27" charset="-128"/>
                <a:cs typeface="ＭＳ Ｐゴシック" pitchFamily="27" charset="-128"/>
              </a:rPr>
              <a:t>Got rid of the blue background. Not the content however.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Gill Sans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Gill Sans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>
              <a:latin typeface="Gill Sans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928688" y="4378325"/>
            <a:ext cx="5035550" cy="4094163"/>
          </a:xfrm>
          <a:noFill/>
          <a:ln w="9525"/>
        </p:spPr>
        <p:txBody>
          <a:bodyPr/>
          <a:lstStyle/>
          <a:p>
            <a:endParaRPr lang="en-US">
              <a:latin typeface="Gill Sans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DF85F5-FB5E-4F79-A561-97039C58D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Relationship Id="rId5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22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eg"/><Relationship Id="rId5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ALTERING CLIMATE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Basic Meteorology</a:t>
            </a:r>
          </a:p>
          <a:p>
            <a:r>
              <a:rPr lang="en-US" dirty="0" smtClean="0"/>
              <a:t>Oklahoma </a:t>
            </a:r>
            <a:r>
              <a:rPr lang="en-US" dirty="0" err="1" smtClean="0"/>
              <a:t>Climatological</a:t>
            </a:r>
            <a:r>
              <a:rPr lang="en-US" dirty="0" smtClean="0"/>
              <a:t> Survey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eenhouse eff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28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THEY AFFECT CLIMATE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Orbital Variations (millennia)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i="1" u="sng" dirty="0" smtClean="0">
                <a:solidFill>
                  <a:srgbClr val="000090"/>
                </a:solidFill>
              </a:rPr>
              <a:t>Eccentricity</a:t>
            </a:r>
            <a:r>
              <a:rPr lang="en-US" sz="1400" dirty="0" smtClean="0"/>
              <a:t> – the shape of the orbit around the sun (90,000-100,000 years)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i="1" u="sng" dirty="0" smtClean="0">
                <a:solidFill>
                  <a:srgbClr val="000090"/>
                </a:solidFill>
              </a:rPr>
              <a:t>Obliquity</a:t>
            </a:r>
            <a:r>
              <a:rPr lang="en-US" sz="1400" dirty="0" smtClean="0"/>
              <a:t> – changes in the angle that Earth’s axis makes with the plane of Earth’s orbit (40,000 years)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i="1" u="sng" dirty="0" smtClean="0">
                <a:solidFill>
                  <a:srgbClr val="000090"/>
                </a:solidFill>
              </a:rPr>
              <a:t>Precession</a:t>
            </a:r>
            <a:r>
              <a:rPr lang="en-US" sz="1400" dirty="0" smtClean="0"/>
              <a:t> – the change in the direction of the Earth’s axis of rotation (25,800 years)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572000"/>
            <a:ext cx="304170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572000"/>
            <a:ext cx="228600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Orbital Variations (millennia)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Solar Variations (decades)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A fairly regular 9-14 year (average 11) cycle in solar energy output, seen through the number of </a:t>
            </a:r>
            <a:r>
              <a:rPr lang="en-US" sz="1400" i="1" u="sng" dirty="0" smtClean="0">
                <a:solidFill>
                  <a:srgbClr val="000090"/>
                </a:solidFill>
              </a:rPr>
              <a:t>sunspots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Last solar maximum was in 2001; next is predicted for May 2013</a:t>
            </a:r>
          </a:p>
        </p:txBody>
      </p:sp>
      <p:pic>
        <p:nvPicPr>
          <p:cNvPr id="8" name="Picture 7" descr="irradi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802928"/>
            <a:ext cx="2741365" cy="2055072"/>
          </a:xfrm>
          <a:prstGeom prst="rect">
            <a:avLst/>
          </a:prstGeom>
        </p:spPr>
      </p:pic>
      <p:pic>
        <p:nvPicPr>
          <p:cNvPr id="9" name="Picture 8" descr="sun_eit_20090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831080"/>
            <a:ext cx="4267200" cy="20269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61978" y="6581001"/>
            <a:ext cx="1082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NASA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Orbital Variations (millennia)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Solar Variations (decades)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Oceanic Circulations (decades)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Periodic episodes of warming or cooling in different ocean basins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May combine with other circulation patterns to reinforce or counteract other climate trends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61978" y="6581001"/>
            <a:ext cx="1082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NASA</a:t>
            </a:r>
            <a:endParaRPr lang="en-US" sz="1200" b="1" i="1" dirty="0"/>
          </a:p>
        </p:txBody>
      </p:sp>
      <p:pic>
        <p:nvPicPr>
          <p:cNvPr id="5" name="Picture 4" descr="800px-Pdoindex_1900_pres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720828"/>
            <a:ext cx="4572001" cy="2137172"/>
          </a:xfrm>
          <a:prstGeom prst="rect">
            <a:avLst/>
          </a:prstGeom>
        </p:spPr>
      </p:pic>
      <p:pic>
        <p:nvPicPr>
          <p:cNvPr id="6" name="Picture 5" descr="La_Nina_and_Pacific_Decadal_Anomalies_-_April_20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724400"/>
            <a:ext cx="273515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Orbital Variations (millennia)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Solar Variations (decades)</a:t>
            </a:r>
            <a:endParaRPr lang="en-US" sz="1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Oceanic Circulations (decades)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Volcanic Emissions (1-2 years)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Sulfate aerosols block solar radiation from surface, causing much lower temperatures  (lasts 1-2 years)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Only eruptions whose plumes penetrate the lower stratosphere cause large variability; very few volcanoes do so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61978" y="6581001"/>
            <a:ext cx="1082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NASA</a:t>
            </a:r>
            <a:endParaRPr lang="en-US" sz="1200" b="1" i="1" dirty="0"/>
          </a:p>
        </p:txBody>
      </p:sp>
      <p:pic>
        <p:nvPicPr>
          <p:cNvPr id="5" name="Picture 4" descr="pinatub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876800"/>
            <a:ext cx="1986877" cy="1981200"/>
          </a:xfrm>
          <a:prstGeom prst="rect">
            <a:avLst/>
          </a:prstGeom>
        </p:spPr>
      </p:pic>
      <p:pic>
        <p:nvPicPr>
          <p:cNvPr id="6" name="Picture 5" descr="SAGEII_Pinatub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918166"/>
            <a:ext cx="2057400" cy="1939834"/>
          </a:xfrm>
          <a:prstGeom prst="rect">
            <a:avLst/>
          </a:prstGeom>
        </p:spPr>
      </p:pic>
      <p:pic>
        <p:nvPicPr>
          <p:cNvPr id="7" name="Picture 6" descr="pinatubo_model_measurement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4876800"/>
            <a:ext cx="3299431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Orbital Variations (millennia)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Solar Variations (decades)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Oceanic Circulations (decades)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Volcanic Emissions (1-2 years)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Change in Land Cover (gradual changes, affecting </a:t>
            </a:r>
            <a:r>
              <a:rPr lang="en-US" sz="1800" i="1" dirty="0" err="1" smtClean="0">
                <a:solidFill>
                  <a:srgbClr val="000090"/>
                </a:solidFill>
              </a:rPr>
              <a:t>albedo</a:t>
            </a:r>
            <a:r>
              <a:rPr lang="en-US" sz="1800" dirty="0" smtClean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Deforestation: more vegetation creates cooler, wetter surface conditions; less vegetation leads to warmer, drier conditions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Ice cover: more ice reflects more sunlight, leading to cooling; less ice allows more sunlight to be absorbed, warming the surface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61978" y="6324600"/>
            <a:ext cx="107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NASA,</a:t>
            </a:r>
          </a:p>
          <a:p>
            <a:r>
              <a:rPr lang="en-US" sz="1200" b="1" i="1" dirty="0" smtClean="0"/>
              <a:t>USDA</a:t>
            </a:r>
            <a:endParaRPr lang="en-US" sz="1200" b="1" i="1" dirty="0"/>
          </a:p>
        </p:txBody>
      </p:sp>
      <p:pic>
        <p:nvPicPr>
          <p:cNvPr id="6" name="Picture 5" descr="L72001.riv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219204"/>
            <a:ext cx="1828800" cy="1638795"/>
          </a:xfrm>
          <a:prstGeom prst="rect">
            <a:avLst/>
          </a:prstGeom>
        </p:spPr>
      </p:pic>
      <p:pic>
        <p:nvPicPr>
          <p:cNvPr id="7" name="Picture 6" descr="ouagadougou_etm_20062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5257800"/>
            <a:ext cx="1229043" cy="1600200"/>
          </a:xfrm>
          <a:prstGeom prst="rect">
            <a:avLst/>
          </a:prstGeom>
        </p:spPr>
      </p:pic>
      <p:pic>
        <p:nvPicPr>
          <p:cNvPr id="8" name="Picture 7" descr="OCP04-05_fig8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5257800"/>
            <a:ext cx="2133600" cy="1600200"/>
          </a:xfrm>
          <a:prstGeom prst="rect">
            <a:avLst/>
          </a:prstGeom>
        </p:spPr>
      </p:pic>
      <p:pic>
        <p:nvPicPr>
          <p:cNvPr id="9" name="Picture 8" descr="Urbanization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5223051"/>
            <a:ext cx="1981200" cy="1634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Orbital Variations (millennia)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Eccentricity – the shape of the orbit around the sun (90,000-100,000 years)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Obliquity – changes in the angle that Earth’s axis makes with the plane of Earth’s orbit (40,000 years)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Precession – the change in the direction of the Earth’s axis of rotation (25,800 years)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Solar Variations (decades)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A fairly regular 9-14 year (average 11) cycle in solar energy output, seen through the number of sunspots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Last solar maximum was in 2001; next is predicted for May 2013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Oceanic Circulations (decades)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Periodic episodes of warming or cooling in different ocean basins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May combine with other circulation patterns to reinforce or counteract other climate trends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Volcanic Emissions (1-2 years)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Sulfate aerosols block solar radiation from surface, causing much lower temperatures  (lasts 1-2 years)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Only eruptions whose plumes penetrate the lower stratosphere cause large variability; very few volcanoes do so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Change in Land Cover (gradual changes, affecting </a:t>
            </a:r>
            <a:r>
              <a:rPr lang="en-US" sz="1800" dirty="0" err="1" smtClean="0"/>
              <a:t>albedo</a:t>
            </a:r>
            <a:r>
              <a:rPr lang="en-US" sz="1800" dirty="0" smtClean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Deforestation: more vegetation creates cooler, wetter surface conditions; less vegetation leads to warmer, drier conditions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Ice cover: more ice reflects more sunlight, leading to cooling; less ice allows more sunlight to be absorbed, warming the surface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recent warming is unusual…</a:t>
            </a:r>
            <a:endParaRPr lang="en-US" dirty="0"/>
          </a:p>
        </p:txBody>
      </p:sp>
      <p:pic>
        <p:nvPicPr>
          <p:cNvPr id="10" name="Picture 12" descr="Pictur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…and solar variability cannot explain it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6873855" cy="5105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>
            <a:outerShdw dist="50799" dir="7499998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POLLUTANTS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Documents and Settings\gary\Desktop\climate_change\figures\trace.OK-CD00.tavg.Win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8253413" cy="5079949"/>
          </a:xfrm>
          <a:prstGeom prst="rect">
            <a:avLst/>
          </a:prstGeom>
          <a:noFill/>
          <a:ln w="38100" cap="sq">
            <a:solidFill>
              <a:srgbClr val="2D2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3048000" y="1981200"/>
            <a:ext cx="1393825" cy="395288"/>
          </a:xfrm>
          <a:prstGeom prst="rect">
            <a:avLst/>
          </a:prstGeom>
          <a:solidFill>
            <a:srgbClr val="E3BE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4288" tIns="32144" rIns="64288" bIns="32144">
            <a:prstTxWarp prst="textNoShape">
              <a:avLst/>
            </a:prstTxWarp>
            <a:spAutoFit/>
          </a:bodyPr>
          <a:lstStyle/>
          <a:p>
            <a:r>
              <a:rPr lang="en-US" dirty="0"/>
              <a:t>Droughts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6629400" y="1981200"/>
            <a:ext cx="750888" cy="3952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4288" tIns="32144" rIns="64288" bIns="32144">
            <a:prstTxWarp prst="textNoShape">
              <a:avLst/>
            </a:prstTxWarp>
            <a:spAutoFit/>
          </a:bodyPr>
          <a:lstStyle/>
          <a:p>
            <a:r>
              <a:rPr lang="en-US" dirty="0"/>
              <a:t>Wet!</a:t>
            </a:r>
          </a:p>
        </p:txBody>
      </p:sp>
      <p:cxnSp>
        <p:nvCxnSpPr>
          <p:cNvPr id="29702" name="Straight Arrow Connector 6"/>
          <p:cNvCxnSpPr>
            <a:cxnSpLocks noChangeShapeType="1"/>
          </p:cNvCxnSpPr>
          <p:nvPr/>
        </p:nvCxnSpPr>
        <p:spPr bwMode="auto">
          <a:xfrm rot="16200000" flipH="1">
            <a:off x="3954464" y="2598740"/>
            <a:ext cx="749298" cy="276222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9703" name="Straight Arrow Connector 8"/>
          <p:cNvCxnSpPr>
            <a:cxnSpLocks noChangeShapeType="1"/>
          </p:cNvCxnSpPr>
          <p:nvPr/>
        </p:nvCxnSpPr>
        <p:spPr bwMode="auto">
          <a:xfrm rot="5400000">
            <a:off x="2932906" y="2629694"/>
            <a:ext cx="696913" cy="161925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9704" name="Straight Arrow Connector 10"/>
          <p:cNvCxnSpPr>
            <a:cxnSpLocks noChangeShapeType="1"/>
            <a:stCxn id="29701" idx="2"/>
          </p:cNvCxnSpPr>
          <p:nvPr/>
        </p:nvCxnSpPr>
        <p:spPr bwMode="auto">
          <a:xfrm rot="16200000" flipH="1">
            <a:off x="6705203" y="2676128"/>
            <a:ext cx="1028700" cy="429419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9705" name="TextBox 12"/>
          <p:cNvSpPr txBox="1">
            <a:spLocks noChangeArrowheads="1"/>
          </p:cNvSpPr>
          <p:nvPr/>
        </p:nvSpPr>
        <p:spPr bwMode="auto">
          <a:xfrm>
            <a:off x="6924675" y="4560887"/>
            <a:ext cx="1231900" cy="320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4288" tIns="32144" rIns="64288" bIns="32144">
            <a:prstTxWarp prst="textNoShape">
              <a:avLst/>
            </a:prstTxWarp>
          </a:bodyPr>
          <a:lstStyle/>
          <a:p>
            <a:r>
              <a:rPr lang="en-US" sz="1700" dirty="0"/>
              <a:t>Ice Storms</a:t>
            </a:r>
          </a:p>
        </p:txBody>
      </p:sp>
      <p:cxnSp>
        <p:nvCxnSpPr>
          <p:cNvPr id="29706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7432675" y="3997325"/>
            <a:ext cx="750887" cy="376237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Oklahoma’s Winters Have Warmed</a:t>
            </a:r>
            <a:endParaRPr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CLIMATE CHANGE PROJECTIONS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Panel on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IPCC Findings from 2007 Assessment: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Higher confidence now exists in projected patterns of warming than exists for other elements such as rainfall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Hot extremes and heat waves will increase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Heavy precipitation event frequency will continue to increase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Snow cover and sea ice continues to shrink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Sea levels will rise, but uncertain as to how much and timing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Storm tracks are projected to move </a:t>
            </a:r>
            <a:r>
              <a:rPr lang="en-US" dirty="0" err="1" smtClean="0"/>
              <a:t>poleward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Increasing acidification of the ocean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Further 21</a:t>
            </a:r>
            <a:r>
              <a:rPr lang="en-US" baseline="30000" dirty="0" smtClean="0"/>
              <a:t>st</a:t>
            </a:r>
            <a:r>
              <a:rPr lang="en-US" dirty="0" smtClean="0"/>
              <a:t> century emissions will contribute to warming &amp; sea level rise for more than a millennium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PM-5_13Feb0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803275"/>
            <a:ext cx="8072437" cy="6054725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63500" algn="tl" rotWithShape="0">
              <a:srgbClr val="000000">
                <a:alpha val="70000"/>
              </a:srgbClr>
            </a:outerShdw>
          </a:effectLst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125413" y="0"/>
            <a:ext cx="87503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algn="ctr" defTabSz="641350">
              <a:spcBef>
                <a:spcPts val="213"/>
              </a:spcBef>
            </a:pPr>
            <a:r>
              <a:rPr lang="en-US" sz="5600" b="1"/>
              <a:t>Societal response is key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C:\Documents and Settings\gary\Desktop\climate_change_statement\projections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-858" t="6358" r="250"/>
          <a:stretch>
            <a:fillRect/>
          </a:stretch>
        </p:blipFill>
        <p:spPr bwMode="auto">
          <a:xfrm>
            <a:off x="2857500" y="1500188"/>
            <a:ext cx="6286500" cy="535781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125413" y="2228850"/>
            <a:ext cx="2732087" cy="4159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defTabSz="641350">
              <a:spcBef>
                <a:spcPts val="213"/>
              </a:spcBef>
            </a:pPr>
            <a:r>
              <a:rPr lang="en-US" sz="2500" b="1">
                <a:solidFill>
                  <a:srgbClr val="00B050"/>
                </a:solidFill>
              </a:rPr>
              <a:t>Green Response</a:t>
            </a: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393700" y="3803650"/>
            <a:ext cx="2052638" cy="4159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defTabSz="641350">
              <a:spcBef>
                <a:spcPts val="213"/>
              </a:spcBef>
            </a:pPr>
            <a:r>
              <a:rPr lang="en-US" sz="2500" b="1">
                <a:solidFill>
                  <a:schemeClr val="accent2"/>
                </a:solidFill>
              </a:rPr>
              <a:t>Middle Road</a:t>
            </a:r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17463" y="5465763"/>
            <a:ext cx="2840037" cy="414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defTabSz="641350">
              <a:spcBef>
                <a:spcPts val="213"/>
              </a:spcBef>
            </a:pPr>
            <a:r>
              <a:rPr lang="en-US" sz="2500" b="1">
                <a:solidFill>
                  <a:srgbClr val="FF0000"/>
                </a:solidFill>
              </a:rPr>
              <a:t>Maximum Growth</a:t>
            </a:r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107950" y="911225"/>
            <a:ext cx="2749550" cy="374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64270" tIns="32135" rIns="64270" bIns="32135">
            <a:prstTxWarp prst="textNoShape">
              <a:avLst/>
            </a:prstTxWarp>
          </a:bodyPr>
          <a:lstStyle/>
          <a:p>
            <a:pPr defTabSz="641350">
              <a:spcBef>
                <a:spcPts val="213"/>
              </a:spcBef>
            </a:pPr>
            <a:r>
              <a:rPr lang="en-US" sz="2200" b="1">
                <a:solidFill>
                  <a:schemeClr val="tx1"/>
                </a:solidFill>
              </a:rPr>
              <a:t>Societal Response</a:t>
            </a:r>
          </a:p>
          <a:p>
            <a:pPr defTabSz="641350">
              <a:spcBef>
                <a:spcPts val="213"/>
              </a:spcBef>
            </a:pP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34823" name="Down Arrow 8"/>
          <p:cNvSpPr>
            <a:spLocks noChangeArrowheads="1"/>
          </p:cNvSpPr>
          <p:nvPr/>
        </p:nvSpPr>
        <p:spPr bwMode="auto">
          <a:xfrm>
            <a:off x="1357313" y="1339850"/>
            <a:ext cx="268287" cy="696913"/>
          </a:xfrm>
          <a:prstGeom prst="downArrow">
            <a:avLst>
              <a:gd name="adj1" fmla="val 50000"/>
              <a:gd name="adj2" fmla="val 49956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64270" tIns="32135" rIns="64270" bIns="32135">
            <a:prstTxWarp prst="textNoShape">
              <a:avLst/>
            </a:prstTxWarp>
          </a:bodyPr>
          <a:lstStyle/>
          <a:p>
            <a:pPr algn="ctr" defTabSz="641350" eaLnBrk="1" hangingPunct="1">
              <a:lnSpc>
                <a:spcPct val="100000"/>
              </a:lnSpc>
              <a:spcBef>
                <a:spcPct val="0"/>
              </a:spcBef>
              <a:tabLst>
                <a:tab pos="747713" algn="l"/>
              </a:tabLst>
            </a:pPr>
            <a:endParaRPr lang="en-US" sz="2800">
              <a:solidFill>
                <a:schemeClr val="tx1"/>
              </a:solidFill>
              <a:latin typeface="Gill Sans" pitchFamily="27" charset="0"/>
              <a:sym typeface="Gill Sans" pitchFamily="27" charset="0"/>
            </a:endParaRPr>
          </a:p>
        </p:txBody>
      </p:sp>
      <p:sp>
        <p:nvSpPr>
          <p:cNvPr id="34824" name="TextBox 9"/>
          <p:cNvSpPr txBox="1">
            <a:spLocks noChangeArrowheads="1"/>
          </p:cNvSpPr>
          <p:nvPr/>
        </p:nvSpPr>
        <p:spPr bwMode="auto">
          <a:xfrm>
            <a:off x="0" y="214313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algn="ctr" defTabSz="641350">
              <a:spcBef>
                <a:spcPts val="213"/>
              </a:spcBef>
            </a:pPr>
            <a:r>
              <a:rPr lang="en-US" sz="2800" b="1"/>
              <a:t>Temperature Projections: A Range of Possibilities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eagerprecipnorthamerica2140-5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3" y="103188"/>
            <a:ext cx="6888162" cy="675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7089775" y="0"/>
            <a:ext cx="2054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6" rIns="91411" bIns="45706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50000"/>
              <a:buFont typeface="Lucida Grande" pitchFamily="27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Annual U.S. precip will increase in the northeast and decrease in the southwest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50000"/>
              <a:buFont typeface="Lucida Grande" pitchFamily="27" charset="0"/>
              <a:buNone/>
            </a:pPr>
            <a:endParaRPr lang="en-US" sz="2500">
              <a:solidFill>
                <a:srgbClr val="FF3300"/>
              </a:solidFill>
            </a:endParaRPr>
          </a:p>
        </p:txBody>
      </p:sp>
      <p:sp>
        <p:nvSpPr>
          <p:cNvPr id="36868" name="Rectangle 10"/>
          <p:cNvSpPr>
            <a:spLocks noChangeArrowheads="1"/>
          </p:cNvSpPr>
          <p:nvPr/>
        </p:nvSpPr>
        <p:spPr bwMode="auto">
          <a:xfrm>
            <a:off x="947738" y="3411538"/>
            <a:ext cx="18415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1" tIns="45706" rIns="91411" bIns="45706" anchor="ctr">
            <a:prstTxWarp prst="textNoShape">
              <a:avLst/>
            </a:prstTxWarp>
            <a:spAutoFit/>
          </a:bodyPr>
          <a:lstStyle/>
          <a:p>
            <a:pPr algn="l" defTabSz="912813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100">
                <a:solidFill>
                  <a:schemeClr val="tx1"/>
                </a:solidFill>
                <a:ea typeface="ＭＳ Ｐゴシック" pitchFamily="27" charset="-128"/>
                <a:cs typeface="ＭＳ Ｐゴシック" pitchFamily="27" charset="-128"/>
              </a:rPr>
              <a:t/>
            </a:r>
            <a:br>
              <a:rPr lang="en-US" sz="1100">
                <a:solidFill>
                  <a:schemeClr val="tx1"/>
                </a:solidFill>
                <a:ea typeface="ＭＳ Ｐゴシック" pitchFamily="27" charset="-128"/>
                <a:cs typeface="ＭＳ Ｐゴシック" pitchFamily="27" charset="-128"/>
              </a:rPr>
            </a:br>
            <a:endParaRPr lang="en-US" sz="1800">
              <a:solidFill>
                <a:schemeClr val="tx1"/>
              </a:solidFill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725" y="5732463"/>
            <a:ext cx="2463800" cy="3762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281" tIns="32140" rIns="64281" bIns="3214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000000"/>
                </a:solidFill>
                <a:ea typeface="Arial" pitchFamily="27" charset="0"/>
              </a:rPr>
              <a:t>High Confidence</a:t>
            </a:r>
          </a:p>
        </p:txBody>
      </p:sp>
      <p:cxnSp>
        <p:nvCxnSpPr>
          <p:cNvPr id="36870" name="Straight Arrow Connector 6"/>
          <p:cNvCxnSpPr>
            <a:cxnSpLocks noChangeShapeType="1"/>
            <a:stCxn id="5" idx="0"/>
          </p:cNvCxnSpPr>
          <p:nvPr/>
        </p:nvCxnSpPr>
        <p:spPr bwMode="auto">
          <a:xfrm rot="5400000" flipH="1" flipV="1">
            <a:off x="821531" y="4553744"/>
            <a:ext cx="1928813" cy="428625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36871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1544638" y="2759075"/>
            <a:ext cx="3054350" cy="2892425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Oklahoma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Temperature (Middle Road scenarios)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Warming of 2-4°F in annual average temperature by the 2020s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Warming of 4-7°F in annual average temperature by the 2090s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Summer becomes longer and spring weather arrives earlier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Winters warm – longer frost-free periods and a longer growing season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Earlier maturation of winter wheat and orchard crops leave them more vulnerable to late freeze events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Precipitation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Rain-free periods will increase, but individual rainfall events will be more intense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Increased year-round evaporation from the ground and transpiration from green vegetation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Drought frequency and severity increases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The risk of wildfires increases, especially during summer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Oklahoma’s Water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Fewer (but more intense) precipitation events: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More runoff, more flooding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More pollution from runoff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Increased erosion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Crop damage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Increased temperatures will increase evaporation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Will dry out more severely between precipitation events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Possibly less water available, even if yearly totals increase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Winners and Losers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	</a:t>
            </a:r>
            <a:r>
              <a:rPr lang="en-US" sz="2800" b="1" dirty="0" smtClean="0"/>
              <a:t>“There will be winners and losers from the impacts of climate change, even within a single region, but globally the losses are expected to far outweigh the benefits.” – </a:t>
            </a:r>
            <a:r>
              <a:rPr lang="en-US" sz="2400" b="1" dirty="0" smtClean="0"/>
              <a:t>from the National Academies’ report “Understanding and Responding to Climate Change”. </a:t>
            </a: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91200" cy="5257800"/>
          </a:xfrm>
        </p:spPr>
        <p:txBody>
          <a:bodyPr>
            <a:normAutofit fontScale="55000" lnSpcReduction="20000"/>
          </a:bodyPr>
          <a:lstStyle/>
          <a:p>
            <a:r>
              <a:rPr lang="en-US" i="1" u="sng" dirty="0" smtClean="0">
                <a:solidFill>
                  <a:srgbClr val="000090"/>
                </a:solidFill>
              </a:rPr>
              <a:t>Acid Rain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/>
              <a:t>is the precipitation that carries higher-than-normal amounts of nitric or sulfuric acid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Actually includes </a:t>
            </a:r>
            <a:r>
              <a:rPr lang="en-US" i="1" dirty="0" smtClean="0">
                <a:solidFill>
                  <a:srgbClr val="000090"/>
                </a:solidFill>
              </a:rPr>
              <a:t>dry deposition</a:t>
            </a:r>
            <a:r>
              <a:rPr lang="en-US" dirty="0" smtClean="0"/>
              <a:t>; some of these particles may settle out of the atmosphere in the absence of rain </a:t>
            </a:r>
            <a:endParaRPr lang="en-US" i="1" u="sng" dirty="0" smtClean="0"/>
          </a:p>
          <a:p>
            <a:r>
              <a:rPr lang="en-US" dirty="0" smtClean="0"/>
              <a:t>‘Neutral’ rain is slightly acidic (pH around 5.6) due to naturally-occurring chemicals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</a:rPr>
              <a:t>pH</a:t>
            </a:r>
            <a:r>
              <a:rPr lang="en-US" dirty="0" smtClean="0"/>
              <a:t> of 7.0 is neutral; less than that is considered acidic, greater than that is alkaline</a:t>
            </a:r>
          </a:p>
          <a:p>
            <a:pPr lvl="1"/>
            <a:r>
              <a:rPr lang="en-US" dirty="0" smtClean="0"/>
              <a:t>Each 1.0 decrease in the scale indicates a 10-fold from the next-higher number (e.g., water with a pH of 5.0 is 10 times more acidic than one with a pH of 6.0)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The most acidic rain in the U.S. (as of 2000 according to the EPA) had a pH of 4.3 </a:t>
            </a:r>
          </a:p>
          <a:p>
            <a:r>
              <a:rPr lang="en-US" dirty="0" smtClean="0"/>
              <a:t>Causes of Acid Rain:</a:t>
            </a:r>
          </a:p>
          <a:p>
            <a:pPr lvl="1"/>
            <a:r>
              <a:rPr lang="en-US" dirty="0" smtClean="0"/>
              <a:t>Volcanic eruptions</a:t>
            </a:r>
          </a:p>
          <a:p>
            <a:pPr lvl="1"/>
            <a:r>
              <a:rPr lang="en-US" dirty="0" smtClean="0"/>
              <a:t>Decomposition of organic matter</a:t>
            </a:r>
          </a:p>
          <a:p>
            <a:pPr lvl="1"/>
            <a:r>
              <a:rPr lang="en-US" dirty="0" smtClean="0"/>
              <a:t>Burning wood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Burning fossil fuels</a:t>
            </a:r>
          </a:p>
          <a:p>
            <a:r>
              <a:rPr lang="en-US" dirty="0" smtClean="0"/>
              <a:t>Main </a:t>
            </a:r>
            <a:r>
              <a:rPr lang="en-US" i="1" u="sng" dirty="0" smtClean="0">
                <a:solidFill>
                  <a:srgbClr val="000090"/>
                </a:solidFill>
              </a:rPr>
              <a:t>anthropogenic</a:t>
            </a:r>
            <a:r>
              <a:rPr lang="en-US" dirty="0" smtClean="0"/>
              <a:t> (man-made) sources are sulfur dioxide (SO</a:t>
            </a:r>
            <a:r>
              <a:rPr lang="en-US" baseline="-25000" dirty="0" smtClean="0"/>
              <a:t>2</a:t>
            </a:r>
            <a:r>
              <a:rPr lang="en-US" dirty="0" smtClean="0"/>
              <a:t>) and Nitrogen Oxides (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) emitted by power plants, industry, and automobiles</a:t>
            </a:r>
          </a:p>
        </p:txBody>
      </p:sp>
      <p:pic>
        <p:nvPicPr>
          <p:cNvPr id="9" name="Picture 8" descr="800px-Acid_rain_wood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4066" y="1676401"/>
            <a:ext cx="2859933" cy="213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9000" y="3810000"/>
            <a:ext cx="1082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NASA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47500" lnSpcReduction="20000"/>
          </a:bodyPr>
          <a:lstStyle/>
          <a:p>
            <a:r>
              <a:rPr lang="en-US" u="sng" dirty="0" smtClean="0"/>
              <a:t>Surface Waters: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Kills or sickens fish and other food sources (such as insects) upon which they rely</a:t>
            </a:r>
          </a:p>
          <a:p>
            <a:pPr lvl="1"/>
            <a:r>
              <a:rPr lang="en-US" dirty="0" smtClean="0"/>
              <a:t>Excess nitrogen depletes oxygen (</a:t>
            </a:r>
            <a:r>
              <a:rPr lang="en-US" i="1" dirty="0" err="1" smtClean="0"/>
              <a:t>eutrophication</a:t>
            </a:r>
            <a:r>
              <a:rPr lang="en-US" dirty="0" smtClean="0"/>
              <a:t>), causing algae blooms and fish kills</a:t>
            </a:r>
          </a:p>
          <a:p>
            <a:pPr lvl="1"/>
            <a:r>
              <a:rPr lang="en-US" dirty="0" smtClean="0"/>
              <a:t>Leaches heavy metals, particularly aluminum, from the soil, which is toxic to many fish and plants</a:t>
            </a:r>
          </a:p>
          <a:p>
            <a:pPr lvl="1"/>
            <a:r>
              <a:rPr lang="en-US" dirty="0" smtClean="0"/>
              <a:t>Alkaline substances in the soil may counteract the effects of acid rain, but may become overwhelmed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May get a ‘shock’ with spring snowmelt, runoff</a:t>
            </a:r>
          </a:p>
          <a:p>
            <a:r>
              <a:rPr lang="en-US" u="sng" dirty="0" smtClean="0"/>
              <a:t>Forests:</a:t>
            </a:r>
          </a:p>
          <a:p>
            <a:pPr lvl="1"/>
            <a:r>
              <a:rPr lang="en-US" dirty="0" smtClean="0"/>
              <a:t>Acid buildup in soil weakens trees, making them more susceptible to other threats</a:t>
            </a:r>
          </a:p>
          <a:p>
            <a:pPr lvl="1"/>
            <a:r>
              <a:rPr lang="en-US" dirty="0" smtClean="0"/>
              <a:t>Dissolves and washes away nutrients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Fog at higher elevations constantly bathe trees in acid, washing away nutrients</a:t>
            </a:r>
          </a:p>
          <a:p>
            <a:r>
              <a:rPr lang="en-US" u="sng" dirty="0" smtClean="0"/>
              <a:t>Materials: </a:t>
            </a:r>
          </a:p>
          <a:p>
            <a:pPr lvl="1"/>
            <a:r>
              <a:rPr lang="en-US" dirty="0" smtClean="0"/>
              <a:t>Causes blotches and fading of painted surfaces, including cars</a:t>
            </a:r>
          </a:p>
          <a:p>
            <a:pPr lvl="1"/>
            <a:r>
              <a:rPr lang="en-US" dirty="0" smtClean="0"/>
              <a:t>Deterioration of stone, particularly marble and limestone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Corrosion of metals such as bronze and steel</a:t>
            </a:r>
          </a:p>
          <a:p>
            <a:r>
              <a:rPr lang="en-US" u="sng" dirty="0" smtClean="0"/>
              <a:t>Visibility:</a:t>
            </a:r>
          </a:p>
          <a:p>
            <a:pPr lvl="1"/>
            <a:r>
              <a:rPr lang="en-US" dirty="0" smtClean="0"/>
              <a:t>Molecules are larger and scatter more incoming light, reducing visibility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Accounts for 50-70% of visibility reduction in the eastern U.S.</a:t>
            </a:r>
          </a:p>
          <a:p>
            <a:r>
              <a:rPr lang="en-US" u="sng" dirty="0" smtClean="0"/>
              <a:t>Human Health:</a:t>
            </a:r>
          </a:p>
          <a:p>
            <a:pPr lvl="1"/>
            <a:r>
              <a:rPr lang="en-US" dirty="0" smtClean="0"/>
              <a:t>Increase in heart and lung disorders, including asthma and bronchitis</a:t>
            </a:r>
          </a:p>
          <a:p>
            <a:pPr lvl="1"/>
            <a:r>
              <a:rPr lang="en-US" dirty="0" smtClean="0"/>
              <a:t>Causes an estimated $50 billion annually in premature mortality, hospital admissions, and emergency room visits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Monitor and Report</a:t>
            </a:r>
          </a:p>
          <a:p>
            <a:r>
              <a:rPr lang="en-US" dirty="0" smtClean="0"/>
              <a:t>Reduce smokestack emissions</a:t>
            </a:r>
          </a:p>
          <a:p>
            <a:pPr lvl="1"/>
            <a:r>
              <a:rPr lang="en-US" dirty="0" smtClean="0"/>
              <a:t>Remove sulfur at the source; clean coal</a:t>
            </a:r>
          </a:p>
          <a:p>
            <a:pPr lvl="1"/>
            <a:r>
              <a:rPr lang="en-US" dirty="0" smtClean="0"/>
              <a:t>Use </a:t>
            </a:r>
            <a:r>
              <a:rPr lang="en-US" i="1" dirty="0" smtClean="0">
                <a:solidFill>
                  <a:srgbClr val="000090"/>
                </a:solidFill>
              </a:rPr>
              <a:t>scrubbers</a:t>
            </a:r>
            <a:r>
              <a:rPr lang="en-US" dirty="0" smtClean="0"/>
              <a:t> to remove SO</a:t>
            </a:r>
            <a:r>
              <a:rPr lang="en-US" baseline="-25000" dirty="0" smtClean="0"/>
              <a:t>2</a:t>
            </a:r>
            <a:r>
              <a:rPr lang="en-US" dirty="0" smtClean="0"/>
              <a:t> before it leaves the smokestack (chemical interactions that bind it with other substances that can be collected)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Use </a:t>
            </a:r>
            <a:r>
              <a:rPr lang="en-US" i="1" dirty="0" smtClean="0">
                <a:solidFill>
                  <a:srgbClr val="000090"/>
                </a:solidFill>
              </a:rPr>
              <a:t>catalytic converters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/>
              <a:t>to remove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from automobile emissions</a:t>
            </a:r>
          </a:p>
          <a:p>
            <a:r>
              <a:rPr lang="en-US" dirty="0" smtClean="0"/>
              <a:t>Use alternative energy sources</a:t>
            </a:r>
          </a:p>
          <a:p>
            <a:pPr lvl="1"/>
            <a:r>
              <a:rPr lang="en-US" dirty="0" smtClean="0"/>
              <a:t>Natural gas: still pollutes, but not as much</a:t>
            </a:r>
          </a:p>
          <a:p>
            <a:pPr lvl="1"/>
            <a:r>
              <a:rPr lang="en-US" dirty="0" smtClean="0"/>
              <a:t>Nuclear energy</a:t>
            </a:r>
          </a:p>
          <a:p>
            <a:pPr lvl="1"/>
            <a:r>
              <a:rPr lang="en-US" dirty="0" smtClean="0"/>
              <a:t>Hydropower</a:t>
            </a:r>
          </a:p>
          <a:p>
            <a:pPr lvl="1"/>
            <a:r>
              <a:rPr lang="en-US" dirty="0" smtClean="0"/>
              <a:t>Renewable energy: wind, solar, geothermal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Electric vehicles</a:t>
            </a:r>
          </a:p>
          <a:p>
            <a:r>
              <a:rPr lang="en-US" dirty="0" smtClean="0"/>
              <a:t>Restore damaged environments</a:t>
            </a:r>
          </a:p>
          <a:p>
            <a:pPr lvl="1"/>
            <a:r>
              <a:rPr lang="en-US" dirty="0" smtClean="0"/>
              <a:t>Limestone may be added to water to cancel out some of the acidity on a short-term basis (but very expensive)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91200" cy="5257800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The ozone layer is a concentration of </a:t>
            </a:r>
            <a:r>
              <a:rPr lang="en-US" i="1" u="sng" dirty="0" smtClean="0">
                <a:solidFill>
                  <a:srgbClr val="000090"/>
                </a:solidFill>
              </a:rPr>
              <a:t>ozone (O</a:t>
            </a:r>
            <a:r>
              <a:rPr lang="en-US" i="1" u="sng" baseline="-25000" dirty="0" smtClean="0">
                <a:solidFill>
                  <a:srgbClr val="000090"/>
                </a:solidFill>
              </a:rPr>
              <a:t>3</a:t>
            </a:r>
            <a:r>
              <a:rPr lang="en-US" i="1" u="sng" dirty="0" smtClean="0">
                <a:solidFill>
                  <a:srgbClr val="000090"/>
                </a:solidFill>
              </a:rPr>
              <a:t>) </a:t>
            </a:r>
            <a:r>
              <a:rPr lang="en-US" dirty="0" smtClean="0"/>
              <a:t>particles in the stratosphere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Ozone is very good at absorbing harmful high-energy ultraviolet radiation from the sun</a:t>
            </a:r>
          </a:p>
          <a:p>
            <a:r>
              <a:rPr lang="en-US" dirty="0" smtClean="0"/>
              <a:t>During the 1980s it was discovered that chemicals, called </a:t>
            </a:r>
            <a:r>
              <a:rPr lang="en-US" i="1" u="sng" dirty="0" smtClean="0">
                <a:solidFill>
                  <a:srgbClr val="000090"/>
                </a:solidFill>
              </a:rPr>
              <a:t>chlorofluorocarbons </a:t>
            </a:r>
            <a:r>
              <a:rPr lang="en-US" dirty="0" smtClean="0"/>
              <a:t>(CFCs), were depleting the concentration of atmospheric ozone</a:t>
            </a:r>
          </a:p>
          <a:p>
            <a:pPr lvl="1"/>
            <a:r>
              <a:rPr lang="en-US" dirty="0" smtClean="0"/>
              <a:t>CFCs were commonly used in refrigeration, aerosol sprays, and solvents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One chlorine atom can break apart more than 100,000 ozone molecules</a:t>
            </a:r>
          </a:p>
          <a:p>
            <a:r>
              <a:rPr lang="en-US" dirty="0" smtClean="0"/>
              <a:t>The Montreal Protocol agreement in 1987 put in place a ban on CFCs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Alternative chemicals and technologies have been developed to replace CFCs</a:t>
            </a:r>
          </a:p>
          <a:p>
            <a:r>
              <a:rPr lang="en-US" dirty="0" smtClean="0"/>
              <a:t>As a result of these actions, the ozone layer is expected to recover by 2050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9000" y="4495800"/>
            <a:ext cx="1082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NASA</a:t>
            </a:r>
            <a:endParaRPr lang="en-US" sz="1200" b="1" i="1" dirty="0"/>
          </a:p>
        </p:txBody>
      </p:sp>
      <p:pic>
        <p:nvPicPr>
          <p:cNvPr id="8" name="Picture 7" descr="160657main_OZONE_large_we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0950" y="1600200"/>
            <a:ext cx="2813050" cy="281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 Thought Ozone Was Good…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38800" cy="52578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Up high, ozone filters harmful solar radiation…</a:t>
            </a:r>
          </a:p>
          <a:p>
            <a:r>
              <a:rPr lang="en-US" dirty="0" smtClean="0"/>
              <a:t>…but it’s not a good thing to breathe</a:t>
            </a:r>
          </a:p>
          <a:p>
            <a:pPr lvl="1"/>
            <a:r>
              <a:rPr lang="en-US" dirty="0" smtClean="0"/>
              <a:t>Can worsen bronchitis, asthma, and emphysema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Prolonged exposure can irritate and scar lung tissue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Ozone can also harm vegetation and ecosystems and make trees more susceptible to disease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Ozone is created from Nitrogen Oxides (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) – the same bad guys as in acid rain</a:t>
            </a:r>
          </a:p>
          <a:p>
            <a:r>
              <a:rPr lang="en-US" dirty="0" smtClean="0"/>
              <a:t>Ultraviolet radiation from the sun converts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near the surface into ozone</a:t>
            </a:r>
          </a:p>
          <a:p>
            <a:pPr lvl="1"/>
            <a:r>
              <a:rPr lang="en-US" dirty="0" smtClean="0"/>
              <a:t>Strong sunlight and high temperatures accelerate the process</a:t>
            </a:r>
          </a:p>
          <a:p>
            <a:pPr lvl="1"/>
            <a:r>
              <a:rPr lang="en-US" dirty="0" smtClean="0"/>
              <a:t>Winds may carry emissions far from their sources, so regions downwind may have similar air quality problems</a:t>
            </a:r>
          </a:p>
        </p:txBody>
      </p:sp>
      <p:pic>
        <p:nvPicPr>
          <p:cNvPr id="4" name="Picture 3" descr="oz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2463" y="1600200"/>
            <a:ext cx="2961537" cy="2687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4343400"/>
            <a:ext cx="965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EPA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Dioxide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91200" cy="52578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 u="sng" dirty="0" smtClean="0">
                <a:solidFill>
                  <a:srgbClr val="000090"/>
                </a:solidFill>
              </a:rPr>
              <a:t>Carbon Dioxide (CO2) </a:t>
            </a:r>
            <a:r>
              <a:rPr lang="en-US" dirty="0" smtClean="0"/>
              <a:t>is a critical component of the Earth’s </a:t>
            </a:r>
            <a:r>
              <a:rPr lang="en-US" dirty="0" err="1" smtClean="0"/>
              <a:t>biosystems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Used by plants to convert to sugars (energy)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Plants release oxygen as a waste product, which animals use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Animals, in turn, release carbon dioxide as a waste product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However, high in the atmosphere, the </a:t>
            </a:r>
            <a:r>
              <a:rPr lang="en-US" dirty="0" err="1" smtClean="0"/>
              <a:t>radiative</a:t>
            </a:r>
            <a:r>
              <a:rPr lang="en-US" dirty="0" smtClean="0"/>
              <a:t> properties of CO2 cause trouble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Relatively transparent to incoming solar radiation but a good absorber of longer-wavelength radiation emitted by the Earth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CO2 essentially allows in the sun’s energy but traps the outgoing energy from the Earth, causing temperatures to rise in what is known as the Greenhouse Effect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Carbon dioxide has been building in the atmosphere as a byproduct of the combustion of fossil fuels – coal, oil, and natural gas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Some CO2 is a good thing – recall that the Earth’s average temperature would be about 0°F without 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Other gasses can also add to the greenhouse effect, particularly methane, which is a byproduct of agricultural production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403337" y="3429000"/>
            <a:ext cx="274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Washington Department of Ecology</a:t>
            </a:r>
            <a:endParaRPr lang="en-US" sz="1200" b="1" i="1" dirty="0"/>
          </a:p>
        </p:txBody>
      </p:sp>
      <p:pic>
        <p:nvPicPr>
          <p:cNvPr id="6" name="Picture 5" descr="greenhouse_effec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7082" y="1600200"/>
            <a:ext cx="2766917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arbon_Dioxide_400kyr_Rev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107950"/>
            <a:ext cx="9140825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3390</TotalTime>
  <Words>1874</Words>
  <Application>Microsoft Macintosh PowerPoint</Application>
  <PresentationFormat>On-screen Show (4:3)</PresentationFormat>
  <Paragraphs>215</Paragraphs>
  <Slides>28</Slides>
  <Notes>28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Median</vt:lpstr>
      <vt:lpstr>ALTERING CLIMATE</vt:lpstr>
      <vt:lpstr>ATMOSPHERIC POLLUTANTS</vt:lpstr>
      <vt:lpstr>Acid Rain</vt:lpstr>
      <vt:lpstr>Impacts of Acid Rain</vt:lpstr>
      <vt:lpstr>Reducing Acid Rain</vt:lpstr>
      <vt:lpstr>Ozone</vt:lpstr>
      <vt:lpstr>But I Thought Ozone Was Good…</vt:lpstr>
      <vt:lpstr>Carbon Dioxide</vt:lpstr>
      <vt:lpstr>Slide 9</vt:lpstr>
      <vt:lpstr>Slide 10</vt:lpstr>
      <vt:lpstr>HOW THEY AFFECT CLIMATE</vt:lpstr>
      <vt:lpstr>Factors Affecting Climate</vt:lpstr>
      <vt:lpstr>Factors Affecting Climate</vt:lpstr>
      <vt:lpstr>Factors Affecting Climate</vt:lpstr>
      <vt:lpstr>Factors Affecting Climate</vt:lpstr>
      <vt:lpstr>Factors Affecting Climate</vt:lpstr>
      <vt:lpstr>Factors Affecting Climate</vt:lpstr>
      <vt:lpstr>The recent warming is unusual…</vt:lpstr>
      <vt:lpstr>…and solar variability cannot explain it</vt:lpstr>
      <vt:lpstr>Oklahoma’s Winters Have Warmed</vt:lpstr>
      <vt:lpstr>CLIMATE CHANGE PROJECTIONS</vt:lpstr>
      <vt:lpstr>International Panel on Climate Change</vt:lpstr>
      <vt:lpstr>Slide 23</vt:lpstr>
      <vt:lpstr>Slide 24</vt:lpstr>
      <vt:lpstr>Slide 25</vt:lpstr>
      <vt:lpstr>Oklahoma Projections</vt:lpstr>
      <vt:lpstr>Oklahoma’s Water Future</vt:lpstr>
      <vt:lpstr>Winners and Losers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Merit Badge</dc:title>
  <dc:creator>Mark</dc:creator>
  <cp:lastModifiedBy>Mark Shafer</cp:lastModifiedBy>
  <cp:revision>152</cp:revision>
  <dcterms:created xsi:type="dcterms:W3CDTF">2009-10-01T23:35:40Z</dcterms:created>
  <dcterms:modified xsi:type="dcterms:W3CDTF">2009-10-01T23:38:16Z</dcterms:modified>
</cp:coreProperties>
</file>