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67"/>
  </p:notesMasterIdLst>
  <p:sldIdLst>
    <p:sldId id="256" r:id="rId2"/>
    <p:sldId id="354" r:id="rId3"/>
    <p:sldId id="622" r:id="rId4"/>
    <p:sldId id="623" r:id="rId5"/>
    <p:sldId id="624" r:id="rId6"/>
    <p:sldId id="626" r:id="rId7"/>
    <p:sldId id="627" r:id="rId8"/>
    <p:sldId id="628" r:id="rId9"/>
    <p:sldId id="629" r:id="rId10"/>
    <p:sldId id="630" r:id="rId11"/>
    <p:sldId id="631" r:id="rId12"/>
    <p:sldId id="632" r:id="rId13"/>
    <p:sldId id="351" r:id="rId14"/>
    <p:sldId id="633" r:id="rId15"/>
    <p:sldId id="644" r:id="rId16"/>
    <p:sldId id="634" r:id="rId17"/>
    <p:sldId id="635" r:id="rId18"/>
    <p:sldId id="636" r:id="rId19"/>
    <p:sldId id="637" r:id="rId20"/>
    <p:sldId id="638" r:id="rId21"/>
    <p:sldId id="639" r:id="rId22"/>
    <p:sldId id="640" r:id="rId23"/>
    <p:sldId id="641" r:id="rId24"/>
    <p:sldId id="642" r:id="rId25"/>
    <p:sldId id="643" r:id="rId26"/>
    <p:sldId id="355" r:id="rId27"/>
    <p:sldId id="645" r:id="rId28"/>
    <p:sldId id="646" r:id="rId29"/>
    <p:sldId id="647" r:id="rId30"/>
    <p:sldId id="648" r:id="rId31"/>
    <p:sldId id="649" r:id="rId32"/>
    <p:sldId id="650" r:id="rId33"/>
    <p:sldId id="651" r:id="rId34"/>
    <p:sldId id="652" r:id="rId35"/>
    <p:sldId id="653" r:id="rId36"/>
    <p:sldId id="654" r:id="rId37"/>
    <p:sldId id="655" r:id="rId38"/>
    <p:sldId id="656" r:id="rId39"/>
    <p:sldId id="657" r:id="rId40"/>
    <p:sldId id="658" r:id="rId41"/>
    <p:sldId id="659" r:id="rId42"/>
    <p:sldId id="660" r:id="rId43"/>
    <p:sldId id="661" r:id="rId44"/>
    <p:sldId id="662" r:id="rId45"/>
    <p:sldId id="663" r:id="rId46"/>
    <p:sldId id="664" r:id="rId47"/>
    <p:sldId id="665" r:id="rId48"/>
    <p:sldId id="666" r:id="rId49"/>
    <p:sldId id="721" r:id="rId50"/>
    <p:sldId id="697" r:id="rId51"/>
    <p:sldId id="698" r:id="rId52"/>
    <p:sldId id="699" r:id="rId53"/>
    <p:sldId id="706" r:id="rId54"/>
    <p:sldId id="707" r:id="rId55"/>
    <p:sldId id="708" r:id="rId56"/>
    <p:sldId id="709" r:id="rId57"/>
    <p:sldId id="710" r:id="rId58"/>
    <p:sldId id="711" r:id="rId59"/>
    <p:sldId id="712" r:id="rId60"/>
    <p:sldId id="713" r:id="rId61"/>
    <p:sldId id="714" r:id="rId62"/>
    <p:sldId id="715" r:id="rId63"/>
    <p:sldId id="677" r:id="rId64"/>
    <p:sldId id="719" r:id="rId65"/>
    <p:sldId id="72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94B6D2"/>
    <a:srgbClr val="0094FF"/>
    <a:srgbClr val="008080"/>
    <a:srgbClr val="800080"/>
    <a:srgbClr val="00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4604" autoAdjust="0"/>
  </p:normalViewPr>
  <p:slideViewPr>
    <p:cSldViewPr>
      <p:cViewPr varScale="1">
        <p:scale>
          <a:sx n="69" d="100"/>
          <a:sy n="69" d="100"/>
        </p:scale>
        <p:origin x="-4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2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B0C35C-9645-4A10-9AC6-646B43D7E3BC}" type="datetimeFigureOut">
              <a:rPr lang="en-US" smtClean="0"/>
              <a:pPr/>
              <a:t>4/20/2010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B94C68-7DAC-462D-B827-A6B8F8E1CE4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94C68-7DAC-462D-B827-A6B8F8E1CE4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510B884B-B5EC-45AA-9EB3-DF53E979D0B7}" type="slidenum">
              <a:rPr lang="en-US" smtClean="0"/>
              <a:pPr/>
              <a:t>10</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9345CF5E-BF15-4FF5-90F4-F8E4FDA5EE1A}" type="slidenum">
              <a:rPr lang="en-US" smtClean="0"/>
              <a:pPr/>
              <a:t>11</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F203D64A-F0BF-4F1E-B83D-DB84135FB71E}" type="slidenum">
              <a:rPr lang="en-US" smtClean="0"/>
              <a:pPr/>
              <a:t>12</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94C68-7DAC-462D-B827-A6B8F8E1CE4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122B3C77-80BA-4E21-AA3A-3505D853778D}" type="slidenum">
              <a:rPr lang="en-US" smtClean="0"/>
              <a:pPr/>
              <a:t>14</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ADF14037-B309-4FB4-A266-D14B6D9AAA1D}" type="slidenum">
              <a:rPr lang="en-US" smtClean="0"/>
              <a:pPr/>
              <a:t>15</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65EFE5-ED79-47A4-9BE6-7491DFE6B848}"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4E464493-500F-4BB2-BF76-DB6C486B5100}" type="slidenum">
              <a:rPr lang="en-US" smtClean="0"/>
              <a:pPr/>
              <a:t>17</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32498C47-8509-4109-9092-2CF99CFFD753}" type="slidenum">
              <a:rPr lang="en-US" smtClean="0"/>
              <a:pPr/>
              <a:t>18</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14C38A32-6FB8-45BC-B04A-69F6DADF607E}" type="slidenum">
              <a:rPr lang="en-US" smtClean="0"/>
              <a:pPr/>
              <a:t>19</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94C68-7DAC-462D-B827-A6B8F8E1CE4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4C5AC05B-5D2D-415C-A034-1119760E2264}" type="slidenum">
              <a:rPr lang="en-US" smtClean="0"/>
              <a:pPr/>
              <a:t>20</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24D5FCF0-6D5A-4015-9223-585440E55E8B}" type="slidenum">
              <a:rPr lang="en-US" smtClean="0"/>
              <a:pPr/>
              <a:t>21</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30C14B96-2AAD-44F6-9E9F-AB0EBAB29524}" type="slidenum">
              <a:rPr lang="en-US" smtClean="0"/>
              <a:pPr/>
              <a:t>22</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B3247331-7CA8-4C06-BABD-6121B7CD9F9F}" type="slidenum">
              <a:rPr lang="en-US" smtClean="0"/>
              <a:pPr/>
              <a:t>23</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C0CD3025-1320-4975-8290-BD3B5BBDAFC4}" type="slidenum">
              <a:rPr lang="en-US" smtClean="0"/>
              <a:pPr/>
              <a:t>24</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34A61E09-04F4-4238-8FD4-335EECC18F2E}" type="slidenum">
              <a:rPr lang="en-US" smtClean="0"/>
              <a:pPr/>
              <a:t>25</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94C68-7DAC-462D-B827-A6B8F8E1CE4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605791AA-5847-4045-BDDE-653F03A0786C}" type="slidenum">
              <a:rPr lang="en-US" smtClean="0"/>
              <a:pPr/>
              <a:t>27</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65EFE5-ED79-47A4-9BE6-7491DFE6B848}"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65EFE5-ED79-47A4-9BE6-7491DFE6B848}"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6B21213D-4373-4E6A-8FEA-C7CAF9517146}" type="slidenum">
              <a:rPr lang="en-US" smtClean="0"/>
              <a:pPr/>
              <a:t>3</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6CD30A4B-B683-4933-AB79-F674D5110B99}" type="slidenum">
              <a:rPr lang="en-US" smtClean="0"/>
              <a:pPr/>
              <a:t>30</a:t>
            </a:fld>
            <a:endParaRPr lang="en-US" smtClean="0"/>
          </a:p>
        </p:txBody>
      </p:sp>
      <p:sp>
        <p:nvSpPr>
          <p:cNvPr id="150531" name="Rectangle 2"/>
          <p:cNvSpPr>
            <a:spLocks noGrp="1" noRot="1" noChangeAspect="1" noChangeArrowheads="1" noTextEdit="1"/>
          </p:cNvSpPr>
          <p:nvPr>
            <p:ph type="sldImg"/>
          </p:nvPr>
        </p:nvSpPr>
        <p:spPr>
          <a:xfrm>
            <a:off x="1136650" y="682625"/>
            <a:ext cx="4560888" cy="3421063"/>
          </a:xfrm>
          <a:ln/>
        </p:spPr>
      </p:sp>
      <p:sp>
        <p:nvSpPr>
          <p:cNvPr id="150532" name="Rectangle 3"/>
          <p:cNvSpPr>
            <a:spLocks noGrp="1" noChangeArrowheads="1"/>
          </p:cNvSpPr>
          <p:nvPr>
            <p:ph type="body" idx="1"/>
          </p:nvPr>
        </p:nvSpPr>
        <p:spPr>
          <a:xfrm>
            <a:off x="911225" y="4330700"/>
            <a:ext cx="5010150" cy="4105275"/>
          </a:xfrm>
          <a:noFill/>
          <a:ln/>
        </p:spPr>
        <p:txBody>
          <a:bodyPr lIns="91170" tIns="45585" rIns="91170" bIns="45585"/>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2B6EB00A-9C25-427F-82DA-093CDE58854D}" type="slidenum">
              <a:rPr lang="en-US" smtClean="0"/>
              <a:pPr/>
              <a:t>31</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A529C221-82A0-41B1-948F-B44AB84EBFDF}" type="slidenum">
              <a:rPr lang="en-US" smtClean="0"/>
              <a:pPr/>
              <a:t>32</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FEE4F2CB-4EA1-4F3F-9272-7EFA5B15FC23}" type="slidenum">
              <a:rPr lang="en-US" smtClean="0"/>
              <a:pPr/>
              <a:t>33</a:t>
            </a:fld>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7DEECE91-2E8B-4237-9BF6-06B3D0A4532F}" type="slidenum">
              <a:rPr lang="en-US" smtClean="0"/>
              <a:pPr/>
              <a:t>34</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12E1316F-04A4-4894-95CC-3FE101B5DF80}" type="slidenum">
              <a:rPr lang="en-US" smtClean="0"/>
              <a:pPr/>
              <a:t>35</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A111C4DE-4F04-4856-92D9-2BD60373D691}" type="slidenum">
              <a:rPr lang="en-US" smtClean="0"/>
              <a:pPr/>
              <a:t>36</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65EFE5-ED79-47A4-9BE6-7491DFE6B848}"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34FE1481-1017-4A0A-BB73-3EA1A4436E7E}" type="slidenum">
              <a:rPr lang="en-US" smtClean="0"/>
              <a:pPr/>
              <a:t>38</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A2657B09-9ABD-4408-B59E-7F655BD8E988}" type="slidenum">
              <a:rPr lang="en-US" smtClean="0"/>
              <a:pPr/>
              <a:t>39</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ECE70B1E-19BF-41E1-8DB1-210B006B5363}" type="slidenum">
              <a:rPr lang="en-US" smtClean="0"/>
              <a:pPr/>
              <a:t>4</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07F10C35-22AC-41DB-B361-732F8B70A488}" type="slidenum">
              <a:rPr lang="en-US" smtClean="0"/>
              <a:pPr/>
              <a:t>40</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A074D330-6CAB-4D7E-898B-C47CE1732A9D}" type="slidenum">
              <a:rPr lang="en-US" smtClean="0"/>
              <a:pPr/>
              <a:t>41</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B3F7DB6A-B700-4B81-A956-E4E6CB16F42B}" type="slidenum">
              <a:rPr lang="en-US" smtClean="0"/>
              <a:pPr/>
              <a:t>42</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AB916463-7FED-45C5-891E-DEEB983F34BC}" type="slidenum">
              <a:rPr lang="en-US" smtClean="0"/>
              <a:pPr/>
              <a:t>43</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32FF3210-1AC4-49B4-B626-413234600BB1}" type="slidenum">
              <a:rPr lang="en-US" smtClean="0"/>
              <a:pPr/>
              <a:t>44</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24D6B11A-39E2-4997-85B1-4D646C2085BD}" type="slidenum">
              <a:rPr lang="en-US" smtClean="0"/>
              <a:pPr/>
              <a:t>45</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65EFE5-ED79-47A4-9BE6-7491DFE6B848}"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65EFE5-ED79-47A4-9BE6-7491DFE6B848}"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65EFE5-ED79-47A4-9BE6-7491DFE6B848}"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94C68-7DAC-462D-B827-A6B8F8E1CE4C}"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CEC92B25-7BA5-45B7-8FAB-9BD44B509C37}" type="slidenum">
              <a:rPr lang="en-US" smtClean="0"/>
              <a:pPr/>
              <a:t>5</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66B7CDB0-D527-44DC-AAAE-4DD791DE7E24}" type="slidenum">
              <a:rPr lang="en-US" smtClean="0"/>
              <a:pPr/>
              <a:t>50</a:t>
            </a:fld>
            <a:endParaRPr lang="en-US"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95910311-EEA1-46FB-A8DC-AFE9C290799F}" type="slidenum">
              <a:rPr lang="en-US" smtClean="0"/>
              <a:pPr/>
              <a:t>51</a:t>
            </a:fld>
            <a:endParaRPr lang="en-US" smtClean="0"/>
          </a:p>
        </p:txBody>
      </p:sp>
      <p:sp>
        <p:nvSpPr>
          <p:cNvPr id="1966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3177" tIns="46589" rIns="93177" bIns="46589" anchor="b"/>
          <a:lstStyle/>
          <a:p>
            <a:pPr algn="r" defTabSz="931863"/>
            <a:fld id="{6B28F0D2-2D50-4D53-B1AA-0055598CB515}" type="slidenum">
              <a:rPr lang="en-US" sz="1200"/>
              <a:pPr algn="r" defTabSz="931863"/>
              <a:t>51</a:t>
            </a:fld>
            <a:endParaRPr lang="en-US" sz="1200"/>
          </a:p>
        </p:txBody>
      </p:sp>
      <p:sp>
        <p:nvSpPr>
          <p:cNvPr id="19661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B9E03AEC-F9EB-47EA-92F3-5EC64E59A9E0}" type="slidenum">
              <a:rPr lang="en-US" sz="1200">
                <a:latin typeface="Times New Roman" pitchFamily="-107" charset="0"/>
              </a:rPr>
              <a:pPr algn="r" eaLnBrk="0" hangingPunct="0"/>
              <a:t>51</a:t>
            </a:fld>
            <a:endParaRPr lang="en-US" sz="1200">
              <a:latin typeface="Times New Roman" pitchFamily="-107" charset="0"/>
            </a:endParaRPr>
          </a:p>
        </p:txBody>
      </p:sp>
      <p:sp>
        <p:nvSpPr>
          <p:cNvPr id="196613" name="Rectangle 2"/>
          <p:cNvSpPr>
            <a:spLocks noGrp="1" noRot="1" noChangeAspect="1" noChangeArrowheads="1" noTextEdit="1"/>
          </p:cNvSpPr>
          <p:nvPr>
            <p:ph type="sldImg"/>
          </p:nvPr>
        </p:nvSpPr>
        <p:spPr>
          <a:ln/>
        </p:spPr>
      </p:sp>
      <p:sp>
        <p:nvSpPr>
          <p:cNvPr id="19661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89409E1B-DCB1-4580-9832-0B367229D20F}" type="slidenum">
              <a:rPr lang="en-US" smtClean="0"/>
              <a:pPr/>
              <a:t>52</a:t>
            </a:fld>
            <a:endParaRPr lang="en-US" smtClean="0"/>
          </a:p>
        </p:txBody>
      </p:sp>
      <p:sp>
        <p:nvSpPr>
          <p:cNvPr id="1976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3177" tIns="46589" rIns="93177" bIns="46589" anchor="b"/>
          <a:lstStyle/>
          <a:p>
            <a:pPr algn="r" defTabSz="931863"/>
            <a:fld id="{D45A4C33-506A-4C85-B974-D264BC85F34F}" type="slidenum">
              <a:rPr lang="en-US" sz="1200"/>
              <a:pPr algn="r" defTabSz="931863"/>
              <a:t>52</a:t>
            </a:fld>
            <a:endParaRPr lang="en-US" sz="1200"/>
          </a:p>
        </p:txBody>
      </p:sp>
      <p:sp>
        <p:nvSpPr>
          <p:cNvPr id="19763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6E0235A5-AC85-4B17-B838-251A8985CC6C}" type="slidenum">
              <a:rPr lang="en-US" sz="1200">
                <a:latin typeface="Times New Roman" pitchFamily="-107" charset="0"/>
              </a:rPr>
              <a:pPr algn="r" eaLnBrk="0" hangingPunct="0"/>
              <a:t>52</a:t>
            </a:fld>
            <a:endParaRPr lang="en-US" sz="1200">
              <a:latin typeface="Times New Roman" pitchFamily="-107" charset="0"/>
            </a:endParaRPr>
          </a:p>
        </p:txBody>
      </p:sp>
      <p:sp>
        <p:nvSpPr>
          <p:cNvPr id="197637" name="Rectangle 2"/>
          <p:cNvSpPr>
            <a:spLocks noGrp="1" noRot="1" noChangeAspect="1" noChangeArrowheads="1" noTextEdit="1"/>
          </p:cNvSpPr>
          <p:nvPr>
            <p:ph type="sldImg"/>
          </p:nvPr>
        </p:nvSpPr>
        <p:spPr>
          <a:ln/>
        </p:spPr>
      </p:sp>
      <p:sp>
        <p:nvSpPr>
          <p:cNvPr id="19763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90498" tIns="45249" rIns="90498" bIns="45249"/>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BC01C583-F2E1-4779-AD4C-A450CAE628B0}" type="slidenum">
              <a:rPr lang="en-US" smtClean="0"/>
              <a:pPr/>
              <a:t>53</a:t>
            </a:fld>
            <a:endParaRPr lang="en-US" smtClean="0"/>
          </a:p>
        </p:txBody>
      </p:sp>
      <p:sp>
        <p:nvSpPr>
          <p:cNvPr id="199683" name="Rectangle 2"/>
          <p:cNvSpPr>
            <a:spLocks noGrp="1" noRot="1" noChangeAspect="1" noChangeArrowheads="1" noTextEdit="1"/>
          </p:cNvSpPr>
          <p:nvPr>
            <p:ph type="sldImg"/>
          </p:nvPr>
        </p:nvSpPr>
        <p:spPr>
          <a:xfrm>
            <a:off x="1152525" y="692150"/>
            <a:ext cx="4554538" cy="3416300"/>
          </a:xfrm>
          <a:ln/>
        </p:spPr>
      </p:sp>
      <p:sp>
        <p:nvSpPr>
          <p:cNvPr id="199684" name="Rectangle 3"/>
          <p:cNvSpPr>
            <a:spLocks noGrp="1" noChangeArrowheads="1"/>
          </p:cNvSpPr>
          <p:nvPr>
            <p:ph type="body" idx="1"/>
          </p:nvPr>
        </p:nvSpPr>
        <p:spPr>
          <a:xfrm>
            <a:off x="598488" y="4341813"/>
            <a:ext cx="5661025" cy="4098925"/>
          </a:xfrm>
          <a:noFill/>
          <a:ln/>
        </p:spPr>
        <p:txBody>
          <a:bodyPr lIns="90544" tIns="45272" rIns="90544" bIns="45272"/>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7EF5784E-C82B-4ED9-A3CC-A83E915B3AA0}" type="slidenum">
              <a:rPr lang="en-US" smtClean="0"/>
              <a:pPr/>
              <a:t>54</a:t>
            </a:fld>
            <a:endParaRPr lang="en-US" smtClean="0"/>
          </a:p>
        </p:txBody>
      </p:sp>
      <p:sp>
        <p:nvSpPr>
          <p:cNvPr id="200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3177" tIns="46589" rIns="93177" bIns="46589" anchor="b"/>
          <a:lstStyle/>
          <a:p>
            <a:pPr algn="r" defTabSz="931863"/>
            <a:fld id="{BB1D4C91-E87A-46A2-9D54-02907DBAE48E}" type="slidenum">
              <a:rPr lang="en-US" sz="1200"/>
              <a:pPr algn="r" defTabSz="931863"/>
              <a:t>54</a:t>
            </a:fld>
            <a:endParaRPr lang="en-US" sz="1200"/>
          </a:p>
        </p:txBody>
      </p:sp>
      <p:sp>
        <p:nvSpPr>
          <p:cNvPr id="200708" name="Rectangle 2"/>
          <p:cNvSpPr>
            <a:spLocks noGrp="1" noRot="1" noChangeAspect="1" noChangeArrowheads="1" noTextEdit="1"/>
          </p:cNvSpPr>
          <p:nvPr>
            <p:ph type="sldImg"/>
          </p:nvPr>
        </p:nvSpPr>
        <p:spPr>
          <a:ln/>
        </p:spPr>
      </p:sp>
      <p:sp>
        <p:nvSpPr>
          <p:cNvPr id="200709" name="Rectangle 3"/>
          <p:cNvSpPr>
            <a:spLocks noGrp="1" noChangeArrowheads="1"/>
          </p:cNvSpPr>
          <p:nvPr>
            <p:ph type="body" idx="1"/>
          </p:nvPr>
        </p:nvSpPr>
        <p:spPr>
          <a:xfrm>
            <a:off x="914400" y="4343400"/>
            <a:ext cx="5029200" cy="4114800"/>
          </a:xfrm>
          <a:noFill/>
          <a:ln/>
        </p:spPr>
        <p:txBody>
          <a:bodyPr lIns="91430" tIns="45715" rIns="91430" bIns="45715"/>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65EFE5-ED79-47A4-9BE6-7491DFE6B848}"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65EFE5-ED79-47A4-9BE6-7491DFE6B848}"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65EFE5-ED79-47A4-9BE6-7491DFE6B848}"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65EFE5-ED79-47A4-9BE6-7491DFE6B848}"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65EFE5-ED79-47A4-9BE6-7491DFE6B848}"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65EFE5-ED79-47A4-9BE6-7491DFE6B848}"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65EFE5-ED79-47A4-9BE6-7491DFE6B848}"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65EFE5-ED79-47A4-9BE6-7491DFE6B848}"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65EFE5-ED79-47A4-9BE6-7491DFE6B848}"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94C68-7DAC-462D-B827-A6B8F8E1CE4C}"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33291721-D0CA-4AB6-AFCD-683323965E5B}" type="slidenum">
              <a:rPr lang="en-US" smtClean="0"/>
              <a:pPr/>
              <a:t>64</a:t>
            </a:fld>
            <a:endParaRPr lang="en-US"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2E21DF27-9875-4C99-8E64-F39DEFC39D40}" type="slidenum">
              <a:rPr lang="en-US" smtClean="0"/>
              <a:pPr/>
              <a:t>65</a:t>
            </a:fld>
            <a:endParaRPr lang="en-US"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17D9D8B5-9D19-4424-A25F-1F64644DF2DB}" type="slidenum">
              <a:rPr lang="en-US" smtClean="0"/>
              <a:pPr/>
              <a:t>7</a:t>
            </a:fld>
            <a:endParaRPr lang="en-US" smtClean="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91423" tIns="45711" rIns="91423" bIns="45711"/>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65EFE5-ED79-47A4-9BE6-7491DFE6B84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1C00AAE5-8463-4112-A537-6954C83B4B63}" type="slidenum">
              <a:rPr lang="en-US" smtClean="0"/>
              <a:pPr/>
              <a:t>9</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4/20/2010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8DF85F5-FB5E-4F79-A561-97039C58DE0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4/20/2010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53C804-2FE3-419B-878D-C3FFE49D687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C12B9BD-A955-4129-9475-3E8C9193D58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D23484-744B-4688-AE85-EFA5D67C5C7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55F9439-CDFC-4A0F-BD7B-1F172DD4133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8B9447-00A1-4A83-9AF6-08F0CE15EF6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4/20/2010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4/20/2010</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4/20/2010</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4/20/2010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1AA4845-A08A-4DF4-8D99-E2E7B6D41C67}"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4/20/2010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4/20/2010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drought.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drought.gov/"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drought.gov/"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15.xml"/><Relationship Id="rId5" Type="http://schemas.openxmlformats.org/officeDocument/2006/relationships/image" Target="../media/image42.jpeg"/><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Monitoring drought</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Basic </a:t>
            </a:r>
            <a:r>
              <a:rPr lang="en-US" dirty="0" smtClean="0"/>
              <a:t>Climat</a:t>
            </a:r>
            <a:r>
              <a:rPr lang="en-US" dirty="0" smtClean="0"/>
              <a:t>ology</a:t>
            </a:r>
            <a:endParaRPr lang="en-US" dirty="0" smtClean="0"/>
          </a:p>
          <a:p>
            <a:r>
              <a:rPr lang="en-US" dirty="0" smtClean="0"/>
              <a:t>Oklahoma </a:t>
            </a:r>
            <a:r>
              <a:rPr lang="en-US" dirty="0" err="1" smtClean="0"/>
              <a:t>Climatological</a:t>
            </a:r>
            <a:r>
              <a:rPr lang="en-US" dirty="0" smtClean="0"/>
              <a:t> Survey</a:t>
            </a:r>
            <a:endParaRPr lang="en-US" dirty="0"/>
          </a:p>
        </p:txBody>
      </p:sp>
      <p:sp>
        <p:nvSpPr>
          <p:cNvPr id="4" name="TextBox 3"/>
          <p:cNvSpPr txBox="1"/>
          <p:nvPr/>
        </p:nvSpPr>
        <p:spPr>
          <a:xfrm>
            <a:off x="0" y="0"/>
            <a:ext cx="4191000" cy="584776"/>
          </a:xfrm>
          <a:prstGeom prst="rect">
            <a:avLst/>
          </a:prstGeom>
          <a:noFill/>
        </p:spPr>
        <p:txBody>
          <a:bodyPr wrap="square" rtlCol="0">
            <a:spAutoFit/>
          </a:bodyPr>
          <a:lstStyle/>
          <a:p>
            <a:r>
              <a:rPr lang="en-US" sz="1600" dirty="0" smtClean="0"/>
              <a:t>Funding provided by NOAA</a:t>
            </a:r>
          </a:p>
          <a:p>
            <a:r>
              <a:rPr lang="en-US" sz="1600" dirty="0" err="1" smtClean="0"/>
              <a:t>Sectoral</a:t>
            </a:r>
            <a:r>
              <a:rPr lang="en-US" sz="1600" dirty="0" smtClean="0"/>
              <a:t> Applications Research Project</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US Drought Monitor, August 8, 2006"/>
          <p:cNvPicPr>
            <a:picLocks noChangeAspect="1" noChangeArrowheads="1"/>
          </p:cNvPicPr>
          <p:nvPr/>
        </p:nvPicPr>
        <p:blipFill>
          <a:blip r:embed="rId3" cstate="print"/>
          <a:srcRect/>
          <a:stretch>
            <a:fillRect/>
          </a:stretch>
        </p:blipFill>
        <p:spPr bwMode="auto">
          <a:xfrm>
            <a:off x="1066800" y="1524000"/>
            <a:ext cx="6781800" cy="5054600"/>
          </a:xfrm>
          <a:prstGeom prst="rect">
            <a:avLst/>
          </a:prstGeom>
          <a:noFill/>
          <a:ln w="9525">
            <a:noFill/>
            <a:miter lim="800000"/>
            <a:headEnd/>
            <a:tailEnd/>
          </a:ln>
        </p:spPr>
      </p:pic>
      <p:sp>
        <p:nvSpPr>
          <p:cNvPr id="14339" name="Rectangle 3"/>
          <p:cNvSpPr>
            <a:spLocks noGrp="1" noChangeArrowheads="1"/>
          </p:cNvSpPr>
          <p:nvPr>
            <p:ph type="title"/>
          </p:nvPr>
        </p:nvSpPr>
        <p:spPr>
          <a:xfrm>
            <a:off x="381000" y="228600"/>
            <a:ext cx="7772400" cy="990600"/>
          </a:xfrm>
        </p:spPr>
        <p:txBody>
          <a:bodyPr>
            <a:noAutofit/>
          </a:bodyPr>
          <a:lstStyle/>
          <a:p>
            <a:pPr eaLnBrk="1" hangingPunct="1"/>
            <a:r>
              <a:rPr lang="en-US" sz="4000" dirty="0" smtClean="0"/>
              <a:t>Approximate Peak of 2006 Drought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mstats"/>
          <p:cNvPicPr>
            <a:picLocks noChangeAspect="1" noChangeArrowheads="1"/>
          </p:cNvPicPr>
          <p:nvPr/>
        </p:nvPicPr>
        <p:blipFill>
          <a:blip r:embed="rId3" cstate="print"/>
          <a:srcRect/>
          <a:stretch>
            <a:fillRect/>
          </a:stretch>
        </p:blipFill>
        <p:spPr bwMode="auto">
          <a:xfrm>
            <a:off x="1066800" y="1828800"/>
            <a:ext cx="7086600" cy="4273550"/>
          </a:xfrm>
          <a:prstGeom prst="rect">
            <a:avLst/>
          </a:prstGeom>
          <a:noFill/>
          <a:ln w="9525">
            <a:noFill/>
            <a:miter lim="800000"/>
            <a:headEnd/>
            <a:tailEnd/>
          </a:ln>
        </p:spPr>
      </p:pic>
      <p:sp>
        <p:nvSpPr>
          <p:cNvPr id="15363" name="Text Box 4"/>
          <p:cNvSpPr txBox="1">
            <a:spLocks noChangeArrowheads="1"/>
          </p:cNvSpPr>
          <p:nvPr/>
        </p:nvSpPr>
        <p:spPr bwMode="auto">
          <a:xfrm>
            <a:off x="381000" y="228600"/>
            <a:ext cx="7086600" cy="769441"/>
          </a:xfrm>
          <a:prstGeom prst="rect">
            <a:avLst/>
          </a:prstGeom>
          <a:noFill/>
          <a:ln w="9525">
            <a:noFill/>
            <a:miter lim="800000"/>
            <a:headEnd/>
            <a:tailEnd/>
          </a:ln>
        </p:spPr>
        <p:txBody>
          <a:bodyPr>
            <a:spAutoFit/>
          </a:bodyPr>
          <a:lstStyle/>
          <a:p>
            <a:r>
              <a:rPr lang="en-US" sz="4400" dirty="0">
                <a:solidFill>
                  <a:schemeClr val="tx2"/>
                </a:solidFill>
              </a:rPr>
              <a:t>50% of US in Drought</a:t>
            </a:r>
          </a:p>
        </p:txBody>
      </p:sp>
      <p:sp>
        <p:nvSpPr>
          <p:cNvPr id="15364" name="Text Box 5"/>
          <p:cNvSpPr txBox="1">
            <a:spLocks noChangeArrowheads="1"/>
          </p:cNvSpPr>
          <p:nvPr/>
        </p:nvSpPr>
        <p:spPr bwMode="auto">
          <a:xfrm>
            <a:off x="381000" y="6462713"/>
            <a:ext cx="5365750" cy="366712"/>
          </a:xfrm>
          <a:prstGeom prst="rect">
            <a:avLst/>
          </a:prstGeom>
          <a:noFill/>
          <a:ln w="9525">
            <a:noFill/>
            <a:miter lim="800000"/>
            <a:headEnd/>
            <a:tailEnd/>
          </a:ln>
        </p:spPr>
        <p:txBody>
          <a:bodyPr>
            <a:spAutoFit/>
          </a:bodyPr>
          <a:lstStyle/>
          <a:p>
            <a:r>
              <a:rPr lang="en-US" b="1">
                <a:solidFill>
                  <a:schemeClr val="bg1"/>
                </a:solidFill>
                <a:latin typeface="Times New Roman" pitchFamily="-107" charset="0"/>
              </a:rPr>
              <a:t>Source: National Drought Mitigation Center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1219200" y="1600200"/>
            <a:ext cx="6781800" cy="4902200"/>
          </a:xfrm>
          <a:prstGeom prst="rect">
            <a:avLst/>
          </a:prstGeom>
          <a:noFill/>
          <a:ln w="9525">
            <a:noFill/>
            <a:miter lim="800000"/>
            <a:headEnd/>
            <a:tailEnd/>
          </a:ln>
        </p:spPr>
      </p:pic>
      <p:sp>
        <p:nvSpPr>
          <p:cNvPr id="16387" name="Text Box 4"/>
          <p:cNvSpPr txBox="1">
            <a:spLocks noChangeArrowheads="1"/>
          </p:cNvSpPr>
          <p:nvPr/>
        </p:nvSpPr>
        <p:spPr bwMode="auto">
          <a:xfrm>
            <a:off x="381000" y="6462713"/>
            <a:ext cx="5365750" cy="366712"/>
          </a:xfrm>
          <a:prstGeom prst="rect">
            <a:avLst/>
          </a:prstGeom>
          <a:noFill/>
          <a:ln w="9525">
            <a:noFill/>
            <a:miter lim="800000"/>
            <a:headEnd/>
            <a:tailEnd/>
          </a:ln>
        </p:spPr>
        <p:txBody>
          <a:bodyPr>
            <a:spAutoFit/>
          </a:bodyPr>
          <a:lstStyle/>
          <a:p>
            <a:r>
              <a:rPr lang="en-US" b="1">
                <a:solidFill>
                  <a:schemeClr val="bg1"/>
                </a:solidFill>
                <a:latin typeface="Times New Roman" pitchFamily="-107" charset="0"/>
              </a:rPr>
              <a:t>Source: National Drought Mitigation Center</a:t>
            </a:r>
          </a:p>
        </p:txBody>
      </p:sp>
      <p:sp>
        <p:nvSpPr>
          <p:cNvPr id="16388" name="Rectangle 5"/>
          <p:cNvSpPr>
            <a:spLocks noGrp="1" noChangeArrowheads="1"/>
          </p:cNvSpPr>
          <p:nvPr>
            <p:ph type="title"/>
          </p:nvPr>
        </p:nvSpPr>
        <p:spPr>
          <a:xfrm>
            <a:off x="381000" y="304800"/>
            <a:ext cx="7772400" cy="762000"/>
          </a:xfrm>
        </p:spPr>
        <p:txBody>
          <a:bodyPr>
            <a:normAutofit/>
          </a:bodyPr>
          <a:lstStyle/>
          <a:p>
            <a:pPr eaLnBrk="1" hangingPunct="1"/>
            <a:r>
              <a:rPr lang="en-US" dirty="0" smtClean="0"/>
              <a:t>Economic Impacts of Drought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DROUGHT INDICATORS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07975"/>
            <a:ext cx="8229600" cy="760413"/>
          </a:xfrm>
        </p:spPr>
        <p:txBody>
          <a:bodyPr>
            <a:noAutofit/>
          </a:bodyPr>
          <a:lstStyle/>
          <a:p>
            <a:pPr eaLnBrk="1" hangingPunct="1"/>
            <a:r>
              <a:rPr lang="en-US" dirty="0" smtClean="0"/>
              <a:t>Precipitation Departures</a:t>
            </a:r>
          </a:p>
        </p:txBody>
      </p:sp>
      <p:sp>
        <p:nvSpPr>
          <p:cNvPr id="30723" name="Rectangle 3"/>
          <p:cNvSpPr>
            <a:spLocks noGrp="1" noChangeArrowheads="1"/>
          </p:cNvSpPr>
          <p:nvPr>
            <p:ph type="body" sz="half" idx="1"/>
          </p:nvPr>
        </p:nvSpPr>
        <p:spPr>
          <a:xfrm>
            <a:off x="685800" y="1676400"/>
            <a:ext cx="7696200" cy="4419600"/>
          </a:xfrm>
        </p:spPr>
        <p:txBody>
          <a:bodyPr>
            <a:noAutofit/>
          </a:bodyPr>
          <a:lstStyle/>
          <a:p>
            <a:pPr eaLnBrk="1" hangingPunct="1">
              <a:spcAft>
                <a:spcPts val="600"/>
              </a:spcAft>
              <a:buClr>
                <a:srgbClr val="003366"/>
              </a:buClr>
              <a:buFont typeface="Wingdings" pitchFamily="2" charset="2"/>
              <a:buChar char="q"/>
            </a:pPr>
            <a:r>
              <a:rPr lang="en-US" dirty="0" smtClean="0"/>
              <a:t>Precipitation the key indicator for vegetation growth, water resources</a:t>
            </a:r>
          </a:p>
          <a:p>
            <a:pPr lvl="1">
              <a:spcAft>
                <a:spcPts val="600"/>
              </a:spcAft>
              <a:buClr>
                <a:srgbClr val="003366"/>
              </a:buClr>
              <a:buFont typeface="Wingdings" pitchFamily="2" charset="2"/>
              <a:buChar char="q"/>
            </a:pPr>
            <a:r>
              <a:rPr lang="en-US" sz="2600" dirty="0" smtClean="0"/>
              <a:t>Temperature effects also important, but precipitation dominates</a:t>
            </a:r>
          </a:p>
          <a:p>
            <a:pPr>
              <a:spcAft>
                <a:spcPts val="600"/>
              </a:spcAft>
              <a:buClr>
                <a:srgbClr val="003366"/>
              </a:buClr>
              <a:buFont typeface="Wingdings" pitchFamily="2" charset="2"/>
              <a:buChar char="q"/>
            </a:pPr>
            <a:r>
              <a:rPr lang="en-US" dirty="0" smtClean="0"/>
              <a:t>Measured virtually everywhere</a:t>
            </a:r>
          </a:p>
          <a:p>
            <a:pPr>
              <a:spcAft>
                <a:spcPts val="600"/>
              </a:spcAft>
              <a:buClr>
                <a:srgbClr val="003366"/>
              </a:buClr>
              <a:buFont typeface="Wingdings" pitchFamily="2" charset="2"/>
              <a:buChar char="q"/>
            </a:pPr>
            <a:r>
              <a:rPr lang="en-US" dirty="0" smtClean="0"/>
              <a:t>Easy to calculate</a:t>
            </a:r>
          </a:p>
          <a:p>
            <a:pPr>
              <a:spcAft>
                <a:spcPts val="600"/>
              </a:spcAft>
              <a:buClr>
                <a:srgbClr val="003366"/>
              </a:buClr>
              <a:buFont typeface="Wingdings" pitchFamily="2" charset="2"/>
              <a:buChar char="q"/>
            </a:pPr>
            <a:r>
              <a:rPr lang="en-US" dirty="0" smtClean="0"/>
              <a:t>Can be done for points or over areas (such as a state or climate division)</a:t>
            </a:r>
          </a:p>
        </p:txBody>
      </p:sp>
    </p:spTree>
  </p:cSld>
  <p:clrMapOvr>
    <a:masterClrMapping/>
  </p:clrMapOvr>
  <p:transition spd="med">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normAutofit/>
          </a:bodyPr>
          <a:lstStyle/>
          <a:p>
            <a:pPr eaLnBrk="1" hangingPunct="1"/>
            <a:r>
              <a:rPr lang="en-US" dirty="0" smtClean="0"/>
              <a:t>Droughts are a part of Oklahoma</a:t>
            </a:r>
          </a:p>
        </p:txBody>
      </p:sp>
      <p:pic>
        <p:nvPicPr>
          <p:cNvPr id="18435" name="Picture 17" descr="trace"/>
          <p:cNvPicPr>
            <a:picLocks noGrp="1" noChangeAspect="1" noChangeArrowheads="1"/>
          </p:cNvPicPr>
          <p:nvPr>
            <p:ph sz="half" idx="2"/>
          </p:nvPr>
        </p:nvPicPr>
        <p:blipFill>
          <a:blip r:embed="rId3" cstate="print"/>
          <a:srcRect/>
          <a:stretch>
            <a:fillRect/>
          </a:stretch>
        </p:blipFill>
        <p:spPr>
          <a:xfrm>
            <a:off x="762000" y="1600200"/>
            <a:ext cx="7696200" cy="4697413"/>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chor="b">
            <a:normAutofit/>
          </a:bodyPr>
          <a:lstStyle/>
          <a:p>
            <a:pPr eaLnBrk="1" hangingPunct="1"/>
            <a:r>
              <a:rPr lang="en-US" dirty="0" smtClean="0"/>
              <a:t>Lies, Darn Lies and Statistics</a:t>
            </a:r>
          </a:p>
        </p:txBody>
      </p:sp>
      <p:pic>
        <p:nvPicPr>
          <p:cNvPr id="31747" name="Picture 3" descr="highlight2"/>
          <p:cNvPicPr>
            <a:picLocks noChangeAspect="1" noChangeArrowheads="1"/>
          </p:cNvPicPr>
          <p:nvPr/>
        </p:nvPicPr>
        <p:blipFill>
          <a:blip r:embed="rId3" cstate="print"/>
          <a:srcRect/>
          <a:stretch>
            <a:fillRect/>
          </a:stretch>
        </p:blipFill>
        <p:spPr bwMode="auto">
          <a:xfrm>
            <a:off x="152400" y="1519238"/>
            <a:ext cx="6061075" cy="5238750"/>
          </a:xfrm>
          <a:prstGeom prst="rect">
            <a:avLst/>
          </a:prstGeom>
          <a:noFill/>
          <a:ln w="9525">
            <a:noFill/>
            <a:miter lim="800000"/>
            <a:headEnd/>
            <a:tailEnd/>
          </a:ln>
        </p:spPr>
      </p:pic>
      <p:sp>
        <p:nvSpPr>
          <p:cNvPr id="31748" name="Rectangle 4"/>
          <p:cNvSpPr>
            <a:spLocks noChangeArrowheads="1"/>
          </p:cNvSpPr>
          <p:nvPr/>
        </p:nvSpPr>
        <p:spPr bwMode="auto">
          <a:xfrm>
            <a:off x="6324600" y="1524000"/>
            <a:ext cx="2743200" cy="3743325"/>
          </a:xfrm>
          <a:prstGeom prst="rect">
            <a:avLst/>
          </a:prstGeom>
          <a:noFill/>
          <a:ln w="9525">
            <a:noFill/>
            <a:miter lim="800000"/>
            <a:headEnd/>
            <a:tailEnd/>
          </a:ln>
        </p:spPr>
        <p:txBody>
          <a:bodyPr lIns="0" rIns="0"/>
          <a:lstStyle/>
          <a:p>
            <a:r>
              <a:rPr lang="en-US" sz="2600" dirty="0"/>
              <a:t>Often, the raw statistics do not reveal the complete picture!</a:t>
            </a:r>
          </a:p>
          <a:p>
            <a:endParaRPr lang="en-US" sz="2600" dirty="0"/>
          </a:p>
          <a:p>
            <a:r>
              <a:rPr lang="en-US" sz="2600" b="1" dirty="0"/>
              <a:t>55% </a:t>
            </a:r>
            <a:r>
              <a:rPr lang="en-US" sz="2600" dirty="0"/>
              <a:t>vs.</a:t>
            </a:r>
            <a:r>
              <a:rPr lang="en-US" sz="2600" b="1" dirty="0"/>
              <a:t> 57% </a:t>
            </a:r>
            <a:r>
              <a:rPr lang="en-US" sz="2600" dirty="0"/>
              <a:t>vs.</a:t>
            </a:r>
            <a:r>
              <a:rPr lang="en-US" sz="2600" b="1" dirty="0"/>
              <a:t> 57%</a:t>
            </a:r>
            <a:r>
              <a:rPr lang="en-US" sz="2600" dirty="0"/>
              <a:t> doesn’t necessarily mean they’re all in the same situation!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07975"/>
            <a:ext cx="8229600" cy="760413"/>
          </a:xfrm>
        </p:spPr>
        <p:txBody>
          <a:bodyPr>
            <a:normAutofit/>
          </a:bodyPr>
          <a:lstStyle/>
          <a:p>
            <a:pPr eaLnBrk="1" hangingPunct="1"/>
            <a:r>
              <a:rPr lang="en-US" sz="4000" dirty="0" smtClean="0"/>
              <a:t>Palmer Drought Severity Index (PDSI)</a:t>
            </a:r>
          </a:p>
        </p:txBody>
      </p:sp>
      <p:sp>
        <p:nvSpPr>
          <p:cNvPr id="32771" name="Rectangle 3"/>
          <p:cNvSpPr>
            <a:spLocks noGrp="1" noChangeArrowheads="1"/>
          </p:cNvSpPr>
          <p:nvPr>
            <p:ph type="body" sz="half" idx="1"/>
          </p:nvPr>
        </p:nvSpPr>
        <p:spPr>
          <a:xfrm>
            <a:off x="685800" y="1524000"/>
            <a:ext cx="7696200" cy="5105400"/>
          </a:xfrm>
        </p:spPr>
        <p:txBody>
          <a:bodyPr>
            <a:noAutofit/>
          </a:bodyPr>
          <a:lstStyle/>
          <a:p>
            <a:pPr eaLnBrk="1" hangingPunct="1">
              <a:spcBef>
                <a:spcPts val="0"/>
              </a:spcBef>
              <a:spcAft>
                <a:spcPts val="600"/>
              </a:spcAft>
              <a:buClr>
                <a:srgbClr val="003366"/>
              </a:buClr>
              <a:buFont typeface="Wingdings" pitchFamily="2" charset="2"/>
              <a:buChar char="q"/>
            </a:pPr>
            <a:r>
              <a:rPr lang="en-US" sz="2400" dirty="0" smtClean="0"/>
              <a:t>Developed in 1965 (first widely used soil moisture model)</a:t>
            </a:r>
          </a:p>
          <a:p>
            <a:pPr eaLnBrk="1" hangingPunct="1">
              <a:spcBef>
                <a:spcPts val="0"/>
              </a:spcBef>
              <a:spcAft>
                <a:spcPts val="600"/>
              </a:spcAft>
              <a:buClr>
                <a:srgbClr val="003366"/>
              </a:buClr>
              <a:buFont typeface="Wingdings" pitchFamily="2" charset="2"/>
              <a:buChar char="q"/>
            </a:pPr>
            <a:r>
              <a:rPr lang="en-US" sz="2400" dirty="0" smtClean="0"/>
              <a:t>Uses temperature and precipitation departures to determine dryness</a:t>
            </a:r>
          </a:p>
          <a:p>
            <a:pPr eaLnBrk="1" hangingPunct="1">
              <a:spcBef>
                <a:spcPts val="0"/>
              </a:spcBef>
              <a:spcAft>
                <a:spcPts val="600"/>
              </a:spcAft>
              <a:buClr>
                <a:srgbClr val="003366"/>
              </a:buClr>
              <a:buFont typeface="Wingdings" pitchFamily="2" charset="2"/>
              <a:buChar char="q"/>
            </a:pPr>
            <a:r>
              <a:rPr lang="en-US" sz="2400" dirty="0" smtClean="0"/>
              <a:t>Ranges from -4 (extreme drought) to +4 (extreme wet)</a:t>
            </a:r>
          </a:p>
          <a:p>
            <a:pPr eaLnBrk="1" hangingPunct="1">
              <a:spcBef>
                <a:spcPts val="0"/>
              </a:spcBef>
              <a:spcAft>
                <a:spcPts val="600"/>
              </a:spcAft>
              <a:buClr>
                <a:srgbClr val="003366"/>
              </a:buClr>
              <a:buFont typeface="Wingdings" pitchFamily="2" charset="2"/>
              <a:buChar char="q"/>
            </a:pPr>
            <a:r>
              <a:rPr lang="en-US" sz="2400" dirty="0" smtClean="0"/>
              <a:t>Standardized to local climate</a:t>
            </a:r>
          </a:p>
          <a:p>
            <a:pPr lvl="1">
              <a:spcBef>
                <a:spcPts val="0"/>
              </a:spcBef>
              <a:spcAft>
                <a:spcPts val="600"/>
              </a:spcAft>
              <a:buClr>
                <a:srgbClr val="003366"/>
              </a:buClr>
              <a:buFont typeface="Wingdings" pitchFamily="2" charset="2"/>
              <a:buChar char="q"/>
            </a:pPr>
            <a:r>
              <a:rPr lang="en-US" sz="2100" dirty="0" smtClean="0"/>
              <a:t>Based on departures from local climate </a:t>
            </a:r>
            <a:r>
              <a:rPr lang="en-US" sz="2100" dirty="0" err="1" smtClean="0"/>
              <a:t>normals</a:t>
            </a:r>
            <a:endParaRPr lang="en-US" sz="2100" dirty="0" smtClean="0"/>
          </a:p>
          <a:p>
            <a:pPr eaLnBrk="1" hangingPunct="1">
              <a:spcBef>
                <a:spcPts val="0"/>
              </a:spcBef>
              <a:spcAft>
                <a:spcPts val="600"/>
              </a:spcAft>
              <a:buClr>
                <a:srgbClr val="003366"/>
              </a:buClr>
              <a:buFont typeface="Wingdings" pitchFamily="2" charset="2"/>
              <a:buChar char="q"/>
            </a:pPr>
            <a:r>
              <a:rPr lang="en-US" sz="2400" dirty="0" smtClean="0"/>
              <a:t>Good for measuring long-term drought in relatively uniform regions</a:t>
            </a:r>
          </a:p>
          <a:p>
            <a:pPr lvl="1">
              <a:spcBef>
                <a:spcPts val="0"/>
              </a:spcBef>
              <a:spcAft>
                <a:spcPts val="600"/>
              </a:spcAft>
              <a:buClr>
                <a:srgbClr val="003366"/>
              </a:buClr>
              <a:buFont typeface="Wingdings" pitchFamily="2" charset="2"/>
              <a:buChar char="q"/>
            </a:pPr>
            <a:r>
              <a:rPr lang="en-US" sz="2100" dirty="0" smtClean="0"/>
              <a:t>Not good for short-term drought / rapid changes</a:t>
            </a:r>
          </a:p>
          <a:p>
            <a:pPr lvl="1">
              <a:spcBef>
                <a:spcPts val="0"/>
              </a:spcBef>
              <a:spcAft>
                <a:spcPts val="600"/>
              </a:spcAft>
              <a:buClr>
                <a:srgbClr val="003366"/>
              </a:buClr>
              <a:buFont typeface="Wingdings" pitchFamily="2" charset="2"/>
              <a:buChar char="q"/>
            </a:pPr>
            <a:r>
              <a:rPr lang="en-US" sz="2100" dirty="0" smtClean="0"/>
              <a:t>Not good for variable terrain (i.e., mountains)</a:t>
            </a:r>
          </a:p>
          <a:p>
            <a:pPr eaLnBrk="1" hangingPunct="1">
              <a:spcBef>
                <a:spcPts val="0"/>
              </a:spcBef>
              <a:spcAft>
                <a:spcPts val="600"/>
              </a:spcAft>
              <a:buClr>
                <a:srgbClr val="003366"/>
              </a:buClr>
              <a:buFont typeface="Wingdings" pitchFamily="2" charset="2"/>
              <a:buChar char="q"/>
            </a:pPr>
            <a:r>
              <a:rPr lang="en-US" sz="2400" dirty="0" smtClean="0"/>
              <a:t>May lag emerging drought conditions by several months</a:t>
            </a:r>
          </a:p>
        </p:txBody>
      </p:sp>
    </p:spTree>
  </p:cSld>
  <p:clrMapOvr>
    <a:masterClrMapping/>
  </p:clrMapOvr>
  <p:transition spd="med">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Grp="1" noChangeAspect="1" noChangeArrowheads="1"/>
          </p:cNvPicPr>
          <p:nvPr>
            <p:ph sz="half" idx="1"/>
          </p:nvPr>
        </p:nvPicPr>
        <p:blipFill>
          <a:blip r:embed="rId3" cstate="print"/>
          <a:srcRect/>
          <a:stretch>
            <a:fillRect/>
          </a:stretch>
        </p:blipFill>
        <p:spPr>
          <a:xfrm>
            <a:off x="1752600" y="1600200"/>
            <a:ext cx="5791200" cy="4752975"/>
          </a:xfrm>
          <a:noFill/>
        </p:spPr>
      </p:pic>
      <p:sp>
        <p:nvSpPr>
          <p:cNvPr id="5" name="Rectangle 2"/>
          <p:cNvSpPr>
            <a:spLocks noGrp="1" noChangeArrowheads="1"/>
          </p:cNvSpPr>
          <p:nvPr>
            <p:ph type="title"/>
          </p:nvPr>
        </p:nvSpPr>
        <p:spPr>
          <a:xfrm>
            <a:off x="457200" y="307975"/>
            <a:ext cx="8229600" cy="760413"/>
          </a:xfrm>
        </p:spPr>
        <p:txBody>
          <a:bodyPr>
            <a:normAutofit/>
          </a:bodyPr>
          <a:lstStyle/>
          <a:p>
            <a:pPr eaLnBrk="1" hangingPunct="1"/>
            <a:r>
              <a:rPr lang="en-US" sz="4000" dirty="0" smtClean="0"/>
              <a:t>Palmer Drought Severity Index (PDSI)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304800"/>
            <a:ext cx="7772400" cy="760413"/>
          </a:xfrm>
        </p:spPr>
        <p:txBody>
          <a:bodyPr>
            <a:normAutofit/>
          </a:bodyPr>
          <a:lstStyle/>
          <a:p>
            <a:pPr eaLnBrk="1" hangingPunct="1"/>
            <a:r>
              <a:rPr lang="en-US" sz="4000" dirty="0" smtClean="0"/>
              <a:t>Crop Moisture Index (CMI)</a:t>
            </a:r>
          </a:p>
        </p:txBody>
      </p:sp>
      <p:sp>
        <p:nvSpPr>
          <p:cNvPr id="34819" name="Rectangle 3"/>
          <p:cNvSpPr>
            <a:spLocks noGrp="1" noChangeArrowheads="1"/>
          </p:cNvSpPr>
          <p:nvPr>
            <p:ph type="body" sz="half" idx="1"/>
          </p:nvPr>
        </p:nvSpPr>
        <p:spPr>
          <a:xfrm>
            <a:off x="685800" y="1600200"/>
            <a:ext cx="7696200" cy="4419600"/>
          </a:xfrm>
        </p:spPr>
        <p:txBody>
          <a:bodyPr>
            <a:noAutofit/>
          </a:bodyPr>
          <a:lstStyle/>
          <a:p>
            <a:pPr eaLnBrk="1" hangingPunct="1">
              <a:spcBef>
                <a:spcPts val="0"/>
              </a:spcBef>
              <a:spcAft>
                <a:spcPts val="1200"/>
              </a:spcAft>
              <a:buClr>
                <a:srgbClr val="003366"/>
              </a:buClr>
              <a:buFont typeface="Wingdings" pitchFamily="2" charset="2"/>
              <a:buChar char="q"/>
            </a:pPr>
            <a:r>
              <a:rPr lang="en-US" sz="2800" dirty="0" smtClean="0"/>
              <a:t>Developed in 1968</a:t>
            </a:r>
          </a:p>
          <a:p>
            <a:pPr eaLnBrk="1" hangingPunct="1">
              <a:spcBef>
                <a:spcPts val="0"/>
              </a:spcBef>
              <a:spcAft>
                <a:spcPts val="1200"/>
              </a:spcAft>
              <a:buClr>
                <a:srgbClr val="003366"/>
              </a:buClr>
              <a:buFont typeface="Wingdings" pitchFamily="2" charset="2"/>
              <a:buChar char="q"/>
            </a:pPr>
            <a:r>
              <a:rPr lang="en-US" sz="2800" dirty="0" smtClean="0"/>
              <a:t>Geared for agricultural drought</a:t>
            </a:r>
          </a:p>
          <a:p>
            <a:pPr eaLnBrk="1" hangingPunct="1">
              <a:spcBef>
                <a:spcPts val="0"/>
              </a:spcBef>
              <a:spcAft>
                <a:spcPts val="1200"/>
              </a:spcAft>
              <a:buClr>
                <a:srgbClr val="003366"/>
              </a:buClr>
              <a:buFont typeface="Wingdings" pitchFamily="2" charset="2"/>
              <a:buChar char="q"/>
            </a:pPr>
            <a:r>
              <a:rPr lang="en-US" sz="2800" dirty="0" smtClean="0"/>
              <a:t>Uses same categories as PDSI</a:t>
            </a:r>
          </a:p>
          <a:p>
            <a:pPr eaLnBrk="1" hangingPunct="1">
              <a:spcBef>
                <a:spcPts val="0"/>
              </a:spcBef>
              <a:spcAft>
                <a:spcPts val="600"/>
              </a:spcAft>
              <a:buClr>
                <a:srgbClr val="003366"/>
              </a:buClr>
              <a:buFont typeface="Wingdings" pitchFamily="2" charset="2"/>
              <a:buChar char="q"/>
            </a:pPr>
            <a:r>
              <a:rPr lang="en-US" sz="2800" dirty="0" smtClean="0"/>
              <a:t>Responds more rapidly than PDSI</a:t>
            </a:r>
          </a:p>
          <a:p>
            <a:pPr lvl="1">
              <a:spcBef>
                <a:spcPts val="0"/>
              </a:spcBef>
              <a:spcAft>
                <a:spcPts val="1200"/>
              </a:spcAft>
              <a:buClr>
                <a:srgbClr val="003366"/>
              </a:buClr>
              <a:buFont typeface="Wingdings" pitchFamily="2" charset="2"/>
              <a:buChar char="q"/>
            </a:pPr>
            <a:r>
              <a:rPr lang="en-US" sz="2800" dirty="0" smtClean="0"/>
              <a:t>Short-term dryness or wetness</a:t>
            </a:r>
          </a:p>
          <a:p>
            <a:pPr eaLnBrk="1" hangingPunct="1">
              <a:spcBef>
                <a:spcPts val="0"/>
              </a:spcBef>
              <a:spcAft>
                <a:spcPts val="600"/>
              </a:spcAft>
              <a:buClr>
                <a:srgbClr val="003366"/>
              </a:buClr>
              <a:buFont typeface="Wingdings" pitchFamily="2" charset="2"/>
              <a:buChar char="q"/>
            </a:pPr>
            <a:r>
              <a:rPr lang="en-US" sz="2800" dirty="0" smtClean="0"/>
              <a:t>Starts and ends growing season at near zero</a:t>
            </a:r>
          </a:p>
          <a:p>
            <a:pPr lvl="1">
              <a:spcBef>
                <a:spcPts val="0"/>
              </a:spcBef>
              <a:spcAft>
                <a:spcPts val="1200"/>
              </a:spcAft>
              <a:buClr>
                <a:srgbClr val="003366"/>
              </a:buClr>
              <a:buFont typeface="Wingdings" pitchFamily="2" charset="2"/>
              <a:buChar char="q"/>
            </a:pPr>
            <a:r>
              <a:rPr lang="en-US" sz="2800" dirty="0" smtClean="0"/>
              <a:t>Not good for long-term assessments</a:t>
            </a:r>
          </a:p>
          <a:p>
            <a:pPr eaLnBrk="1" hangingPunct="1">
              <a:spcBef>
                <a:spcPts val="0"/>
              </a:spcBef>
              <a:spcAft>
                <a:spcPts val="1200"/>
              </a:spcAft>
              <a:buClr>
                <a:srgbClr val="003366"/>
              </a:buClr>
              <a:buFont typeface="Wingdings" pitchFamily="2" charset="2"/>
              <a:buChar char="q"/>
            </a:pPr>
            <a:r>
              <a:rPr lang="en-US" sz="2800" dirty="0" smtClean="0"/>
              <a:t>May overestimate recovery resulting from short-term rainfall</a:t>
            </a:r>
          </a:p>
        </p:txBody>
      </p:sp>
    </p:spTree>
  </p:cSld>
  <p:clrMapOvr>
    <a:masterClrMapping/>
  </p:clrMapOvr>
  <p:transition spd="med">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DEFINING DROUGHT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Grp="1" noChangeAspect="1" noChangeArrowheads="1"/>
          </p:cNvPicPr>
          <p:nvPr>
            <p:ph sz="half" idx="1"/>
          </p:nvPr>
        </p:nvPicPr>
        <p:blipFill>
          <a:blip r:embed="rId3" cstate="print"/>
          <a:srcRect/>
          <a:stretch>
            <a:fillRect/>
          </a:stretch>
        </p:blipFill>
        <p:spPr>
          <a:xfrm>
            <a:off x="1828800" y="1524000"/>
            <a:ext cx="5795962" cy="4754562"/>
          </a:xfrm>
          <a:noFill/>
        </p:spPr>
      </p:pic>
      <p:sp>
        <p:nvSpPr>
          <p:cNvPr id="5" name="Rectangle 2"/>
          <p:cNvSpPr>
            <a:spLocks noGrp="1" noChangeArrowheads="1"/>
          </p:cNvSpPr>
          <p:nvPr>
            <p:ph type="title"/>
          </p:nvPr>
        </p:nvSpPr>
        <p:spPr>
          <a:xfrm>
            <a:off x="381000" y="304800"/>
            <a:ext cx="7772400" cy="760413"/>
          </a:xfrm>
        </p:spPr>
        <p:txBody>
          <a:bodyPr>
            <a:normAutofit/>
          </a:bodyPr>
          <a:lstStyle/>
          <a:p>
            <a:pPr eaLnBrk="1" hangingPunct="1"/>
            <a:r>
              <a:rPr lang="en-US" sz="4000" dirty="0" smtClean="0"/>
              <a:t>Crop Moisture Index (CMI)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304800"/>
            <a:ext cx="8153400" cy="760413"/>
          </a:xfrm>
        </p:spPr>
        <p:txBody>
          <a:bodyPr>
            <a:normAutofit/>
          </a:bodyPr>
          <a:lstStyle/>
          <a:p>
            <a:pPr eaLnBrk="1" hangingPunct="1"/>
            <a:r>
              <a:rPr lang="en-US" sz="4000" dirty="0" smtClean="0"/>
              <a:t>Standardized Precipitation Index (SPI) </a:t>
            </a:r>
          </a:p>
        </p:txBody>
      </p:sp>
      <p:sp>
        <p:nvSpPr>
          <p:cNvPr id="36867" name="Rectangle 3"/>
          <p:cNvSpPr>
            <a:spLocks noGrp="1" noChangeArrowheads="1"/>
          </p:cNvSpPr>
          <p:nvPr>
            <p:ph type="body" sz="half" idx="1"/>
          </p:nvPr>
        </p:nvSpPr>
        <p:spPr>
          <a:xfrm>
            <a:off x="685800" y="1524000"/>
            <a:ext cx="7696200" cy="5029200"/>
          </a:xfrm>
        </p:spPr>
        <p:txBody>
          <a:bodyPr>
            <a:noAutofit/>
          </a:bodyPr>
          <a:lstStyle/>
          <a:p>
            <a:pPr eaLnBrk="1" hangingPunct="1">
              <a:spcBef>
                <a:spcPts val="0"/>
              </a:spcBef>
              <a:spcAft>
                <a:spcPts val="1200"/>
              </a:spcAft>
              <a:buClr>
                <a:srgbClr val="003366"/>
              </a:buClr>
              <a:buFont typeface="Wingdings" pitchFamily="2" charset="2"/>
              <a:buChar char="q"/>
            </a:pPr>
            <a:r>
              <a:rPr lang="en-US" sz="2400" dirty="0" smtClean="0"/>
              <a:t>Developed in 1990s</a:t>
            </a:r>
          </a:p>
          <a:p>
            <a:pPr eaLnBrk="1" hangingPunct="1">
              <a:spcBef>
                <a:spcPts val="0"/>
              </a:spcBef>
              <a:spcAft>
                <a:spcPts val="1200"/>
              </a:spcAft>
              <a:buClr>
                <a:srgbClr val="003366"/>
              </a:buClr>
              <a:buFont typeface="Wingdings" pitchFamily="2" charset="2"/>
              <a:buChar char="q"/>
            </a:pPr>
            <a:r>
              <a:rPr lang="en-US" sz="2400" dirty="0" smtClean="0"/>
              <a:t>Can be produced for a variety of time periods, depicting both short-term and long-term conditions</a:t>
            </a:r>
          </a:p>
          <a:p>
            <a:pPr eaLnBrk="1" hangingPunct="1">
              <a:spcBef>
                <a:spcPts val="0"/>
              </a:spcBef>
              <a:spcAft>
                <a:spcPts val="600"/>
              </a:spcAft>
              <a:buClr>
                <a:srgbClr val="003366"/>
              </a:buClr>
              <a:buFont typeface="Wingdings" pitchFamily="2" charset="2"/>
              <a:buChar char="q"/>
            </a:pPr>
            <a:r>
              <a:rPr lang="en-US" sz="2400" dirty="0" smtClean="0"/>
              <a:t>Based on precipitation over an accumulation period compared to the station’s historical distribution</a:t>
            </a:r>
          </a:p>
          <a:p>
            <a:pPr lvl="1">
              <a:spcBef>
                <a:spcPts val="0"/>
              </a:spcBef>
              <a:spcAft>
                <a:spcPts val="1200"/>
              </a:spcAft>
              <a:buClr>
                <a:srgbClr val="003366"/>
              </a:buClr>
              <a:buFont typeface="Wingdings" pitchFamily="2" charset="2"/>
              <a:buChar char="q"/>
            </a:pPr>
            <a:r>
              <a:rPr lang="en-US" sz="2400" dirty="0" smtClean="0"/>
              <a:t>Statistical “unusualness” of a period</a:t>
            </a:r>
          </a:p>
          <a:p>
            <a:pPr eaLnBrk="1" hangingPunct="1">
              <a:spcBef>
                <a:spcPts val="0"/>
              </a:spcBef>
              <a:spcAft>
                <a:spcPts val="1200"/>
              </a:spcAft>
              <a:buClr>
                <a:srgbClr val="003366"/>
              </a:buClr>
              <a:buFont typeface="Wingdings" pitchFamily="2" charset="2"/>
              <a:buChar char="q"/>
            </a:pPr>
            <a:r>
              <a:rPr lang="en-US" sz="2400" dirty="0" smtClean="0"/>
              <a:t>PDSI uses a water-balance model to estimate evaporation based on temperature</a:t>
            </a:r>
          </a:p>
          <a:p>
            <a:pPr eaLnBrk="1" hangingPunct="1">
              <a:spcBef>
                <a:spcPts val="0"/>
              </a:spcBef>
              <a:spcAft>
                <a:spcPts val="1200"/>
              </a:spcAft>
              <a:buClr>
                <a:srgbClr val="003366"/>
              </a:buClr>
              <a:buFont typeface="Wingdings" pitchFamily="2" charset="2"/>
              <a:buChar char="q"/>
            </a:pPr>
            <a:r>
              <a:rPr lang="en-US" sz="2400" dirty="0" smtClean="0"/>
              <a:t>Values of -2 or less are extremely dry; +2 and greater are extremely wet</a:t>
            </a:r>
          </a:p>
        </p:txBody>
      </p:sp>
    </p:spTree>
  </p:cSld>
  <p:clrMapOvr>
    <a:masterClrMapping/>
  </p:clrMapOvr>
  <p:transition spd="med">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Grp="1" noChangeAspect="1" noChangeArrowheads="1"/>
          </p:cNvPicPr>
          <p:nvPr>
            <p:ph sz="quarter" idx="1"/>
          </p:nvPr>
        </p:nvPicPr>
        <p:blipFill>
          <a:blip r:embed="rId3" cstate="print"/>
          <a:srcRect/>
          <a:stretch>
            <a:fillRect/>
          </a:stretch>
        </p:blipFill>
        <p:spPr>
          <a:xfrm>
            <a:off x="533400" y="1600200"/>
            <a:ext cx="3913188" cy="2287588"/>
          </a:xfrm>
          <a:noFill/>
        </p:spPr>
      </p:pic>
      <p:pic>
        <p:nvPicPr>
          <p:cNvPr id="37892" name="Picture 4"/>
          <p:cNvPicPr>
            <a:picLocks noGrp="1" noChangeAspect="1" noChangeArrowheads="1"/>
          </p:cNvPicPr>
          <p:nvPr>
            <p:ph sz="quarter" idx="3"/>
          </p:nvPr>
        </p:nvPicPr>
        <p:blipFill>
          <a:blip r:embed="rId4" cstate="print"/>
          <a:srcRect/>
          <a:stretch>
            <a:fillRect/>
          </a:stretch>
        </p:blipFill>
        <p:spPr>
          <a:xfrm>
            <a:off x="4648200" y="1600200"/>
            <a:ext cx="3913188" cy="2287588"/>
          </a:xfrm>
          <a:noFill/>
        </p:spPr>
      </p:pic>
      <p:pic>
        <p:nvPicPr>
          <p:cNvPr id="37893" name="Picture 5"/>
          <p:cNvPicPr>
            <a:picLocks noGrp="1" noChangeAspect="1" noChangeArrowheads="1"/>
          </p:cNvPicPr>
          <p:nvPr>
            <p:ph sz="quarter" idx="4"/>
          </p:nvPr>
        </p:nvPicPr>
        <p:blipFill>
          <a:blip r:embed="rId5" cstate="print"/>
          <a:srcRect/>
          <a:stretch>
            <a:fillRect/>
          </a:stretch>
        </p:blipFill>
        <p:spPr>
          <a:xfrm>
            <a:off x="533400" y="4268788"/>
            <a:ext cx="3913188" cy="2287587"/>
          </a:xfrm>
          <a:noFill/>
        </p:spPr>
      </p:pic>
      <p:pic>
        <p:nvPicPr>
          <p:cNvPr id="37894" name="Picture 6"/>
          <p:cNvPicPr>
            <a:picLocks noChangeAspect="1" noChangeArrowheads="1"/>
          </p:cNvPicPr>
          <p:nvPr/>
        </p:nvPicPr>
        <p:blipFill>
          <a:blip r:embed="rId6" cstate="print"/>
          <a:srcRect/>
          <a:stretch>
            <a:fillRect/>
          </a:stretch>
        </p:blipFill>
        <p:spPr bwMode="auto">
          <a:xfrm>
            <a:off x="4648200" y="4267200"/>
            <a:ext cx="3913188" cy="2287588"/>
          </a:xfrm>
          <a:prstGeom prst="rect">
            <a:avLst/>
          </a:prstGeom>
          <a:noFill/>
          <a:ln w="9525">
            <a:noFill/>
            <a:miter lim="800000"/>
            <a:headEnd/>
            <a:tailEnd/>
          </a:ln>
        </p:spPr>
      </p:pic>
      <p:sp>
        <p:nvSpPr>
          <p:cNvPr id="8" name="Rectangle 2"/>
          <p:cNvSpPr>
            <a:spLocks noGrp="1" noChangeArrowheads="1"/>
          </p:cNvSpPr>
          <p:nvPr>
            <p:ph type="title"/>
          </p:nvPr>
        </p:nvSpPr>
        <p:spPr>
          <a:xfrm>
            <a:off x="381000" y="304800"/>
            <a:ext cx="8153400" cy="760413"/>
          </a:xfrm>
        </p:spPr>
        <p:txBody>
          <a:bodyPr>
            <a:normAutofit/>
          </a:bodyPr>
          <a:lstStyle/>
          <a:p>
            <a:pPr eaLnBrk="1" hangingPunct="1"/>
            <a:r>
              <a:rPr lang="en-US" sz="4000" dirty="0" smtClean="0"/>
              <a:t>Standardized Precipitation Index (SPI)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304800"/>
            <a:ext cx="7772400" cy="684213"/>
          </a:xfrm>
        </p:spPr>
        <p:txBody>
          <a:bodyPr>
            <a:noAutofit/>
          </a:bodyPr>
          <a:lstStyle/>
          <a:p>
            <a:pPr eaLnBrk="1" hangingPunct="1"/>
            <a:r>
              <a:rPr lang="en-US" sz="4000" dirty="0" err="1" smtClean="0"/>
              <a:t>Keetch-Byram</a:t>
            </a:r>
            <a:r>
              <a:rPr lang="en-US" sz="4000" dirty="0" smtClean="0"/>
              <a:t> Drought Index (KBDI)</a:t>
            </a:r>
          </a:p>
        </p:txBody>
      </p:sp>
      <p:sp>
        <p:nvSpPr>
          <p:cNvPr id="38915" name="Rectangle 3"/>
          <p:cNvSpPr>
            <a:spLocks noGrp="1" noChangeArrowheads="1"/>
          </p:cNvSpPr>
          <p:nvPr>
            <p:ph type="body" sz="half" idx="1"/>
          </p:nvPr>
        </p:nvSpPr>
        <p:spPr>
          <a:xfrm>
            <a:off x="685800" y="1524000"/>
            <a:ext cx="7924800" cy="4114800"/>
          </a:xfrm>
          <a:noFill/>
        </p:spPr>
        <p:txBody>
          <a:bodyPr>
            <a:normAutofit/>
          </a:bodyPr>
          <a:lstStyle/>
          <a:p>
            <a:pPr>
              <a:spcBef>
                <a:spcPts val="0"/>
              </a:spcBef>
              <a:spcAft>
                <a:spcPts val="1200"/>
              </a:spcAft>
              <a:buClr>
                <a:srgbClr val="003366"/>
              </a:buClr>
            </a:pPr>
            <a:r>
              <a:rPr lang="en-US" sz="2800" dirty="0" smtClean="0"/>
              <a:t>Estimates dryness of soil and dead vegetation</a:t>
            </a:r>
          </a:p>
          <a:p>
            <a:pPr>
              <a:spcBef>
                <a:spcPts val="0"/>
              </a:spcBef>
              <a:spcAft>
                <a:spcPts val="1200"/>
              </a:spcAft>
              <a:buClr>
                <a:srgbClr val="003366"/>
              </a:buClr>
            </a:pPr>
            <a:r>
              <a:rPr lang="en-US" sz="2800" dirty="0" smtClean="0"/>
              <a:t>Ranges from 0 (saturated soil) to 800 (dry soil)</a:t>
            </a:r>
          </a:p>
          <a:p>
            <a:pPr>
              <a:spcBef>
                <a:spcPts val="0"/>
              </a:spcBef>
              <a:spcAft>
                <a:spcPts val="600"/>
              </a:spcAft>
              <a:buClr>
                <a:srgbClr val="003366"/>
              </a:buClr>
            </a:pPr>
            <a:r>
              <a:rPr lang="en-US" sz="2800" dirty="0" smtClean="0"/>
              <a:t>Based on combination of recent precipitation and estimated evaporation</a:t>
            </a:r>
          </a:p>
          <a:p>
            <a:pPr lvl="1">
              <a:spcBef>
                <a:spcPts val="0"/>
              </a:spcBef>
              <a:spcAft>
                <a:spcPts val="1200"/>
              </a:spcAft>
              <a:buClr>
                <a:srgbClr val="003366"/>
              </a:buClr>
            </a:pPr>
            <a:r>
              <a:rPr lang="en-US" sz="2500" dirty="0" smtClean="0"/>
              <a:t>Soil may dry because of extended periods without precipitation or by high temperatures / strong winds</a:t>
            </a:r>
          </a:p>
          <a:p>
            <a:pPr>
              <a:spcBef>
                <a:spcPts val="0"/>
              </a:spcBef>
              <a:spcAft>
                <a:spcPts val="1200"/>
              </a:spcAft>
              <a:buClr>
                <a:srgbClr val="003366"/>
              </a:buClr>
            </a:pPr>
            <a:r>
              <a:rPr lang="en-US" sz="2800" dirty="0" smtClean="0"/>
              <a:t>Developed for fire management purposes, but also a good short-term drought indicator</a:t>
            </a:r>
          </a:p>
          <a:p>
            <a:pPr eaLnBrk="1" hangingPunct="1">
              <a:buClr>
                <a:srgbClr val="003366"/>
              </a:buClr>
              <a:buFontTx/>
              <a:buChar char="•"/>
            </a:pPr>
            <a:endParaRPr lang="en-US" sz="2200" dirty="0" smtClean="0"/>
          </a:p>
        </p:txBody>
      </p:sp>
    </p:spTree>
  </p:cSld>
  <p:clrMapOvr>
    <a:masterClrMapping/>
  </p:clrMapOvr>
  <p:transition spd="med">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Grp="1" noChangeAspect="1" noChangeArrowheads="1"/>
          </p:cNvPicPr>
          <p:nvPr>
            <p:ph sz="half" idx="1"/>
          </p:nvPr>
        </p:nvPicPr>
        <p:blipFill>
          <a:blip r:embed="rId3" cstate="print"/>
          <a:srcRect/>
          <a:stretch>
            <a:fillRect/>
          </a:stretch>
        </p:blipFill>
        <p:spPr>
          <a:xfrm>
            <a:off x="1905000" y="1600200"/>
            <a:ext cx="5410200" cy="2801938"/>
          </a:xfrm>
          <a:noFill/>
        </p:spPr>
      </p:pic>
      <p:graphicFrame>
        <p:nvGraphicFramePr>
          <p:cNvPr id="858137" name="Group 25"/>
          <p:cNvGraphicFramePr>
            <a:graphicFrameLocks noGrp="1"/>
          </p:cNvGraphicFramePr>
          <p:nvPr>
            <p:ph sz="quarter" idx="3"/>
          </p:nvPr>
        </p:nvGraphicFramePr>
        <p:xfrm>
          <a:off x="762000" y="4495800"/>
          <a:ext cx="7924800" cy="1899286"/>
        </p:xfrm>
        <a:graphic>
          <a:graphicData uri="http://schemas.openxmlformats.org/drawingml/2006/table">
            <a:tbl>
              <a:tblPr/>
              <a:tblGrid>
                <a:gridCol w="1635125"/>
                <a:gridCol w="6289675"/>
              </a:tblGrid>
              <a:tr h="1809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07" charset="0"/>
                          <a:ea typeface="ＭＳ Ｐゴシック" pitchFamily="-107" charset="-128"/>
                        </a:rPr>
                        <a:t>KBDI 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07" charset="0"/>
                          <a:ea typeface="ＭＳ Ｐゴシック" pitchFamily="-107" charset="-128"/>
                        </a:rPr>
                        <a:t>Interpretation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07" charset="0"/>
                          <a:ea typeface="ＭＳ Ｐゴシック" pitchFamily="-107" charset="-128"/>
                        </a:rPr>
                        <a:t>0-200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07" charset="0"/>
                          <a:ea typeface="ＭＳ Ｐゴシック" pitchFamily="-107" charset="-128"/>
                        </a:rPr>
                        <a:t>No Drought-Slight Drought. Fuels and ground are quite moist.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07" charset="0"/>
                          <a:ea typeface="ＭＳ Ｐゴシック" pitchFamily="-107" charset="-128"/>
                        </a:rPr>
                        <a:t>200-400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07" charset="0"/>
                          <a:ea typeface="ＭＳ Ｐゴシック" pitchFamily="-107" charset="-128"/>
                        </a:rPr>
                        <a:t>Moderate Drought. Dry vegetation begins to contribute to fire.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07" charset="0"/>
                          <a:ea typeface="ＭＳ Ｐゴシック" pitchFamily="-107" charset="-128"/>
                        </a:rPr>
                        <a:t>400-600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07" charset="0"/>
                          <a:ea typeface="ＭＳ Ｐゴシック" pitchFamily="-107" charset="-128"/>
                        </a:rPr>
                        <a:t>Severe Drought.  Escaped fire is difficult to control.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07" charset="0"/>
                          <a:ea typeface="ＭＳ Ｐゴシック" pitchFamily="-107" charset="-128"/>
                        </a:rPr>
                        <a:t>600-800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07" charset="0"/>
                          <a:ea typeface="ＭＳ Ｐゴシック" pitchFamily="-107" charset="-128"/>
                        </a:rPr>
                        <a:t>Extreme Drought.  Fire suppression is a major problem.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2"/>
          <p:cNvSpPr>
            <a:spLocks noGrp="1" noChangeArrowheads="1"/>
          </p:cNvSpPr>
          <p:nvPr>
            <p:ph type="title"/>
          </p:nvPr>
        </p:nvSpPr>
        <p:spPr>
          <a:xfrm>
            <a:off x="381000" y="304800"/>
            <a:ext cx="7772400" cy="684213"/>
          </a:xfrm>
        </p:spPr>
        <p:txBody>
          <a:bodyPr>
            <a:noAutofit/>
          </a:bodyPr>
          <a:lstStyle/>
          <a:p>
            <a:pPr eaLnBrk="1" hangingPunct="1"/>
            <a:r>
              <a:rPr lang="en-US" sz="4000" dirty="0" err="1" smtClean="0"/>
              <a:t>Keetch-Byram</a:t>
            </a:r>
            <a:r>
              <a:rPr lang="en-US" sz="4000" dirty="0" smtClean="0"/>
              <a:t> Drought Index (KBDI)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07975"/>
            <a:ext cx="7772400" cy="684213"/>
          </a:xfrm>
        </p:spPr>
        <p:txBody>
          <a:bodyPr>
            <a:noAutofit/>
          </a:bodyPr>
          <a:lstStyle/>
          <a:p>
            <a:pPr eaLnBrk="1" hangingPunct="1"/>
            <a:r>
              <a:rPr lang="en-US" dirty="0" smtClean="0"/>
              <a:t>Other Drought Tools</a:t>
            </a:r>
          </a:p>
        </p:txBody>
      </p:sp>
      <p:sp>
        <p:nvSpPr>
          <p:cNvPr id="40963" name="Rectangle 3"/>
          <p:cNvSpPr>
            <a:spLocks noGrp="1" noChangeArrowheads="1"/>
          </p:cNvSpPr>
          <p:nvPr>
            <p:ph type="body" sz="half" idx="1"/>
          </p:nvPr>
        </p:nvSpPr>
        <p:spPr>
          <a:xfrm>
            <a:off x="685800" y="1600200"/>
            <a:ext cx="7924800" cy="5029200"/>
          </a:xfrm>
          <a:noFill/>
        </p:spPr>
        <p:txBody>
          <a:bodyPr>
            <a:normAutofit/>
          </a:bodyPr>
          <a:lstStyle/>
          <a:p>
            <a:pPr>
              <a:spcBef>
                <a:spcPts val="0"/>
              </a:spcBef>
              <a:spcAft>
                <a:spcPts val="600"/>
              </a:spcAft>
              <a:buClr>
                <a:srgbClr val="003366"/>
              </a:buClr>
            </a:pPr>
            <a:r>
              <a:rPr lang="en-US" sz="2600" dirty="0" smtClean="0"/>
              <a:t>Evaporation models</a:t>
            </a:r>
          </a:p>
          <a:p>
            <a:pPr lvl="1">
              <a:spcBef>
                <a:spcPts val="0"/>
              </a:spcBef>
              <a:spcAft>
                <a:spcPts val="600"/>
              </a:spcAft>
              <a:buClr>
                <a:srgbClr val="003366"/>
              </a:buClr>
            </a:pPr>
            <a:r>
              <a:rPr lang="en-US" dirty="0" smtClean="0"/>
              <a:t>Often the missing link in drought understanding</a:t>
            </a:r>
          </a:p>
          <a:p>
            <a:pPr lvl="1">
              <a:spcBef>
                <a:spcPts val="0"/>
              </a:spcBef>
              <a:spcAft>
                <a:spcPts val="600"/>
              </a:spcAft>
              <a:buClr>
                <a:srgbClr val="003366"/>
              </a:buClr>
            </a:pPr>
            <a:r>
              <a:rPr lang="en-US" dirty="0" smtClean="0"/>
              <a:t>Direct measurement difficult and disappearing (pan </a:t>
            </a:r>
            <a:r>
              <a:rPr lang="en-US" dirty="0" err="1" smtClean="0"/>
              <a:t>evap</a:t>
            </a:r>
            <a:r>
              <a:rPr lang="en-US" dirty="0" smtClean="0"/>
              <a:t>)</a:t>
            </a:r>
          </a:p>
          <a:p>
            <a:pPr lvl="1">
              <a:spcBef>
                <a:spcPts val="0"/>
              </a:spcBef>
              <a:spcAft>
                <a:spcPts val="600"/>
              </a:spcAft>
              <a:buClr>
                <a:srgbClr val="003366"/>
              </a:buClr>
            </a:pPr>
            <a:r>
              <a:rPr lang="en-US" dirty="0" smtClean="0"/>
              <a:t> ET models are getting more sophisticated</a:t>
            </a:r>
          </a:p>
          <a:p>
            <a:pPr>
              <a:spcBef>
                <a:spcPts val="0"/>
              </a:spcBef>
              <a:spcAft>
                <a:spcPts val="600"/>
              </a:spcAft>
              <a:buClr>
                <a:srgbClr val="003366"/>
              </a:buClr>
            </a:pPr>
            <a:r>
              <a:rPr lang="en-US" sz="2600" dirty="0" smtClean="0"/>
              <a:t>Soil Moisture</a:t>
            </a:r>
          </a:p>
          <a:p>
            <a:pPr lvl="1">
              <a:spcBef>
                <a:spcPts val="0"/>
              </a:spcBef>
              <a:spcAft>
                <a:spcPts val="600"/>
              </a:spcAft>
              <a:buClr>
                <a:srgbClr val="003366"/>
              </a:buClr>
            </a:pPr>
            <a:r>
              <a:rPr lang="en-US" dirty="0" smtClean="0"/>
              <a:t>Integrates precipitation deficits over time</a:t>
            </a:r>
          </a:p>
          <a:p>
            <a:pPr lvl="1">
              <a:spcBef>
                <a:spcPts val="0"/>
              </a:spcBef>
              <a:spcAft>
                <a:spcPts val="600"/>
              </a:spcAft>
              <a:buClr>
                <a:srgbClr val="003366"/>
              </a:buClr>
            </a:pPr>
            <a:r>
              <a:rPr lang="en-US" dirty="0" smtClean="0"/>
              <a:t>Lagging indicator but strongly related to impacts</a:t>
            </a:r>
          </a:p>
          <a:p>
            <a:pPr lvl="1">
              <a:spcBef>
                <a:spcPts val="0"/>
              </a:spcBef>
              <a:spcAft>
                <a:spcPts val="600"/>
              </a:spcAft>
              <a:buClr>
                <a:srgbClr val="003366"/>
              </a:buClr>
            </a:pPr>
            <a:r>
              <a:rPr lang="en-US" dirty="0" smtClean="0"/>
              <a:t>Valuable for assessing recovery</a:t>
            </a:r>
          </a:p>
          <a:p>
            <a:pPr lvl="1" eaLnBrk="1" hangingPunct="1">
              <a:spcAft>
                <a:spcPct val="50000"/>
              </a:spcAft>
              <a:buClr>
                <a:srgbClr val="003366"/>
              </a:buClr>
              <a:buFontTx/>
              <a:buChar char="•"/>
            </a:pPr>
            <a:endParaRPr lang="en-US" sz="2000" dirty="0" smtClean="0"/>
          </a:p>
        </p:txBody>
      </p:sp>
    </p:spTree>
  </p:cSld>
  <p:clrMapOvr>
    <a:masterClrMapping/>
  </p:clrMapOvr>
  <p:transition spd="med">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DROUGHT MONITORING</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8"/>
          <p:cNvSpPr>
            <a:spLocks noGrp="1" noChangeArrowheads="1"/>
          </p:cNvSpPr>
          <p:nvPr>
            <p:ph type="title"/>
          </p:nvPr>
        </p:nvSpPr>
        <p:spPr>
          <a:xfrm>
            <a:off x="457200" y="304800"/>
            <a:ext cx="7772400" cy="684213"/>
          </a:xfrm>
        </p:spPr>
        <p:txBody>
          <a:bodyPr>
            <a:noAutofit/>
          </a:bodyPr>
          <a:lstStyle/>
          <a:p>
            <a:pPr eaLnBrk="1" hangingPunct="1"/>
            <a:r>
              <a:rPr lang="en-US" dirty="0" smtClean="0"/>
              <a:t>The “normal” reaction to drought</a:t>
            </a:r>
          </a:p>
        </p:txBody>
      </p:sp>
      <p:pic>
        <p:nvPicPr>
          <p:cNvPr id="43011" name="Picture 4" descr="Hydro-Illogical%20Cycle"/>
          <p:cNvPicPr>
            <a:picLocks noGrp="1" noChangeAspect="1" noChangeArrowheads="1"/>
          </p:cNvPicPr>
          <p:nvPr>
            <p:ph sz="half" idx="1"/>
          </p:nvPr>
        </p:nvPicPr>
        <p:blipFill>
          <a:blip r:embed="rId3" cstate="print"/>
          <a:srcRect/>
          <a:stretch>
            <a:fillRect/>
          </a:stretch>
        </p:blipFill>
        <p:spPr>
          <a:xfrm>
            <a:off x="2133600" y="1524000"/>
            <a:ext cx="4800600" cy="4637088"/>
          </a:xfrm>
          <a:noFill/>
        </p:spPr>
      </p:pic>
      <p:sp>
        <p:nvSpPr>
          <p:cNvPr id="43012" name="Text Box 10"/>
          <p:cNvSpPr txBox="1">
            <a:spLocks noChangeArrowheads="1"/>
          </p:cNvSpPr>
          <p:nvPr/>
        </p:nvSpPr>
        <p:spPr bwMode="auto">
          <a:xfrm>
            <a:off x="457200" y="6491288"/>
            <a:ext cx="8229600" cy="366712"/>
          </a:xfrm>
          <a:prstGeom prst="rect">
            <a:avLst/>
          </a:prstGeom>
          <a:noFill/>
          <a:ln w="9525">
            <a:noFill/>
            <a:miter lim="800000"/>
            <a:headEnd/>
            <a:tailEnd/>
          </a:ln>
        </p:spPr>
        <p:txBody>
          <a:bodyPr>
            <a:spAutoFit/>
          </a:bodyPr>
          <a:lstStyle/>
          <a:p>
            <a:pPr algn="ctr"/>
            <a:r>
              <a:rPr lang="en-US" b="1" dirty="0">
                <a:latin typeface="Times New Roman" pitchFamily="-107" charset="0"/>
              </a:rPr>
              <a:t>Source: Don </a:t>
            </a:r>
            <a:r>
              <a:rPr lang="en-US" b="1" dirty="0" err="1">
                <a:latin typeface="Times New Roman" pitchFamily="-107" charset="0"/>
              </a:rPr>
              <a:t>Wilhite</a:t>
            </a:r>
            <a:r>
              <a:rPr lang="en-US" b="1" dirty="0">
                <a:latin typeface="Times New Roman" pitchFamily="-107" charset="0"/>
              </a:rPr>
              <a:t>, National Drought Mitigation Center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chor="ctr">
            <a:normAutofit fontScale="90000"/>
          </a:bodyPr>
          <a:lstStyle/>
          <a:p>
            <a:pPr eaLnBrk="1" hangingPunct="1"/>
            <a:r>
              <a:rPr lang="en-US" dirty="0" smtClean="0"/>
              <a:t>NIDIS Drought Portal</a:t>
            </a:r>
            <a:br>
              <a:rPr lang="en-US" dirty="0" smtClean="0"/>
            </a:br>
            <a:r>
              <a:rPr lang="en-US" sz="2900" dirty="0" smtClean="0">
                <a:solidFill>
                  <a:srgbClr val="002060"/>
                </a:solidFill>
                <a:hlinkClick r:id="rId3"/>
              </a:rPr>
              <a:t>http://www.drought.gov</a:t>
            </a:r>
            <a:r>
              <a:rPr lang="en-US" sz="2900" dirty="0" smtClean="0">
                <a:solidFill>
                  <a:srgbClr val="002060"/>
                </a:solidFill>
              </a:rPr>
              <a:t> </a:t>
            </a:r>
            <a:endParaRPr lang="en-US" sz="1300" dirty="0" smtClean="0">
              <a:solidFill>
                <a:srgbClr val="002060"/>
              </a:solidFill>
            </a:endParaRPr>
          </a:p>
        </p:txBody>
      </p:sp>
      <p:sp>
        <p:nvSpPr>
          <p:cNvPr id="7" name="Content Placeholder 6"/>
          <p:cNvSpPr>
            <a:spLocks noGrp="1"/>
          </p:cNvSpPr>
          <p:nvPr>
            <p:ph sz="quarter" idx="1"/>
          </p:nvPr>
        </p:nvSpPr>
        <p:spPr/>
        <p:txBody>
          <a:bodyPr/>
          <a:lstStyle/>
          <a:p>
            <a:endParaRPr lang="en-US"/>
          </a:p>
        </p:txBody>
      </p:sp>
      <p:pic>
        <p:nvPicPr>
          <p:cNvPr id="44035" name="Picture 4" descr="drought portal webpage.jpg"/>
          <p:cNvPicPr>
            <a:picLocks noChangeAspect="1"/>
          </p:cNvPicPr>
          <p:nvPr/>
        </p:nvPicPr>
        <p:blipFill>
          <a:blip r:embed="rId4" cstate="print"/>
          <a:srcRect/>
          <a:stretch>
            <a:fillRect/>
          </a:stretch>
        </p:blipFill>
        <p:spPr bwMode="auto">
          <a:xfrm>
            <a:off x="228600" y="1676400"/>
            <a:ext cx="6248400" cy="4835525"/>
          </a:xfrm>
          <a:prstGeom prst="rect">
            <a:avLst/>
          </a:prstGeom>
          <a:noFill/>
          <a:ln w="9525">
            <a:noFill/>
            <a:miter lim="800000"/>
            <a:headEnd/>
            <a:tailEnd/>
          </a:ln>
        </p:spPr>
      </p:pic>
      <p:sp>
        <p:nvSpPr>
          <p:cNvPr id="11" name="Rectangle 15"/>
          <p:cNvSpPr>
            <a:spLocks noChangeArrowheads="1"/>
          </p:cNvSpPr>
          <p:nvPr/>
        </p:nvSpPr>
        <p:spPr bwMode="auto">
          <a:xfrm>
            <a:off x="1905000" y="2438400"/>
            <a:ext cx="2438400" cy="2286000"/>
          </a:xfrm>
          <a:prstGeom prst="rect">
            <a:avLst/>
          </a:prstGeom>
          <a:noFill/>
          <a:ln w="25400">
            <a:solidFill>
              <a:srgbClr val="800000"/>
            </a:solidFill>
            <a:miter lim="800000"/>
            <a:headEnd/>
            <a:tailEnd/>
          </a:ln>
        </p:spPr>
        <p:txBody>
          <a:bodyPr wrap="none" anchor="ctr"/>
          <a:lstStyle/>
          <a:p>
            <a:endParaRPr lang="en-US"/>
          </a:p>
        </p:txBody>
      </p:sp>
      <p:sp>
        <p:nvSpPr>
          <p:cNvPr id="12" name="Text Box 16"/>
          <p:cNvSpPr txBox="1">
            <a:spLocks noChangeArrowheads="1"/>
          </p:cNvSpPr>
          <p:nvPr/>
        </p:nvSpPr>
        <p:spPr bwMode="auto">
          <a:xfrm>
            <a:off x="6700838" y="1676400"/>
            <a:ext cx="2443162" cy="830263"/>
          </a:xfrm>
          <a:prstGeom prst="rect">
            <a:avLst/>
          </a:prstGeom>
          <a:noFill/>
          <a:ln w="25400">
            <a:solidFill>
              <a:srgbClr val="800000"/>
            </a:solidFill>
            <a:miter lim="800000"/>
            <a:headEnd/>
            <a:tailEnd/>
          </a:ln>
        </p:spPr>
        <p:txBody>
          <a:bodyPr wrap="none">
            <a:spAutoFit/>
          </a:bodyPr>
          <a:lstStyle/>
          <a:p>
            <a:r>
              <a:rPr lang="en-US" sz="1600"/>
              <a:t>Drought Monitor</a:t>
            </a:r>
          </a:p>
          <a:p>
            <a:r>
              <a:rPr lang="en-US" sz="1600"/>
              <a:t>Drought Impact Reporter</a:t>
            </a:r>
          </a:p>
          <a:p>
            <a:r>
              <a:rPr lang="en-US" sz="1600"/>
              <a:t>Drought Outlook</a:t>
            </a:r>
          </a:p>
        </p:txBody>
      </p:sp>
      <p:cxnSp>
        <p:nvCxnSpPr>
          <p:cNvPr id="17" name="AutoShape 21"/>
          <p:cNvCxnSpPr>
            <a:cxnSpLocks noChangeShapeType="1"/>
          </p:cNvCxnSpPr>
          <p:nvPr/>
        </p:nvCxnSpPr>
        <p:spPr bwMode="auto">
          <a:xfrm rot="10800000" flipV="1">
            <a:off x="4343400" y="2244725"/>
            <a:ext cx="2362200" cy="498475"/>
          </a:xfrm>
          <a:prstGeom prst="straightConnector1">
            <a:avLst/>
          </a:prstGeom>
          <a:noFill/>
          <a:ln w="25400">
            <a:solidFill>
              <a:srgbClr val="800000"/>
            </a:solidFill>
            <a:round/>
            <a:headEnd/>
            <a:tailEn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par>
                                <p:cTn id="8" presetID="1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slide(fromBottom)">
                                      <p:cBhvr>
                                        <p:cTn id="10" dur="500"/>
                                        <p:tgtEl>
                                          <p:spTgt spid="17"/>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lide(fromBottom)">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chor="ctr">
            <a:normAutofit fontScale="90000"/>
          </a:bodyPr>
          <a:lstStyle/>
          <a:p>
            <a:pPr eaLnBrk="1" hangingPunct="1"/>
            <a:r>
              <a:rPr lang="en-US" dirty="0" smtClean="0"/>
              <a:t>NIDIS Drought Portal</a:t>
            </a:r>
            <a:r>
              <a:rPr lang="en-US" sz="3800" dirty="0" smtClean="0"/>
              <a:t/>
            </a:r>
            <a:br>
              <a:rPr lang="en-US" sz="3800" dirty="0" smtClean="0"/>
            </a:br>
            <a:r>
              <a:rPr lang="en-US" sz="2900" dirty="0" smtClean="0"/>
              <a:t>U.S. Drought Monitor</a:t>
            </a:r>
            <a:endParaRPr lang="en-US" sz="2500" dirty="0" smtClean="0"/>
          </a:p>
        </p:txBody>
      </p:sp>
      <p:sp>
        <p:nvSpPr>
          <p:cNvPr id="10" name="Content Placeholder 9"/>
          <p:cNvSpPr>
            <a:spLocks noGrp="1"/>
          </p:cNvSpPr>
          <p:nvPr>
            <p:ph sz="quarter" idx="1"/>
          </p:nvPr>
        </p:nvSpPr>
        <p:spPr/>
        <p:txBody>
          <a:bodyPr/>
          <a:lstStyle/>
          <a:p>
            <a:endParaRPr lang="en-US"/>
          </a:p>
        </p:txBody>
      </p:sp>
      <p:pic>
        <p:nvPicPr>
          <p:cNvPr id="45059" name="Picture 6" descr="drmon.gif"/>
          <p:cNvPicPr>
            <a:picLocks noChangeAspect="1"/>
          </p:cNvPicPr>
          <p:nvPr/>
        </p:nvPicPr>
        <p:blipFill>
          <a:blip r:embed="rId3" cstate="print"/>
          <a:srcRect/>
          <a:stretch>
            <a:fillRect/>
          </a:stretch>
        </p:blipFill>
        <p:spPr bwMode="auto">
          <a:xfrm>
            <a:off x="304800" y="2057400"/>
            <a:ext cx="5419725" cy="4038600"/>
          </a:xfrm>
          <a:prstGeom prst="rect">
            <a:avLst/>
          </a:prstGeom>
          <a:noFill/>
          <a:ln w="9525">
            <a:noFill/>
            <a:miter lim="800000"/>
            <a:headEnd/>
            <a:tailEnd/>
          </a:ln>
        </p:spPr>
      </p:pic>
      <p:sp>
        <p:nvSpPr>
          <p:cNvPr id="45060" name="Rectangle 4"/>
          <p:cNvSpPr>
            <a:spLocks noChangeArrowheads="1"/>
          </p:cNvSpPr>
          <p:nvPr/>
        </p:nvSpPr>
        <p:spPr bwMode="auto">
          <a:xfrm>
            <a:off x="5943600" y="2133600"/>
            <a:ext cx="274638" cy="274638"/>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5061" name="Rectangle 5"/>
          <p:cNvSpPr>
            <a:spLocks noChangeArrowheads="1"/>
          </p:cNvSpPr>
          <p:nvPr/>
        </p:nvSpPr>
        <p:spPr bwMode="auto">
          <a:xfrm>
            <a:off x="5943600" y="2895600"/>
            <a:ext cx="274638" cy="274638"/>
          </a:xfrm>
          <a:prstGeom prst="rect">
            <a:avLst/>
          </a:prstGeom>
          <a:solidFill>
            <a:srgbClr val="FFC285"/>
          </a:solidFill>
          <a:ln w="9525">
            <a:solidFill>
              <a:schemeClr val="tx1"/>
            </a:solidFill>
            <a:miter lim="800000"/>
            <a:headEnd/>
            <a:tailEnd/>
          </a:ln>
        </p:spPr>
        <p:txBody>
          <a:bodyPr wrap="none" anchor="ctr"/>
          <a:lstStyle/>
          <a:p>
            <a:pPr algn="ctr" eaLnBrk="0" hangingPunct="0"/>
            <a:endParaRPr lang="en-US" sz="3200">
              <a:solidFill>
                <a:srgbClr val="FFCC99"/>
              </a:solidFill>
            </a:endParaRPr>
          </a:p>
        </p:txBody>
      </p:sp>
      <p:sp>
        <p:nvSpPr>
          <p:cNvPr id="45062" name="Rectangle 6"/>
          <p:cNvSpPr>
            <a:spLocks noChangeArrowheads="1"/>
          </p:cNvSpPr>
          <p:nvPr/>
        </p:nvSpPr>
        <p:spPr bwMode="auto">
          <a:xfrm>
            <a:off x="5943600" y="3581400"/>
            <a:ext cx="274638" cy="274638"/>
          </a:xfrm>
          <a:prstGeom prst="rect">
            <a:avLst/>
          </a:prstGeom>
          <a:solidFill>
            <a:srgbClr val="EC7600"/>
          </a:solidFill>
          <a:ln w="9525">
            <a:solidFill>
              <a:schemeClr val="tx1"/>
            </a:solidFill>
            <a:miter lim="800000"/>
            <a:headEnd/>
            <a:tailEnd/>
          </a:ln>
        </p:spPr>
        <p:txBody>
          <a:bodyPr wrap="none" anchor="ctr"/>
          <a:lstStyle/>
          <a:p>
            <a:endParaRPr lang="en-US"/>
          </a:p>
        </p:txBody>
      </p:sp>
      <p:sp>
        <p:nvSpPr>
          <p:cNvPr id="45063" name="Rectangle 7"/>
          <p:cNvSpPr>
            <a:spLocks noChangeArrowheads="1"/>
          </p:cNvSpPr>
          <p:nvPr/>
        </p:nvSpPr>
        <p:spPr bwMode="auto">
          <a:xfrm>
            <a:off x="5943600" y="4343400"/>
            <a:ext cx="274638" cy="274638"/>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45064" name="Rectangle 8"/>
          <p:cNvSpPr>
            <a:spLocks noChangeArrowheads="1"/>
          </p:cNvSpPr>
          <p:nvPr/>
        </p:nvSpPr>
        <p:spPr bwMode="auto">
          <a:xfrm>
            <a:off x="5943600" y="5181600"/>
            <a:ext cx="274638" cy="274638"/>
          </a:xfrm>
          <a:prstGeom prst="rect">
            <a:avLst/>
          </a:prstGeom>
          <a:solidFill>
            <a:srgbClr val="A50021"/>
          </a:solidFill>
          <a:ln w="9525">
            <a:solidFill>
              <a:schemeClr val="tx1"/>
            </a:solidFill>
            <a:miter lim="800000"/>
            <a:headEnd/>
            <a:tailEnd/>
          </a:ln>
        </p:spPr>
        <p:txBody>
          <a:bodyPr wrap="none" anchor="ctr"/>
          <a:lstStyle/>
          <a:p>
            <a:endParaRPr lang="en-US"/>
          </a:p>
        </p:txBody>
      </p:sp>
      <p:sp>
        <p:nvSpPr>
          <p:cNvPr id="45065" name="Text Box 18"/>
          <p:cNvSpPr txBox="1">
            <a:spLocks noChangeArrowheads="1"/>
          </p:cNvSpPr>
          <p:nvPr/>
        </p:nvSpPr>
        <p:spPr bwMode="auto">
          <a:xfrm>
            <a:off x="6324600" y="2057400"/>
            <a:ext cx="6400800" cy="3800475"/>
          </a:xfrm>
          <a:prstGeom prst="rect">
            <a:avLst/>
          </a:prstGeom>
          <a:noFill/>
          <a:ln w="9525">
            <a:noFill/>
            <a:miter lim="800000"/>
            <a:headEnd/>
            <a:tailEnd/>
          </a:ln>
        </p:spPr>
        <p:txBody>
          <a:bodyPr>
            <a:spAutoFit/>
          </a:bodyPr>
          <a:lstStyle/>
          <a:p>
            <a:r>
              <a:rPr lang="en-US" sz="1600">
                <a:latin typeface="Times New Roman" pitchFamily="-107" charset="0"/>
              </a:rPr>
              <a:t>D0 – Abnormally Dry</a:t>
            </a:r>
          </a:p>
          <a:p>
            <a:pPr>
              <a:spcAft>
                <a:spcPts val="1850"/>
              </a:spcAft>
            </a:pPr>
            <a:r>
              <a:rPr lang="en-US" sz="1600">
                <a:solidFill>
                  <a:srgbClr val="CC0000"/>
                </a:solidFill>
                <a:latin typeface="Times New Roman" pitchFamily="-107" charset="0"/>
              </a:rPr>
              <a:t>- Heads Up!</a:t>
            </a:r>
            <a:endParaRPr lang="en-US" sz="1600">
              <a:latin typeface="Times New Roman" pitchFamily="-107" charset="0"/>
            </a:endParaRPr>
          </a:p>
          <a:p>
            <a:r>
              <a:rPr lang="en-US" sz="1600">
                <a:latin typeface="Times New Roman" pitchFamily="-107" charset="0"/>
              </a:rPr>
              <a:t>D1 Drought – Moderate</a:t>
            </a:r>
          </a:p>
          <a:p>
            <a:pPr>
              <a:spcAft>
                <a:spcPts val="1850"/>
              </a:spcAft>
            </a:pPr>
            <a:r>
              <a:rPr lang="en-US" sz="1600">
                <a:solidFill>
                  <a:srgbClr val="CC0000"/>
                </a:solidFill>
                <a:latin typeface="Times New Roman" pitchFamily="-107" charset="0"/>
              </a:rPr>
              <a:t>- Some localized impacts</a:t>
            </a:r>
          </a:p>
          <a:p>
            <a:r>
              <a:rPr lang="en-US" sz="1600">
                <a:latin typeface="Times New Roman" pitchFamily="-107" charset="0"/>
              </a:rPr>
              <a:t>D2 Drought – Severe</a:t>
            </a:r>
          </a:p>
          <a:p>
            <a:pPr>
              <a:spcAft>
                <a:spcPts val="1850"/>
              </a:spcAft>
            </a:pPr>
            <a:r>
              <a:rPr lang="en-US" sz="1600">
                <a:solidFill>
                  <a:srgbClr val="CC0000"/>
                </a:solidFill>
                <a:latin typeface="Times New Roman" pitchFamily="-107" charset="0"/>
              </a:rPr>
              <a:t>- Losses likely, water restrictions</a:t>
            </a:r>
          </a:p>
          <a:p>
            <a:r>
              <a:rPr lang="en-US" sz="1600">
                <a:latin typeface="Times New Roman" pitchFamily="-107" charset="0"/>
              </a:rPr>
              <a:t>D3 Drought – Extreme</a:t>
            </a:r>
          </a:p>
          <a:p>
            <a:pPr>
              <a:spcAft>
                <a:spcPts val="50"/>
              </a:spcAft>
              <a:buFontTx/>
              <a:buChar char="-"/>
            </a:pPr>
            <a:r>
              <a:rPr lang="en-US" sz="1600">
                <a:solidFill>
                  <a:srgbClr val="CC0000"/>
                </a:solidFill>
                <a:latin typeface="Times New Roman" pitchFamily="-107" charset="0"/>
              </a:rPr>
              <a:t>Widespread &amp; severe losses, </a:t>
            </a:r>
          </a:p>
          <a:p>
            <a:pPr>
              <a:spcAft>
                <a:spcPts val="1850"/>
              </a:spcAft>
            </a:pPr>
            <a:r>
              <a:rPr lang="en-US" sz="1600">
                <a:solidFill>
                  <a:srgbClr val="CC0000"/>
                </a:solidFill>
                <a:latin typeface="Times New Roman" pitchFamily="-107" charset="0"/>
              </a:rPr>
              <a:t>  water shortages</a:t>
            </a:r>
          </a:p>
          <a:p>
            <a:r>
              <a:rPr lang="en-US" sz="1600">
                <a:latin typeface="Times New Roman" pitchFamily="-107" charset="0"/>
              </a:rPr>
              <a:t>D4 Drought – Exceptional</a:t>
            </a:r>
          </a:p>
          <a:p>
            <a:r>
              <a:rPr lang="en-US" sz="1600">
                <a:solidFill>
                  <a:srgbClr val="CC0000"/>
                </a:solidFill>
                <a:latin typeface="Times New Roman" pitchFamily="-107" charset="0"/>
              </a:rPr>
              <a:t>- Dust Bowl</a:t>
            </a:r>
            <a:endParaRPr lang="en-US" sz="1600">
              <a:latin typeface="Times New Roman" pitchFamily="-107"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p:txBody>
          <a:bodyPr>
            <a:normAutofit/>
          </a:bodyPr>
          <a:lstStyle/>
          <a:p>
            <a:pPr eaLnBrk="1" hangingPunct="1"/>
            <a:r>
              <a:rPr lang="en-US" dirty="0" smtClean="0"/>
              <a:t>First off, just what is drought?</a:t>
            </a:r>
          </a:p>
        </p:txBody>
      </p:sp>
      <p:sp>
        <p:nvSpPr>
          <p:cNvPr id="716804" name="Rectangle 4"/>
          <p:cNvSpPr>
            <a:spLocks noGrp="1" noChangeArrowheads="1"/>
          </p:cNvSpPr>
          <p:nvPr>
            <p:ph type="body" sz="half" idx="1"/>
          </p:nvPr>
        </p:nvSpPr>
        <p:spPr>
          <a:xfrm>
            <a:off x="685800" y="1982788"/>
            <a:ext cx="7848600" cy="4116387"/>
          </a:xfrm>
        </p:spPr>
        <p:txBody>
          <a:bodyPr>
            <a:normAutofit/>
          </a:bodyPr>
          <a:lstStyle/>
          <a:p>
            <a:pPr eaLnBrk="1" hangingPunct="1"/>
            <a:r>
              <a:rPr lang="en-US" dirty="0" smtClean="0"/>
              <a:t>Define a tornado</a:t>
            </a:r>
          </a:p>
          <a:p>
            <a:pPr eaLnBrk="1" hangingPunct="1"/>
            <a:r>
              <a:rPr lang="en-US" dirty="0" smtClean="0"/>
              <a:t>Define a severe thunderstorm</a:t>
            </a:r>
          </a:p>
          <a:p>
            <a:pPr eaLnBrk="1" hangingPunct="1"/>
            <a:r>
              <a:rPr lang="en-US" dirty="0" smtClean="0"/>
              <a:t>Define a hurricane</a:t>
            </a:r>
          </a:p>
          <a:p>
            <a:pPr eaLnBrk="1" hangingPunct="1"/>
            <a:r>
              <a:rPr lang="en-US" dirty="0" smtClean="0"/>
              <a:t>Define a volcanic eruption</a:t>
            </a:r>
          </a:p>
          <a:p>
            <a:pPr eaLnBrk="1" hangingPunct="1"/>
            <a:r>
              <a:rPr lang="en-US" dirty="0" smtClean="0"/>
              <a:t>When did it begin? Where was it? How bad was it? When did it end? Can you point to one on a map or radar display?</a:t>
            </a:r>
          </a:p>
          <a:p>
            <a:pPr eaLnBrk="1" hangingPunct="1"/>
            <a:r>
              <a:rPr lang="en-US" i="1" dirty="0" smtClean="0"/>
              <a:t>Okay, do the same for drought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16804">
                                            <p:txEl>
                                              <p:pRg st="0" end="0"/>
                                            </p:txEl>
                                          </p:spTgt>
                                        </p:tgtEl>
                                        <p:attrNameLst>
                                          <p:attrName>style.visibility</p:attrName>
                                        </p:attrNameLst>
                                      </p:cBhvr>
                                      <p:to>
                                        <p:strVal val="visible"/>
                                      </p:to>
                                    </p:set>
                                    <p:anim calcmode="lin" valueType="num">
                                      <p:cBhvr>
                                        <p:cTn id="7" dur="500" fill="hold"/>
                                        <p:tgtEl>
                                          <p:spTgt spid="71680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680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71680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71680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716804">
                                            <p:txEl>
                                              <p:pRg st="1" end="1"/>
                                            </p:txEl>
                                          </p:spTgt>
                                        </p:tgtEl>
                                        <p:attrNameLst>
                                          <p:attrName>style.visibility</p:attrName>
                                        </p:attrNameLst>
                                      </p:cBhvr>
                                      <p:to>
                                        <p:strVal val="visible"/>
                                      </p:to>
                                    </p:set>
                                    <p:anim calcmode="lin" valueType="num">
                                      <p:cBhvr>
                                        <p:cTn id="15" dur="500" fill="hold"/>
                                        <p:tgtEl>
                                          <p:spTgt spid="716804">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716804">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716804">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71680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716804">
                                            <p:txEl>
                                              <p:pRg st="2" end="2"/>
                                            </p:txEl>
                                          </p:spTgt>
                                        </p:tgtEl>
                                        <p:attrNameLst>
                                          <p:attrName>style.visibility</p:attrName>
                                        </p:attrNameLst>
                                      </p:cBhvr>
                                      <p:to>
                                        <p:strVal val="visible"/>
                                      </p:to>
                                    </p:set>
                                    <p:anim calcmode="lin" valueType="num">
                                      <p:cBhvr>
                                        <p:cTn id="23" dur="500" fill="hold"/>
                                        <p:tgtEl>
                                          <p:spTgt spid="71680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16804">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716804">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71680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716804">
                                            <p:txEl>
                                              <p:pRg st="3" end="3"/>
                                            </p:txEl>
                                          </p:spTgt>
                                        </p:tgtEl>
                                        <p:attrNameLst>
                                          <p:attrName>style.visibility</p:attrName>
                                        </p:attrNameLst>
                                      </p:cBhvr>
                                      <p:to>
                                        <p:strVal val="visible"/>
                                      </p:to>
                                    </p:set>
                                    <p:anim calcmode="lin" valueType="num">
                                      <p:cBhvr>
                                        <p:cTn id="31" dur="500" fill="hold"/>
                                        <p:tgtEl>
                                          <p:spTgt spid="716804">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716804">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716804">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71680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716804">
                                            <p:txEl>
                                              <p:pRg st="4" end="4"/>
                                            </p:txEl>
                                          </p:spTgt>
                                        </p:tgtEl>
                                        <p:attrNameLst>
                                          <p:attrName>style.visibility</p:attrName>
                                        </p:attrNameLst>
                                      </p:cBhvr>
                                      <p:to>
                                        <p:strVal val="visible"/>
                                      </p:to>
                                    </p:set>
                                    <p:anim calcmode="lin" valueType="num">
                                      <p:cBhvr>
                                        <p:cTn id="39" dur="500" fill="hold"/>
                                        <p:tgtEl>
                                          <p:spTgt spid="716804">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716804">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716804">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71680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716804">
                                            <p:txEl>
                                              <p:pRg st="5" end="5"/>
                                            </p:txEl>
                                          </p:spTgt>
                                        </p:tgtEl>
                                        <p:attrNameLst>
                                          <p:attrName>style.visibility</p:attrName>
                                        </p:attrNameLst>
                                      </p:cBhvr>
                                      <p:to>
                                        <p:strVal val="visible"/>
                                      </p:to>
                                    </p:set>
                                    <p:anim calcmode="lin" valueType="num">
                                      <p:cBhvr>
                                        <p:cTn id="47" dur="500" fill="hold"/>
                                        <p:tgtEl>
                                          <p:spTgt spid="716804">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716804">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716804">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7168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sz="half" idx="1"/>
          </p:nvPr>
        </p:nvSpPr>
        <p:spPr>
          <a:xfrm>
            <a:off x="609600" y="1600200"/>
            <a:ext cx="8001000" cy="4953000"/>
          </a:xfrm>
        </p:spPr>
        <p:txBody>
          <a:bodyPr>
            <a:normAutofit lnSpcReduction="10000"/>
          </a:bodyPr>
          <a:lstStyle/>
          <a:p>
            <a:pPr eaLnBrk="1" hangingPunct="1">
              <a:spcAft>
                <a:spcPct val="50000"/>
              </a:spcAft>
            </a:pPr>
            <a:r>
              <a:rPr lang="en-US" sz="3000" dirty="0" smtClean="0"/>
              <a:t>A consolidation of indicators into one comprehensive national drought map</a:t>
            </a:r>
          </a:p>
          <a:p>
            <a:pPr eaLnBrk="1" hangingPunct="1"/>
            <a:r>
              <a:rPr lang="en-US" sz="3000" dirty="0" smtClean="0"/>
              <a:t>Trying to capture these characteristics:</a:t>
            </a:r>
          </a:p>
          <a:p>
            <a:pPr lvl="1" eaLnBrk="1" hangingPunct="1"/>
            <a:r>
              <a:rPr lang="en-US" dirty="0" smtClean="0"/>
              <a:t>the drought’s magnitude (duration + intensity)</a:t>
            </a:r>
          </a:p>
          <a:p>
            <a:pPr lvl="1" eaLnBrk="1" hangingPunct="1"/>
            <a:r>
              <a:rPr lang="en-US" dirty="0" smtClean="0"/>
              <a:t>spatial extent (how widespread)</a:t>
            </a:r>
          </a:p>
          <a:p>
            <a:pPr lvl="1" eaLnBrk="1" hangingPunct="1"/>
            <a:r>
              <a:rPr lang="en-US" dirty="0" smtClean="0"/>
              <a:t>how often similar conditions occur</a:t>
            </a:r>
          </a:p>
          <a:p>
            <a:pPr lvl="1" eaLnBrk="1" hangingPunct="1">
              <a:spcAft>
                <a:spcPct val="50000"/>
              </a:spcAft>
            </a:pPr>
            <a:r>
              <a:rPr lang="en-US" dirty="0" smtClean="0"/>
              <a:t>Impacts</a:t>
            </a:r>
          </a:p>
          <a:p>
            <a:pPr eaLnBrk="1" hangingPunct="1"/>
            <a:r>
              <a:rPr lang="en-US" sz="3000" dirty="0" smtClean="0"/>
              <a:t>Rates drought intensity by </a:t>
            </a:r>
            <a:r>
              <a:rPr lang="en-US" sz="3000" b="1" dirty="0" smtClean="0">
                <a:solidFill>
                  <a:srgbClr val="CC3300"/>
                </a:solidFill>
              </a:rPr>
              <a:t>percentile ranks</a:t>
            </a:r>
            <a:endParaRPr lang="en-US" sz="3000" dirty="0" smtClean="0"/>
          </a:p>
          <a:p>
            <a:pPr eaLnBrk="1" hangingPunct="1"/>
            <a:r>
              <a:rPr lang="en-US" sz="3000" dirty="0" smtClean="0"/>
              <a:t>An assessment – not a forecast, not a declaration</a:t>
            </a:r>
          </a:p>
          <a:p>
            <a:pPr lvl="1" eaLnBrk="1" hangingPunct="1">
              <a:buFont typeface="Wingdings" pitchFamily="-107" charset="2"/>
              <a:buNone/>
            </a:pPr>
            <a:endParaRPr lang="en-US" dirty="0" smtClean="0"/>
          </a:p>
        </p:txBody>
      </p:sp>
      <p:sp>
        <p:nvSpPr>
          <p:cNvPr id="46083" name="Text Box 3"/>
          <p:cNvSpPr txBox="1">
            <a:spLocks noChangeArrowheads="1"/>
          </p:cNvSpPr>
          <p:nvPr/>
        </p:nvSpPr>
        <p:spPr bwMode="auto">
          <a:xfrm>
            <a:off x="381000" y="304800"/>
            <a:ext cx="8229600" cy="769441"/>
          </a:xfrm>
          <a:prstGeom prst="rect">
            <a:avLst/>
          </a:prstGeom>
          <a:noFill/>
          <a:ln w="9525">
            <a:noFill/>
            <a:miter lim="800000"/>
            <a:headEnd/>
            <a:tailEnd/>
          </a:ln>
        </p:spPr>
        <p:txBody>
          <a:bodyPr>
            <a:spAutoFit/>
          </a:bodyPr>
          <a:lstStyle/>
          <a:p>
            <a:pPr eaLnBrk="0" hangingPunct="0"/>
            <a:r>
              <a:rPr lang="en-US" sz="4400" dirty="0">
                <a:solidFill>
                  <a:schemeClr val="tx2"/>
                </a:solidFill>
              </a:rPr>
              <a:t>The Drought Monitor Concept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4"/>
          <p:cNvSpPr>
            <a:spLocks noChangeArrowheads="1"/>
          </p:cNvSpPr>
          <p:nvPr/>
        </p:nvSpPr>
        <p:spPr bwMode="auto">
          <a:xfrm rot="16200000" flipH="1">
            <a:off x="1257300" y="3619500"/>
            <a:ext cx="2057400" cy="1676400"/>
          </a:xfrm>
          <a:custGeom>
            <a:avLst/>
            <a:gdLst>
              <a:gd name="T0" fmla="*/ 2147483647 w 21600"/>
              <a:gd name="T1" fmla="*/ 1499238127 h 21600"/>
              <a:gd name="T2" fmla="*/ 2147483647 w 21600"/>
              <a:gd name="T3" fmla="*/ 1262220398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42"/>
                  <a:pt x="13820" y="5434"/>
                  <a:pt x="10862" y="5400"/>
                </a:cubicBezTo>
                <a:lnTo>
                  <a:pt x="10925" y="0"/>
                </a:lnTo>
                <a:cubicBezTo>
                  <a:pt x="16840" y="69"/>
                  <a:pt x="21599" y="4884"/>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7107" name="AutoShape 5"/>
          <p:cNvSpPr>
            <a:spLocks noChangeArrowheads="1"/>
          </p:cNvSpPr>
          <p:nvPr/>
        </p:nvSpPr>
        <p:spPr bwMode="auto">
          <a:xfrm rot="10800000" flipH="1">
            <a:off x="5486400" y="3886200"/>
            <a:ext cx="2057400" cy="1676400"/>
          </a:xfrm>
          <a:custGeom>
            <a:avLst/>
            <a:gdLst>
              <a:gd name="T0" fmla="*/ 2147483647 w 21600"/>
              <a:gd name="T1" fmla="*/ 1499238127 h 21600"/>
              <a:gd name="T2" fmla="*/ 2147483647 w 21600"/>
              <a:gd name="T3" fmla="*/ 1262220398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42"/>
                  <a:pt x="13820" y="5434"/>
                  <a:pt x="10862" y="5400"/>
                </a:cubicBezTo>
                <a:lnTo>
                  <a:pt x="10925" y="0"/>
                </a:lnTo>
                <a:cubicBezTo>
                  <a:pt x="16840" y="69"/>
                  <a:pt x="21599" y="4884"/>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47108" name="Picture 6" descr="drmon"/>
          <p:cNvPicPr>
            <a:picLocks noChangeAspect="1" noChangeArrowheads="1"/>
          </p:cNvPicPr>
          <p:nvPr/>
        </p:nvPicPr>
        <p:blipFill>
          <a:blip r:embed="rId3" cstate="print"/>
          <a:srcRect/>
          <a:stretch>
            <a:fillRect/>
          </a:stretch>
        </p:blipFill>
        <p:spPr bwMode="auto">
          <a:xfrm>
            <a:off x="609600" y="1600200"/>
            <a:ext cx="3276600" cy="2441575"/>
          </a:xfrm>
          <a:prstGeom prst="rect">
            <a:avLst/>
          </a:prstGeom>
          <a:noFill/>
          <a:ln w="9525">
            <a:noFill/>
            <a:miter lim="800000"/>
            <a:headEnd/>
            <a:tailEnd/>
          </a:ln>
        </p:spPr>
      </p:pic>
      <p:sp>
        <p:nvSpPr>
          <p:cNvPr id="47109" name="Text Box 7"/>
          <p:cNvSpPr txBox="1">
            <a:spLocks noChangeArrowheads="1"/>
          </p:cNvSpPr>
          <p:nvPr/>
        </p:nvSpPr>
        <p:spPr bwMode="auto">
          <a:xfrm>
            <a:off x="381000" y="304800"/>
            <a:ext cx="8229600" cy="769441"/>
          </a:xfrm>
          <a:prstGeom prst="rect">
            <a:avLst/>
          </a:prstGeom>
          <a:noFill/>
          <a:ln w="9525">
            <a:noFill/>
            <a:miter lim="800000"/>
            <a:headEnd/>
            <a:tailEnd/>
          </a:ln>
        </p:spPr>
        <p:txBody>
          <a:bodyPr>
            <a:spAutoFit/>
          </a:bodyPr>
          <a:lstStyle/>
          <a:p>
            <a:r>
              <a:rPr lang="en-US" sz="4400" dirty="0">
                <a:solidFill>
                  <a:schemeClr val="tx2"/>
                </a:solidFill>
              </a:rPr>
              <a:t>From National to Local…</a:t>
            </a:r>
          </a:p>
        </p:txBody>
      </p:sp>
      <p:pic>
        <p:nvPicPr>
          <p:cNvPr id="47110" name="Picture 8" descr="south_dm"/>
          <p:cNvPicPr>
            <a:picLocks noChangeAspect="1" noChangeArrowheads="1"/>
          </p:cNvPicPr>
          <p:nvPr/>
        </p:nvPicPr>
        <p:blipFill>
          <a:blip r:embed="rId4" cstate="print"/>
          <a:srcRect/>
          <a:stretch>
            <a:fillRect/>
          </a:stretch>
        </p:blipFill>
        <p:spPr bwMode="auto">
          <a:xfrm>
            <a:off x="3048000" y="4267200"/>
            <a:ext cx="3124200" cy="2320925"/>
          </a:xfrm>
          <a:prstGeom prst="rect">
            <a:avLst/>
          </a:prstGeom>
          <a:noFill/>
          <a:ln w="9525">
            <a:noFill/>
            <a:miter lim="800000"/>
            <a:headEnd/>
            <a:tailEnd/>
          </a:ln>
        </p:spPr>
      </p:pic>
      <p:pic>
        <p:nvPicPr>
          <p:cNvPr id="47111" name="Picture 9" descr="ok_dm"/>
          <p:cNvPicPr>
            <a:picLocks noChangeAspect="1" noChangeArrowheads="1"/>
          </p:cNvPicPr>
          <p:nvPr/>
        </p:nvPicPr>
        <p:blipFill>
          <a:blip r:embed="rId5" cstate="print"/>
          <a:srcRect/>
          <a:stretch>
            <a:fillRect/>
          </a:stretch>
        </p:blipFill>
        <p:spPr bwMode="auto">
          <a:xfrm>
            <a:off x="5334000" y="1600200"/>
            <a:ext cx="3308350" cy="2459038"/>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Autofit/>
          </a:bodyPr>
          <a:lstStyle/>
          <a:p>
            <a:pPr eaLnBrk="1" hangingPunct="1"/>
            <a:r>
              <a:rPr lang="en-US" sz="4000" dirty="0" smtClean="0"/>
              <a:t>Key Variables for Monitoring Drought</a:t>
            </a:r>
          </a:p>
        </p:txBody>
      </p:sp>
      <p:sp>
        <p:nvSpPr>
          <p:cNvPr id="48131" name="Rectangle 3"/>
          <p:cNvSpPr>
            <a:spLocks noGrp="1" noChangeArrowheads="1"/>
          </p:cNvSpPr>
          <p:nvPr>
            <p:ph type="body" sz="half" idx="1"/>
          </p:nvPr>
        </p:nvSpPr>
        <p:spPr>
          <a:xfrm>
            <a:off x="685800" y="1982788"/>
            <a:ext cx="7848600" cy="4116387"/>
          </a:xfrm>
        </p:spPr>
        <p:txBody>
          <a:bodyPr/>
          <a:lstStyle/>
          <a:p>
            <a:pPr eaLnBrk="1" hangingPunct="1">
              <a:lnSpc>
                <a:spcPct val="70000"/>
              </a:lnSpc>
              <a:spcAft>
                <a:spcPct val="40000"/>
              </a:spcAft>
            </a:pPr>
            <a:r>
              <a:rPr lang="en-US" sz="2600" dirty="0" smtClean="0"/>
              <a:t>climate data</a:t>
            </a:r>
          </a:p>
          <a:p>
            <a:pPr eaLnBrk="1" hangingPunct="1">
              <a:lnSpc>
                <a:spcPct val="70000"/>
              </a:lnSpc>
              <a:spcAft>
                <a:spcPct val="40000"/>
              </a:spcAft>
            </a:pPr>
            <a:r>
              <a:rPr lang="en-US" sz="2600" dirty="0" smtClean="0"/>
              <a:t>soil moisture</a:t>
            </a:r>
          </a:p>
          <a:p>
            <a:pPr eaLnBrk="1" hangingPunct="1">
              <a:lnSpc>
                <a:spcPct val="70000"/>
              </a:lnSpc>
              <a:spcAft>
                <a:spcPct val="40000"/>
              </a:spcAft>
            </a:pPr>
            <a:r>
              <a:rPr lang="en-US" sz="2600" dirty="0" smtClean="0"/>
              <a:t>stream flow</a:t>
            </a:r>
          </a:p>
          <a:p>
            <a:pPr eaLnBrk="1" hangingPunct="1">
              <a:lnSpc>
                <a:spcPct val="70000"/>
              </a:lnSpc>
              <a:spcAft>
                <a:spcPct val="40000"/>
              </a:spcAft>
            </a:pPr>
            <a:r>
              <a:rPr lang="en-US" sz="2600" dirty="0" smtClean="0"/>
              <a:t>ground water</a:t>
            </a:r>
          </a:p>
          <a:p>
            <a:pPr eaLnBrk="1" hangingPunct="1">
              <a:lnSpc>
                <a:spcPct val="70000"/>
              </a:lnSpc>
              <a:spcAft>
                <a:spcPct val="40000"/>
              </a:spcAft>
            </a:pPr>
            <a:r>
              <a:rPr lang="en-US" sz="2600" dirty="0" smtClean="0"/>
              <a:t>reservoir and lake levels</a:t>
            </a:r>
          </a:p>
          <a:p>
            <a:pPr eaLnBrk="1" hangingPunct="1">
              <a:lnSpc>
                <a:spcPct val="70000"/>
              </a:lnSpc>
              <a:spcAft>
                <a:spcPct val="40000"/>
              </a:spcAft>
            </a:pPr>
            <a:r>
              <a:rPr lang="en-US" sz="2600" dirty="0" smtClean="0"/>
              <a:t>snow pack</a:t>
            </a:r>
          </a:p>
          <a:p>
            <a:pPr eaLnBrk="1" hangingPunct="1">
              <a:lnSpc>
                <a:spcPct val="70000"/>
              </a:lnSpc>
              <a:spcAft>
                <a:spcPct val="40000"/>
              </a:spcAft>
            </a:pPr>
            <a:r>
              <a:rPr lang="en-US" sz="2600" dirty="0" smtClean="0"/>
              <a:t>short, medium, and long range forecasts</a:t>
            </a:r>
          </a:p>
          <a:p>
            <a:pPr eaLnBrk="1" hangingPunct="1">
              <a:lnSpc>
                <a:spcPct val="70000"/>
              </a:lnSpc>
              <a:spcAft>
                <a:spcPct val="40000"/>
              </a:spcAft>
            </a:pPr>
            <a:r>
              <a:rPr lang="en-US" sz="2600" dirty="0" smtClean="0"/>
              <a:t>vegetation health/stress and fire danger</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3"/>
          <p:cNvSpPr>
            <a:spLocks noGrp="1" noChangeArrowheads="1"/>
          </p:cNvSpPr>
          <p:nvPr>
            <p:ph type="body" sz="half" idx="1"/>
          </p:nvPr>
        </p:nvSpPr>
        <p:spPr>
          <a:xfrm>
            <a:off x="609600" y="1676400"/>
            <a:ext cx="7848600" cy="4876800"/>
          </a:xfrm>
        </p:spPr>
        <p:txBody>
          <a:bodyPr>
            <a:normAutofit/>
          </a:bodyPr>
          <a:lstStyle/>
          <a:p>
            <a:pPr eaLnBrk="1" hangingPunct="1">
              <a:lnSpc>
                <a:spcPct val="90000"/>
              </a:lnSpc>
              <a:spcAft>
                <a:spcPct val="50000"/>
              </a:spcAft>
            </a:pPr>
            <a:r>
              <a:rPr lang="en-US" sz="2600" dirty="0" smtClean="0"/>
              <a:t>A </a:t>
            </a:r>
            <a:r>
              <a:rPr lang="en-US" sz="2600" b="1" i="1" dirty="0" smtClean="0">
                <a:solidFill>
                  <a:srgbClr val="996633"/>
                </a:solidFill>
              </a:rPr>
              <a:t>partnership</a:t>
            </a:r>
            <a:r>
              <a:rPr lang="en-US" sz="2600" dirty="0" smtClean="0"/>
              <a:t> between the National Drought Mitigation Center, USDA and NOAA’s Climate Prediction Center and National Climatic Data Center </a:t>
            </a:r>
            <a:r>
              <a:rPr lang="en-US" sz="2600" b="1" i="1" dirty="0" smtClean="0">
                <a:solidFill>
                  <a:srgbClr val="FF0000"/>
                </a:solidFill>
              </a:rPr>
              <a:t>(authors) </a:t>
            </a:r>
          </a:p>
          <a:p>
            <a:pPr eaLnBrk="1" hangingPunct="1">
              <a:lnSpc>
                <a:spcPct val="90000"/>
              </a:lnSpc>
              <a:spcAft>
                <a:spcPct val="50000"/>
              </a:spcAft>
            </a:pPr>
            <a:r>
              <a:rPr lang="en-US" sz="2600" dirty="0" smtClean="0"/>
              <a:t>Incorporate relevant information and products from all entities (and levels of government) dealing with drought (Regional Climate Centers, State Climatologists, federal/state agencies, etc.) </a:t>
            </a:r>
            <a:r>
              <a:rPr lang="en-US" sz="2600" b="1" i="1" dirty="0" smtClean="0">
                <a:solidFill>
                  <a:srgbClr val="FF0000"/>
                </a:solidFill>
              </a:rPr>
              <a:t>(experts)</a:t>
            </a:r>
            <a:endParaRPr lang="en-US" sz="2600" b="1" i="1" dirty="0" smtClean="0">
              <a:solidFill>
                <a:srgbClr val="996633"/>
              </a:solidFill>
            </a:endParaRPr>
          </a:p>
          <a:p>
            <a:pPr eaLnBrk="1" hangingPunct="1">
              <a:lnSpc>
                <a:spcPct val="90000"/>
              </a:lnSpc>
              <a:spcAft>
                <a:spcPct val="50000"/>
              </a:spcAft>
            </a:pPr>
            <a:r>
              <a:rPr lang="en-US" sz="2600" dirty="0" smtClean="0"/>
              <a:t>The </a:t>
            </a:r>
            <a:r>
              <a:rPr lang="en-US" sz="2600" b="1" dirty="0" smtClean="0">
                <a:solidFill>
                  <a:srgbClr val="996633"/>
                </a:solidFill>
              </a:rPr>
              <a:t>Drought Monitor</a:t>
            </a:r>
            <a:r>
              <a:rPr lang="en-US" sz="2600" dirty="0" smtClean="0"/>
              <a:t> is </a:t>
            </a:r>
            <a:r>
              <a:rPr lang="en-US" sz="2600" b="1" i="1" dirty="0" smtClean="0">
                <a:solidFill>
                  <a:srgbClr val="996633"/>
                </a:solidFill>
              </a:rPr>
              <a:t>updated</a:t>
            </a:r>
            <a:r>
              <a:rPr lang="en-US" sz="2600" dirty="0" smtClean="0">
                <a:solidFill>
                  <a:srgbClr val="996633"/>
                </a:solidFill>
              </a:rPr>
              <a:t> </a:t>
            </a:r>
            <a:r>
              <a:rPr lang="en-US" sz="2600" b="1" i="1" dirty="0" smtClean="0">
                <a:solidFill>
                  <a:srgbClr val="996633"/>
                </a:solidFill>
              </a:rPr>
              <a:t>weekly</a:t>
            </a:r>
            <a:r>
              <a:rPr lang="en-US" sz="2600" dirty="0" smtClean="0"/>
              <a:t> and provides a general up-to-date summary of current drought conditions across the 50 states, Puerto Rico and the Pacific possessions</a:t>
            </a:r>
          </a:p>
        </p:txBody>
      </p:sp>
      <p:sp>
        <p:nvSpPr>
          <p:cNvPr id="49155" name="Text Box 4"/>
          <p:cNvSpPr txBox="1">
            <a:spLocks noChangeArrowheads="1"/>
          </p:cNvSpPr>
          <p:nvPr/>
        </p:nvSpPr>
        <p:spPr bwMode="auto">
          <a:xfrm>
            <a:off x="381000" y="304800"/>
            <a:ext cx="8229600" cy="769441"/>
          </a:xfrm>
          <a:prstGeom prst="rect">
            <a:avLst/>
          </a:prstGeom>
          <a:noFill/>
          <a:ln w="9525">
            <a:noFill/>
            <a:miter lim="800000"/>
            <a:headEnd/>
            <a:tailEnd/>
          </a:ln>
        </p:spPr>
        <p:txBody>
          <a:bodyPr>
            <a:spAutoFit/>
          </a:bodyPr>
          <a:lstStyle/>
          <a:p>
            <a:pPr eaLnBrk="0" hangingPunct="0"/>
            <a:r>
              <a:rPr lang="en-US" sz="4400" dirty="0">
                <a:solidFill>
                  <a:schemeClr val="tx2"/>
                </a:solidFill>
              </a:rPr>
              <a:t>Who Makes the Drought Monitor?</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9" name="Rectangle 3"/>
          <p:cNvSpPr>
            <a:spLocks noChangeArrowheads="1"/>
          </p:cNvSpPr>
          <p:nvPr/>
        </p:nvSpPr>
        <p:spPr bwMode="auto">
          <a:xfrm>
            <a:off x="457200" y="381000"/>
            <a:ext cx="8229600" cy="677108"/>
          </a:xfrm>
          <a:prstGeom prst="rect">
            <a:avLst/>
          </a:prstGeom>
          <a:noFill/>
          <a:ln w="9525">
            <a:noFill/>
            <a:miter lim="800000"/>
            <a:headEnd/>
            <a:tailEnd/>
          </a:ln>
        </p:spPr>
        <p:txBody>
          <a:bodyPr lIns="0" tIns="0" rIns="0" bIns="0">
            <a:spAutoFit/>
          </a:bodyPr>
          <a:lstStyle/>
          <a:p>
            <a:pPr>
              <a:defRPr/>
            </a:pPr>
            <a:r>
              <a:rPr lang="en-US" sz="4000" dirty="0">
                <a:solidFill>
                  <a:schemeClr val="tx2"/>
                </a:solidFill>
              </a:rPr>
              <a:t>Monitor</a:t>
            </a:r>
            <a:r>
              <a:rPr lang="en-US" sz="4000" dirty="0">
                <a:solidFill>
                  <a:schemeClr val="tx2"/>
                </a:solidFill>
                <a:effectLst>
                  <a:outerShdw blurRad="38100" dist="38100" dir="2700000" algn="tl">
                    <a:srgbClr val="C0C0C0"/>
                  </a:outerShdw>
                </a:effectLst>
              </a:rPr>
              <a:t> Development</a:t>
            </a:r>
            <a:r>
              <a:rPr lang="en-US" sz="4400" b="1" i="1" dirty="0">
                <a:solidFill>
                  <a:srgbClr val="FF9933"/>
                </a:solidFill>
                <a:effectLst>
                  <a:outerShdw blurRad="38100" dist="38100" dir="2700000" algn="tl">
                    <a:srgbClr val="C0C0C0"/>
                  </a:outerShdw>
                </a:effectLst>
              </a:rPr>
              <a:t> </a:t>
            </a:r>
            <a:r>
              <a:rPr lang="en-US" sz="2000" b="1" i="1" dirty="0">
                <a:effectLst>
                  <a:outerShdw blurRad="38100" dist="38100" dir="2700000" algn="tl">
                    <a:srgbClr val="C0C0C0"/>
                  </a:outerShdw>
                </a:effectLst>
              </a:rPr>
              <a:t>(Period starts 12Z last Tuesday)</a:t>
            </a:r>
          </a:p>
        </p:txBody>
      </p:sp>
      <p:sp>
        <p:nvSpPr>
          <p:cNvPr id="726020" name="Rectangle 4"/>
          <p:cNvSpPr>
            <a:spLocks noChangeArrowheads="1"/>
          </p:cNvSpPr>
          <p:nvPr/>
        </p:nvSpPr>
        <p:spPr bwMode="auto">
          <a:xfrm>
            <a:off x="829743" y="1295400"/>
            <a:ext cx="3609975" cy="609600"/>
          </a:xfrm>
          <a:prstGeom prst="rect">
            <a:avLst/>
          </a:prstGeom>
          <a:noFill/>
          <a:ln w="9525">
            <a:noFill/>
            <a:miter lim="800000"/>
            <a:headEnd/>
            <a:tailEnd/>
          </a:ln>
        </p:spPr>
        <p:txBody>
          <a:bodyPr wrap="none" lIns="0" tIns="0" rIns="0" bIns="0">
            <a:spAutoFit/>
          </a:bodyPr>
          <a:lstStyle/>
          <a:p>
            <a:r>
              <a:rPr lang="en-US" sz="2600" b="1" dirty="0">
                <a:solidFill>
                  <a:srgbClr val="663300"/>
                </a:solidFill>
              </a:rPr>
              <a:t>Monday</a:t>
            </a:r>
            <a:r>
              <a:rPr lang="en-US" sz="2600" b="1" dirty="0">
                <a:solidFill>
                  <a:schemeClr val="tx2"/>
                </a:solidFill>
              </a:rPr>
              <a:t> </a:t>
            </a:r>
            <a:r>
              <a:rPr lang="en-US" sz="4000" b="1" dirty="0">
                <a:solidFill>
                  <a:schemeClr val="tx2"/>
                </a:solidFill>
              </a:rPr>
              <a:t> </a:t>
            </a:r>
            <a:r>
              <a:rPr lang="en-US" sz="2000" b="1" dirty="0">
                <a:solidFill>
                  <a:schemeClr val="tx2"/>
                </a:solidFill>
              </a:rPr>
              <a:t>(5 Days available)</a:t>
            </a:r>
          </a:p>
        </p:txBody>
      </p:sp>
      <p:sp>
        <p:nvSpPr>
          <p:cNvPr id="726021" name="Rectangle 5"/>
          <p:cNvSpPr>
            <a:spLocks noChangeArrowheads="1"/>
          </p:cNvSpPr>
          <p:nvPr/>
        </p:nvSpPr>
        <p:spPr bwMode="auto">
          <a:xfrm>
            <a:off x="1134543" y="1828800"/>
            <a:ext cx="4111625" cy="427038"/>
          </a:xfrm>
          <a:prstGeom prst="rect">
            <a:avLst/>
          </a:prstGeom>
          <a:noFill/>
          <a:ln w="9525">
            <a:noFill/>
            <a:miter lim="800000"/>
            <a:headEnd/>
            <a:tailEnd/>
          </a:ln>
        </p:spPr>
        <p:txBody>
          <a:bodyPr wrap="none" lIns="0" tIns="0" rIns="0" bIns="0">
            <a:spAutoFit/>
          </a:bodyPr>
          <a:lstStyle/>
          <a:p>
            <a:pPr>
              <a:buFont typeface="Wingdings" pitchFamily="-107" charset="2"/>
              <a:buChar char="ü"/>
            </a:pPr>
            <a:r>
              <a:rPr lang="en-US" sz="2200" dirty="0">
                <a:solidFill>
                  <a:schemeClr val="tx2"/>
                </a:solidFill>
              </a:rPr>
              <a:t>Draft map sent to local experts</a:t>
            </a:r>
            <a:r>
              <a:rPr lang="en-US" sz="2800" dirty="0">
                <a:solidFill>
                  <a:schemeClr val="tx2"/>
                </a:solidFill>
              </a:rPr>
              <a:t> </a:t>
            </a:r>
            <a:endParaRPr lang="en-US" sz="2400" dirty="0">
              <a:solidFill>
                <a:schemeClr val="tx2"/>
              </a:solidFill>
              <a:latin typeface="Times New Roman" pitchFamily="-107" charset="0"/>
            </a:endParaRPr>
          </a:p>
        </p:txBody>
      </p:sp>
      <p:sp>
        <p:nvSpPr>
          <p:cNvPr id="726022" name="Freeform 6"/>
          <p:cNvSpPr>
            <a:spLocks/>
          </p:cNvSpPr>
          <p:nvPr/>
        </p:nvSpPr>
        <p:spPr bwMode="auto">
          <a:xfrm>
            <a:off x="296343" y="4191000"/>
            <a:ext cx="633413" cy="1079500"/>
          </a:xfrm>
          <a:custGeom>
            <a:avLst/>
            <a:gdLst>
              <a:gd name="T0" fmla="*/ 683866404 w 398"/>
              <a:gd name="T1" fmla="*/ 559474685 h 680"/>
              <a:gd name="T2" fmla="*/ 607882331 w 398"/>
              <a:gd name="T3" fmla="*/ 589716549 h 680"/>
              <a:gd name="T4" fmla="*/ 542028088 w 398"/>
              <a:gd name="T5" fmla="*/ 630039035 h 680"/>
              <a:gd name="T6" fmla="*/ 486305268 w 398"/>
              <a:gd name="T7" fmla="*/ 680442142 h 680"/>
              <a:gd name="T8" fmla="*/ 445779580 w 398"/>
              <a:gd name="T9" fmla="*/ 740925870 h 680"/>
              <a:gd name="T10" fmla="*/ 410319504 w 398"/>
              <a:gd name="T11" fmla="*/ 806449909 h 680"/>
              <a:gd name="T12" fmla="*/ 395122371 w 398"/>
              <a:gd name="T13" fmla="*/ 882054768 h 680"/>
              <a:gd name="T14" fmla="*/ 390056660 w 398"/>
              <a:gd name="T15" fmla="*/ 957659428 h 680"/>
              <a:gd name="T16" fmla="*/ 400188082 w 398"/>
              <a:gd name="T17" fmla="*/ 1033264088 h 680"/>
              <a:gd name="T18" fmla="*/ 430582447 w 398"/>
              <a:gd name="T19" fmla="*/ 1108868749 h 680"/>
              <a:gd name="T20" fmla="*/ 471108135 w 398"/>
              <a:gd name="T21" fmla="*/ 1169352477 h 680"/>
              <a:gd name="T22" fmla="*/ 521765244 w 398"/>
              <a:gd name="T23" fmla="*/ 1224795895 h 680"/>
              <a:gd name="T24" fmla="*/ 582553776 w 398"/>
              <a:gd name="T25" fmla="*/ 1270158691 h 680"/>
              <a:gd name="T26" fmla="*/ 648406427 w 398"/>
              <a:gd name="T27" fmla="*/ 1300400555 h 680"/>
              <a:gd name="T28" fmla="*/ 724392091 w 398"/>
              <a:gd name="T29" fmla="*/ 1320561798 h 680"/>
              <a:gd name="T30" fmla="*/ 800377756 w 398"/>
              <a:gd name="T31" fmla="*/ 1325602108 h 680"/>
              <a:gd name="T32" fmla="*/ 876363619 w 398"/>
              <a:gd name="T33" fmla="*/ 1310481176 h 680"/>
              <a:gd name="T34" fmla="*/ 972610536 w 398"/>
              <a:gd name="T35" fmla="*/ 1688504875 h 680"/>
              <a:gd name="T36" fmla="*/ 896624871 w 398"/>
              <a:gd name="T37" fmla="*/ 1703625807 h 680"/>
              <a:gd name="T38" fmla="*/ 815574888 w 398"/>
              <a:gd name="T39" fmla="*/ 1713706428 h 680"/>
              <a:gd name="T40" fmla="*/ 739589224 w 398"/>
              <a:gd name="T41" fmla="*/ 1713706428 h 680"/>
              <a:gd name="T42" fmla="*/ 663603560 w 398"/>
              <a:gd name="T43" fmla="*/ 1703625807 h 680"/>
              <a:gd name="T44" fmla="*/ 592685198 w 398"/>
              <a:gd name="T45" fmla="*/ 1688504875 h 680"/>
              <a:gd name="T46" fmla="*/ 516699534 w 398"/>
              <a:gd name="T47" fmla="*/ 1668343632 h 680"/>
              <a:gd name="T48" fmla="*/ 450845291 w 398"/>
              <a:gd name="T49" fmla="*/ 1638101371 h 680"/>
              <a:gd name="T50" fmla="*/ 384990949 w 398"/>
              <a:gd name="T51" fmla="*/ 1602819196 h 680"/>
              <a:gd name="T52" fmla="*/ 319138298 w 398"/>
              <a:gd name="T53" fmla="*/ 1562496711 h 680"/>
              <a:gd name="T54" fmla="*/ 263415478 w 398"/>
              <a:gd name="T55" fmla="*/ 1517133915 h 680"/>
              <a:gd name="T56" fmla="*/ 207692607 w 398"/>
              <a:gd name="T57" fmla="*/ 1461690497 h 680"/>
              <a:gd name="T58" fmla="*/ 162101209 w 398"/>
              <a:gd name="T59" fmla="*/ 1406247079 h 680"/>
              <a:gd name="T60" fmla="*/ 116511402 w 398"/>
              <a:gd name="T61" fmla="*/ 1345763351 h 680"/>
              <a:gd name="T62" fmla="*/ 81051400 w 398"/>
              <a:gd name="T63" fmla="*/ 1275199002 h 680"/>
              <a:gd name="T64" fmla="*/ 50657122 w 398"/>
              <a:gd name="T65" fmla="*/ 1204634652 h 680"/>
              <a:gd name="T66" fmla="*/ 25328561 w 398"/>
              <a:gd name="T67" fmla="*/ 1129029992 h 680"/>
              <a:gd name="T68" fmla="*/ 10131425 w 398"/>
              <a:gd name="T69" fmla="*/ 1053425331 h 680"/>
              <a:gd name="T70" fmla="*/ 0 w 398"/>
              <a:gd name="T71" fmla="*/ 972780360 h 680"/>
              <a:gd name="T72" fmla="*/ 0 w 398"/>
              <a:gd name="T73" fmla="*/ 897175700 h 680"/>
              <a:gd name="T74" fmla="*/ 10131425 w 398"/>
              <a:gd name="T75" fmla="*/ 821570841 h 680"/>
              <a:gd name="T76" fmla="*/ 25328561 w 398"/>
              <a:gd name="T77" fmla="*/ 751006491 h 680"/>
              <a:gd name="T78" fmla="*/ 45591411 w 398"/>
              <a:gd name="T79" fmla="*/ 675401831 h 680"/>
              <a:gd name="T80" fmla="*/ 75985689 w 398"/>
              <a:gd name="T81" fmla="*/ 609877792 h 680"/>
              <a:gd name="T82" fmla="*/ 106379980 w 398"/>
              <a:gd name="T83" fmla="*/ 544353753 h 680"/>
              <a:gd name="T84" fmla="*/ 146904076 w 398"/>
              <a:gd name="T85" fmla="*/ 478829714 h 680"/>
              <a:gd name="T86" fmla="*/ 197561186 w 398"/>
              <a:gd name="T87" fmla="*/ 423386296 h 680"/>
              <a:gd name="T88" fmla="*/ 248218345 w 398"/>
              <a:gd name="T89" fmla="*/ 367942780 h 680"/>
              <a:gd name="T90" fmla="*/ 303941165 w 398"/>
              <a:gd name="T91" fmla="*/ 322579983 h 680"/>
              <a:gd name="T92" fmla="*/ 369795408 w 398"/>
              <a:gd name="T93" fmla="*/ 277217187 h 680"/>
              <a:gd name="T94" fmla="*/ 435648158 w 398"/>
              <a:gd name="T95" fmla="*/ 241935012 h 680"/>
              <a:gd name="T96" fmla="*/ 506568112 w 398"/>
              <a:gd name="T97" fmla="*/ 211693148 h 680"/>
              <a:gd name="T98" fmla="*/ 582553776 w 398"/>
              <a:gd name="T99" fmla="*/ 186491545 h 680"/>
              <a:gd name="T100" fmla="*/ 582553776 w 398"/>
              <a:gd name="T101" fmla="*/ 186491545 h 680"/>
              <a:gd name="T102" fmla="*/ 536962377 w 398"/>
              <a:gd name="T103" fmla="*/ 0 h 680"/>
              <a:gd name="T104" fmla="*/ 1008070512 w 398"/>
              <a:gd name="T105" fmla="*/ 277217187 h 680"/>
              <a:gd name="T106" fmla="*/ 729457802 w 398"/>
              <a:gd name="T107" fmla="*/ 751006491 h 680"/>
              <a:gd name="T108" fmla="*/ 683866404 w 398"/>
              <a:gd name="T109" fmla="*/ 559474685 h 6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8"/>
              <a:gd name="T166" fmla="*/ 0 h 680"/>
              <a:gd name="T167" fmla="*/ 398 w 398"/>
              <a:gd name="T168" fmla="*/ 680 h 6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8" h="680">
                <a:moveTo>
                  <a:pt x="270" y="222"/>
                </a:moveTo>
                <a:lnTo>
                  <a:pt x="240" y="234"/>
                </a:lnTo>
                <a:lnTo>
                  <a:pt x="214" y="250"/>
                </a:lnTo>
                <a:lnTo>
                  <a:pt x="192" y="270"/>
                </a:lnTo>
                <a:lnTo>
                  <a:pt x="176" y="294"/>
                </a:lnTo>
                <a:lnTo>
                  <a:pt x="162" y="320"/>
                </a:lnTo>
                <a:lnTo>
                  <a:pt x="156" y="350"/>
                </a:lnTo>
                <a:lnTo>
                  <a:pt x="154" y="380"/>
                </a:lnTo>
                <a:lnTo>
                  <a:pt x="158" y="410"/>
                </a:lnTo>
                <a:lnTo>
                  <a:pt x="170" y="440"/>
                </a:lnTo>
                <a:lnTo>
                  <a:pt x="186" y="464"/>
                </a:lnTo>
                <a:lnTo>
                  <a:pt x="206" y="486"/>
                </a:lnTo>
                <a:lnTo>
                  <a:pt x="230" y="504"/>
                </a:lnTo>
                <a:lnTo>
                  <a:pt x="256" y="516"/>
                </a:lnTo>
                <a:lnTo>
                  <a:pt x="286" y="524"/>
                </a:lnTo>
                <a:lnTo>
                  <a:pt x="316" y="526"/>
                </a:lnTo>
                <a:lnTo>
                  <a:pt x="346" y="520"/>
                </a:lnTo>
                <a:lnTo>
                  <a:pt x="384" y="670"/>
                </a:lnTo>
                <a:lnTo>
                  <a:pt x="354" y="676"/>
                </a:lnTo>
                <a:lnTo>
                  <a:pt x="322" y="680"/>
                </a:lnTo>
                <a:lnTo>
                  <a:pt x="292" y="680"/>
                </a:lnTo>
                <a:lnTo>
                  <a:pt x="262" y="676"/>
                </a:lnTo>
                <a:lnTo>
                  <a:pt x="234" y="670"/>
                </a:lnTo>
                <a:lnTo>
                  <a:pt x="204" y="662"/>
                </a:lnTo>
                <a:lnTo>
                  <a:pt x="178" y="650"/>
                </a:lnTo>
                <a:lnTo>
                  <a:pt x="152" y="636"/>
                </a:lnTo>
                <a:lnTo>
                  <a:pt x="126" y="620"/>
                </a:lnTo>
                <a:lnTo>
                  <a:pt x="104" y="602"/>
                </a:lnTo>
                <a:lnTo>
                  <a:pt x="82" y="580"/>
                </a:lnTo>
                <a:lnTo>
                  <a:pt x="64" y="558"/>
                </a:lnTo>
                <a:lnTo>
                  <a:pt x="46" y="534"/>
                </a:lnTo>
                <a:lnTo>
                  <a:pt x="32" y="506"/>
                </a:lnTo>
                <a:lnTo>
                  <a:pt x="20" y="478"/>
                </a:lnTo>
                <a:lnTo>
                  <a:pt x="10" y="448"/>
                </a:lnTo>
                <a:lnTo>
                  <a:pt x="4" y="418"/>
                </a:lnTo>
                <a:lnTo>
                  <a:pt x="0" y="386"/>
                </a:lnTo>
                <a:lnTo>
                  <a:pt x="0" y="356"/>
                </a:lnTo>
                <a:lnTo>
                  <a:pt x="4" y="326"/>
                </a:lnTo>
                <a:lnTo>
                  <a:pt x="10" y="298"/>
                </a:lnTo>
                <a:lnTo>
                  <a:pt x="18" y="268"/>
                </a:lnTo>
                <a:lnTo>
                  <a:pt x="30" y="242"/>
                </a:lnTo>
                <a:lnTo>
                  <a:pt x="42" y="216"/>
                </a:lnTo>
                <a:lnTo>
                  <a:pt x="58" y="190"/>
                </a:lnTo>
                <a:lnTo>
                  <a:pt x="78" y="168"/>
                </a:lnTo>
                <a:lnTo>
                  <a:pt x="98" y="146"/>
                </a:lnTo>
                <a:lnTo>
                  <a:pt x="120" y="128"/>
                </a:lnTo>
                <a:lnTo>
                  <a:pt x="146" y="110"/>
                </a:lnTo>
                <a:lnTo>
                  <a:pt x="172" y="96"/>
                </a:lnTo>
                <a:lnTo>
                  <a:pt x="200" y="84"/>
                </a:lnTo>
                <a:lnTo>
                  <a:pt x="230" y="74"/>
                </a:lnTo>
                <a:lnTo>
                  <a:pt x="212" y="0"/>
                </a:lnTo>
                <a:lnTo>
                  <a:pt x="398" y="110"/>
                </a:lnTo>
                <a:lnTo>
                  <a:pt x="288" y="298"/>
                </a:lnTo>
                <a:lnTo>
                  <a:pt x="270" y="222"/>
                </a:lnTo>
                <a:close/>
              </a:path>
            </a:pathLst>
          </a:custGeom>
          <a:solidFill>
            <a:srgbClr val="FF3300"/>
          </a:solidFill>
          <a:ln w="9525">
            <a:solidFill>
              <a:srgbClr val="FF3300"/>
            </a:solidFill>
            <a:round/>
            <a:headEnd/>
            <a:tailEnd/>
          </a:ln>
        </p:spPr>
        <p:txBody>
          <a:bodyPr/>
          <a:lstStyle/>
          <a:p>
            <a:endParaRPr lang="en-US"/>
          </a:p>
        </p:txBody>
      </p:sp>
      <p:sp>
        <p:nvSpPr>
          <p:cNvPr id="726023" name="Freeform 7"/>
          <p:cNvSpPr>
            <a:spLocks/>
          </p:cNvSpPr>
          <p:nvPr/>
        </p:nvSpPr>
        <p:spPr bwMode="auto">
          <a:xfrm rot="396432">
            <a:off x="8373543" y="4267200"/>
            <a:ext cx="709613" cy="1098550"/>
          </a:xfrm>
          <a:custGeom>
            <a:avLst/>
            <a:gdLst>
              <a:gd name="T0" fmla="*/ 374658159 w 446"/>
              <a:gd name="T1" fmla="*/ 1159271863 h 692"/>
              <a:gd name="T2" fmla="*/ 455665493 w 446"/>
              <a:gd name="T3" fmla="*/ 1149191241 h 692"/>
              <a:gd name="T4" fmla="*/ 526547220 w 446"/>
              <a:gd name="T5" fmla="*/ 1118949377 h 692"/>
              <a:gd name="T6" fmla="*/ 592364604 w 446"/>
              <a:gd name="T7" fmla="*/ 1083667202 h 692"/>
              <a:gd name="T8" fmla="*/ 642993727 w 446"/>
              <a:gd name="T9" fmla="*/ 1033264095 h 692"/>
              <a:gd name="T10" fmla="*/ 688561688 w 446"/>
              <a:gd name="T11" fmla="*/ 972780366 h 692"/>
              <a:gd name="T12" fmla="*/ 718938208 w 446"/>
              <a:gd name="T13" fmla="*/ 902216016 h 692"/>
              <a:gd name="T14" fmla="*/ 739190812 w 446"/>
              <a:gd name="T15" fmla="*/ 826611157 h 692"/>
              <a:gd name="T16" fmla="*/ 739190812 w 446"/>
              <a:gd name="T17" fmla="*/ 751006496 h 692"/>
              <a:gd name="T18" fmla="*/ 729065305 w 446"/>
              <a:gd name="T19" fmla="*/ 675401835 h 692"/>
              <a:gd name="T20" fmla="*/ 698687195 w 446"/>
              <a:gd name="T21" fmla="*/ 604837485 h 692"/>
              <a:gd name="T22" fmla="*/ 663246331 w 446"/>
              <a:gd name="T23" fmla="*/ 539313446 h 692"/>
              <a:gd name="T24" fmla="*/ 612617208 w 446"/>
              <a:gd name="T25" fmla="*/ 483870028 h 692"/>
              <a:gd name="T26" fmla="*/ 551860987 w 446"/>
              <a:gd name="T27" fmla="*/ 438507231 h 692"/>
              <a:gd name="T28" fmla="*/ 480980850 w 446"/>
              <a:gd name="T29" fmla="*/ 408265268 h 692"/>
              <a:gd name="T30" fmla="*/ 405036270 w 446"/>
              <a:gd name="T31" fmla="*/ 393144336 h 692"/>
              <a:gd name="T32" fmla="*/ 329091789 w 446"/>
              <a:gd name="T33" fmla="*/ 388104025 h 692"/>
              <a:gd name="T34" fmla="*/ 303776432 w 446"/>
              <a:gd name="T35" fmla="*/ 0 h 692"/>
              <a:gd name="T36" fmla="*/ 384783666 w 446"/>
              <a:gd name="T37" fmla="*/ 0 h 692"/>
              <a:gd name="T38" fmla="*/ 460728246 w 446"/>
              <a:gd name="T39" fmla="*/ 5040312 h 692"/>
              <a:gd name="T40" fmla="*/ 536672727 w 446"/>
              <a:gd name="T41" fmla="*/ 20161249 h 692"/>
              <a:gd name="T42" fmla="*/ 612617208 w 446"/>
              <a:gd name="T43" fmla="*/ 45362809 h 692"/>
              <a:gd name="T44" fmla="*/ 678434591 w 446"/>
              <a:gd name="T45" fmla="*/ 70564375 h 692"/>
              <a:gd name="T46" fmla="*/ 749316318 w 446"/>
              <a:gd name="T47" fmla="*/ 105846575 h 692"/>
              <a:gd name="T48" fmla="*/ 810070948 w 446"/>
              <a:gd name="T49" fmla="*/ 146169061 h 692"/>
              <a:gd name="T50" fmla="*/ 870827368 w 446"/>
              <a:gd name="T51" fmla="*/ 196572168 h 692"/>
              <a:gd name="T52" fmla="*/ 921456492 w 446"/>
              <a:gd name="T53" fmla="*/ 246975325 h 692"/>
              <a:gd name="T54" fmla="*/ 972085615 w 446"/>
              <a:gd name="T55" fmla="*/ 302418743 h 692"/>
              <a:gd name="T56" fmla="*/ 1012589233 w 446"/>
              <a:gd name="T57" fmla="*/ 362902471 h 692"/>
              <a:gd name="T58" fmla="*/ 1048030096 w 446"/>
              <a:gd name="T59" fmla="*/ 428426610 h 692"/>
              <a:gd name="T60" fmla="*/ 1078408207 w 446"/>
              <a:gd name="T61" fmla="*/ 498990960 h 692"/>
              <a:gd name="T62" fmla="*/ 1103721973 w 446"/>
              <a:gd name="T63" fmla="*/ 574595621 h 692"/>
              <a:gd name="T64" fmla="*/ 1118911824 w 446"/>
              <a:gd name="T65" fmla="*/ 650200282 h 692"/>
              <a:gd name="T66" fmla="*/ 1129037330 w 446"/>
              <a:gd name="T67" fmla="*/ 725804942 h 692"/>
              <a:gd name="T68" fmla="*/ 1129037330 w 446"/>
              <a:gd name="T69" fmla="*/ 806449914 h 692"/>
              <a:gd name="T70" fmla="*/ 1123974577 w 446"/>
              <a:gd name="T71" fmla="*/ 882054773 h 692"/>
              <a:gd name="T72" fmla="*/ 1108786317 w 446"/>
              <a:gd name="T73" fmla="*/ 957659434 h 692"/>
              <a:gd name="T74" fmla="*/ 1088533713 w 446"/>
              <a:gd name="T75" fmla="*/ 1033264095 h 692"/>
              <a:gd name="T76" fmla="*/ 1058155603 w 446"/>
              <a:gd name="T77" fmla="*/ 1098788134 h 692"/>
              <a:gd name="T78" fmla="*/ 1022714739 w 446"/>
              <a:gd name="T79" fmla="*/ 1169352484 h 692"/>
              <a:gd name="T80" fmla="*/ 982212713 w 446"/>
              <a:gd name="T81" fmla="*/ 1229836213 h 692"/>
              <a:gd name="T82" fmla="*/ 936644752 w 446"/>
              <a:gd name="T83" fmla="*/ 1290319942 h 692"/>
              <a:gd name="T84" fmla="*/ 886015628 w 446"/>
              <a:gd name="T85" fmla="*/ 1340723049 h 692"/>
              <a:gd name="T86" fmla="*/ 825260799 w 446"/>
              <a:gd name="T87" fmla="*/ 1391126156 h 692"/>
              <a:gd name="T88" fmla="*/ 764504578 w 446"/>
              <a:gd name="T89" fmla="*/ 1431448642 h 692"/>
              <a:gd name="T90" fmla="*/ 698687195 w 446"/>
              <a:gd name="T91" fmla="*/ 1466730817 h 692"/>
              <a:gd name="T92" fmla="*/ 627805467 w 446"/>
              <a:gd name="T93" fmla="*/ 1496972681 h 692"/>
              <a:gd name="T94" fmla="*/ 556923740 w 446"/>
              <a:gd name="T95" fmla="*/ 1522174235 h 692"/>
              <a:gd name="T96" fmla="*/ 480980850 w 446"/>
              <a:gd name="T97" fmla="*/ 1537295167 h 692"/>
              <a:gd name="T98" fmla="*/ 399973517 w 446"/>
              <a:gd name="T99" fmla="*/ 1547375788 h 692"/>
              <a:gd name="T100" fmla="*/ 399973517 w 446"/>
              <a:gd name="T101" fmla="*/ 1547375788 h 692"/>
              <a:gd name="T102" fmla="*/ 415161776 w 446"/>
              <a:gd name="T103" fmla="*/ 1743948303 h 692"/>
              <a:gd name="T104" fmla="*/ 0 w 446"/>
              <a:gd name="T105" fmla="*/ 1381045535 h 692"/>
              <a:gd name="T106" fmla="*/ 364532653 w 446"/>
              <a:gd name="T107" fmla="*/ 967740055 h 692"/>
              <a:gd name="T108" fmla="*/ 374658159 w 446"/>
              <a:gd name="T109" fmla="*/ 1159271863 h 6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6"/>
              <a:gd name="T166" fmla="*/ 0 h 692"/>
              <a:gd name="T167" fmla="*/ 446 w 446"/>
              <a:gd name="T168" fmla="*/ 692 h 6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6" h="692">
                <a:moveTo>
                  <a:pt x="148" y="460"/>
                </a:moveTo>
                <a:lnTo>
                  <a:pt x="180" y="456"/>
                </a:lnTo>
                <a:lnTo>
                  <a:pt x="208" y="444"/>
                </a:lnTo>
                <a:lnTo>
                  <a:pt x="234" y="430"/>
                </a:lnTo>
                <a:lnTo>
                  <a:pt x="254" y="410"/>
                </a:lnTo>
                <a:lnTo>
                  <a:pt x="272" y="386"/>
                </a:lnTo>
                <a:lnTo>
                  <a:pt x="284" y="358"/>
                </a:lnTo>
                <a:lnTo>
                  <a:pt x="292" y="328"/>
                </a:lnTo>
                <a:lnTo>
                  <a:pt x="292" y="298"/>
                </a:lnTo>
                <a:lnTo>
                  <a:pt x="288" y="268"/>
                </a:lnTo>
                <a:lnTo>
                  <a:pt x="276" y="240"/>
                </a:lnTo>
                <a:lnTo>
                  <a:pt x="262" y="214"/>
                </a:lnTo>
                <a:lnTo>
                  <a:pt x="242" y="192"/>
                </a:lnTo>
                <a:lnTo>
                  <a:pt x="218" y="174"/>
                </a:lnTo>
                <a:lnTo>
                  <a:pt x="190" y="162"/>
                </a:lnTo>
                <a:lnTo>
                  <a:pt x="160" y="156"/>
                </a:lnTo>
                <a:lnTo>
                  <a:pt x="130" y="154"/>
                </a:lnTo>
                <a:lnTo>
                  <a:pt x="120" y="0"/>
                </a:lnTo>
                <a:lnTo>
                  <a:pt x="152" y="0"/>
                </a:lnTo>
                <a:lnTo>
                  <a:pt x="182" y="2"/>
                </a:lnTo>
                <a:lnTo>
                  <a:pt x="212" y="8"/>
                </a:lnTo>
                <a:lnTo>
                  <a:pt x="242" y="18"/>
                </a:lnTo>
                <a:lnTo>
                  <a:pt x="268" y="28"/>
                </a:lnTo>
                <a:lnTo>
                  <a:pt x="296" y="42"/>
                </a:lnTo>
                <a:lnTo>
                  <a:pt x="320" y="58"/>
                </a:lnTo>
                <a:lnTo>
                  <a:pt x="344" y="78"/>
                </a:lnTo>
                <a:lnTo>
                  <a:pt x="364" y="98"/>
                </a:lnTo>
                <a:lnTo>
                  <a:pt x="384" y="120"/>
                </a:lnTo>
                <a:lnTo>
                  <a:pt x="400" y="144"/>
                </a:lnTo>
                <a:lnTo>
                  <a:pt x="414" y="170"/>
                </a:lnTo>
                <a:lnTo>
                  <a:pt x="426" y="198"/>
                </a:lnTo>
                <a:lnTo>
                  <a:pt x="436" y="228"/>
                </a:lnTo>
                <a:lnTo>
                  <a:pt x="442" y="258"/>
                </a:lnTo>
                <a:lnTo>
                  <a:pt x="446" y="288"/>
                </a:lnTo>
                <a:lnTo>
                  <a:pt x="446" y="320"/>
                </a:lnTo>
                <a:lnTo>
                  <a:pt x="444" y="350"/>
                </a:lnTo>
                <a:lnTo>
                  <a:pt x="438" y="380"/>
                </a:lnTo>
                <a:lnTo>
                  <a:pt x="430" y="410"/>
                </a:lnTo>
                <a:lnTo>
                  <a:pt x="418" y="436"/>
                </a:lnTo>
                <a:lnTo>
                  <a:pt x="404" y="464"/>
                </a:lnTo>
                <a:lnTo>
                  <a:pt x="388" y="488"/>
                </a:lnTo>
                <a:lnTo>
                  <a:pt x="370" y="512"/>
                </a:lnTo>
                <a:lnTo>
                  <a:pt x="350" y="532"/>
                </a:lnTo>
                <a:lnTo>
                  <a:pt x="326" y="552"/>
                </a:lnTo>
                <a:lnTo>
                  <a:pt x="302" y="568"/>
                </a:lnTo>
                <a:lnTo>
                  <a:pt x="276" y="582"/>
                </a:lnTo>
                <a:lnTo>
                  <a:pt x="248" y="594"/>
                </a:lnTo>
                <a:lnTo>
                  <a:pt x="220" y="604"/>
                </a:lnTo>
                <a:lnTo>
                  <a:pt x="190" y="610"/>
                </a:lnTo>
                <a:lnTo>
                  <a:pt x="158" y="614"/>
                </a:lnTo>
                <a:lnTo>
                  <a:pt x="164" y="692"/>
                </a:lnTo>
                <a:lnTo>
                  <a:pt x="0" y="548"/>
                </a:lnTo>
                <a:lnTo>
                  <a:pt x="144" y="384"/>
                </a:lnTo>
                <a:lnTo>
                  <a:pt x="148" y="460"/>
                </a:lnTo>
                <a:close/>
              </a:path>
            </a:pathLst>
          </a:custGeom>
          <a:solidFill>
            <a:srgbClr val="FF3300"/>
          </a:solidFill>
          <a:ln w="9525">
            <a:solidFill>
              <a:srgbClr val="FF3300"/>
            </a:solidFill>
            <a:round/>
            <a:headEnd/>
            <a:tailEnd/>
          </a:ln>
        </p:spPr>
        <p:txBody>
          <a:bodyPr/>
          <a:lstStyle/>
          <a:p>
            <a:endParaRPr lang="en-US"/>
          </a:p>
        </p:txBody>
      </p:sp>
      <p:sp>
        <p:nvSpPr>
          <p:cNvPr id="726024" name="Rectangle 8"/>
          <p:cNvSpPr>
            <a:spLocks noChangeArrowheads="1"/>
          </p:cNvSpPr>
          <p:nvPr/>
        </p:nvSpPr>
        <p:spPr bwMode="auto">
          <a:xfrm>
            <a:off x="829743" y="5715000"/>
            <a:ext cx="1487488" cy="396875"/>
          </a:xfrm>
          <a:prstGeom prst="rect">
            <a:avLst/>
          </a:prstGeom>
          <a:noFill/>
          <a:ln w="9525">
            <a:noFill/>
            <a:miter lim="800000"/>
            <a:headEnd/>
            <a:tailEnd/>
          </a:ln>
        </p:spPr>
        <p:txBody>
          <a:bodyPr wrap="none" lIns="0" tIns="0" rIns="0" bIns="0">
            <a:spAutoFit/>
          </a:bodyPr>
          <a:lstStyle/>
          <a:p>
            <a:r>
              <a:rPr lang="en-US" sz="2600" b="1">
                <a:solidFill>
                  <a:srgbClr val="663300"/>
                </a:solidFill>
              </a:rPr>
              <a:t>Thursday</a:t>
            </a:r>
            <a:endParaRPr lang="en-US" sz="2600">
              <a:solidFill>
                <a:srgbClr val="663300"/>
              </a:solidFill>
              <a:latin typeface="Times New Roman" pitchFamily="-107" charset="0"/>
            </a:endParaRPr>
          </a:p>
        </p:txBody>
      </p:sp>
      <p:sp>
        <p:nvSpPr>
          <p:cNvPr id="726025" name="Rectangle 9"/>
          <p:cNvSpPr>
            <a:spLocks noChangeArrowheads="1"/>
          </p:cNvSpPr>
          <p:nvPr/>
        </p:nvSpPr>
        <p:spPr bwMode="auto">
          <a:xfrm>
            <a:off x="1210743" y="6172200"/>
            <a:ext cx="5783263" cy="334963"/>
          </a:xfrm>
          <a:prstGeom prst="rect">
            <a:avLst/>
          </a:prstGeom>
          <a:noFill/>
          <a:ln w="9525">
            <a:noFill/>
            <a:miter lim="800000"/>
            <a:headEnd/>
            <a:tailEnd/>
          </a:ln>
        </p:spPr>
        <p:txBody>
          <a:bodyPr wrap="none" lIns="0" tIns="0" rIns="0" bIns="0">
            <a:spAutoFit/>
          </a:bodyPr>
          <a:lstStyle/>
          <a:p>
            <a:pPr>
              <a:buFont typeface="Wingdings" pitchFamily="-107" charset="2"/>
              <a:buChar char="ü"/>
            </a:pPr>
            <a:r>
              <a:rPr lang="en-US" sz="2200">
                <a:solidFill>
                  <a:schemeClr val="tx2"/>
                </a:solidFill>
              </a:rPr>
              <a:t>Final map &amp; text released on NDMC Website</a:t>
            </a:r>
            <a:endParaRPr lang="en-US" sz="2200">
              <a:solidFill>
                <a:schemeClr val="tx2"/>
              </a:solidFill>
              <a:latin typeface="Times New Roman" pitchFamily="-107" charset="0"/>
            </a:endParaRPr>
          </a:p>
        </p:txBody>
      </p:sp>
      <p:sp>
        <p:nvSpPr>
          <p:cNvPr id="726026" name="Rectangle 10"/>
          <p:cNvSpPr>
            <a:spLocks noChangeArrowheads="1"/>
          </p:cNvSpPr>
          <p:nvPr/>
        </p:nvSpPr>
        <p:spPr bwMode="auto">
          <a:xfrm>
            <a:off x="829743" y="2133600"/>
            <a:ext cx="3689350" cy="549275"/>
          </a:xfrm>
          <a:prstGeom prst="rect">
            <a:avLst/>
          </a:prstGeom>
          <a:noFill/>
          <a:ln w="9525">
            <a:noFill/>
            <a:miter lim="800000"/>
            <a:headEnd/>
            <a:tailEnd/>
          </a:ln>
        </p:spPr>
        <p:txBody>
          <a:bodyPr wrap="none" lIns="0" tIns="0" rIns="0" bIns="0">
            <a:spAutoFit/>
          </a:bodyPr>
          <a:lstStyle/>
          <a:p>
            <a:r>
              <a:rPr lang="en-US" sz="2600" b="1">
                <a:solidFill>
                  <a:srgbClr val="663300"/>
                </a:solidFill>
              </a:rPr>
              <a:t>Tuesday</a:t>
            </a:r>
            <a:r>
              <a:rPr lang="en-US" sz="2600" b="1">
                <a:solidFill>
                  <a:schemeClr val="tx2"/>
                </a:solidFill>
              </a:rPr>
              <a:t> </a:t>
            </a:r>
            <a:r>
              <a:rPr lang="en-US" sz="3600" b="1">
                <a:solidFill>
                  <a:schemeClr val="tx2"/>
                </a:solidFill>
              </a:rPr>
              <a:t> </a:t>
            </a:r>
            <a:r>
              <a:rPr lang="en-US" sz="2000" b="1">
                <a:solidFill>
                  <a:schemeClr val="tx2"/>
                </a:solidFill>
              </a:rPr>
              <a:t>(6 Days available)</a:t>
            </a:r>
          </a:p>
        </p:txBody>
      </p:sp>
      <p:sp>
        <p:nvSpPr>
          <p:cNvPr id="726027" name="Rectangle 11"/>
          <p:cNvSpPr>
            <a:spLocks noChangeArrowheads="1"/>
          </p:cNvSpPr>
          <p:nvPr/>
        </p:nvSpPr>
        <p:spPr bwMode="auto">
          <a:xfrm>
            <a:off x="1134543" y="2667000"/>
            <a:ext cx="2955925" cy="334963"/>
          </a:xfrm>
          <a:prstGeom prst="rect">
            <a:avLst/>
          </a:prstGeom>
          <a:noFill/>
          <a:ln w="9525">
            <a:noFill/>
            <a:miter lim="800000"/>
            <a:headEnd/>
            <a:tailEnd/>
          </a:ln>
        </p:spPr>
        <p:txBody>
          <a:bodyPr wrap="none" lIns="0" tIns="0" rIns="0" bIns="0">
            <a:spAutoFit/>
          </a:bodyPr>
          <a:lstStyle/>
          <a:p>
            <a:pPr>
              <a:buFont typeface="Wingdings" pitchFamily="-107" charset="2"/>
              <a:buChar char="ü"/>
            </a:pPr>
            <a:r>
              <a:rPr lang="en-US" sz="2200">
                <a:solidFill>
                  <a:schemeClr val="tx2"/>
                </a:solidFill>
              </a:rPr>
              <a:t>Local expert feedback</a:t>
            </a:r>
            <a:endParaRPr lang="en-US" sz="2200">
              <a:solidFill>
                <a:schemeClr val="tx2"/>
              </a:solidFill>
              <a:latin typeface="Times New Roman" pitchFamily="-107" charset="0"/>
            </a:endParaRPr>
          </a:p>
        </p:txBody>
      </p:sp>
      <p:sp>
        <p:nvSpPr>
          <p:cNvPr id="726028" name="Rectangle 12"/>
          <p:cNvSpPr>
            <a:spLocks noChangeArrowheads="1"/>
          </p:cNvSpPr>
          <p:nvPr/>
        </p:nvSpPr>
        <p:spPr bwMode="auto">
          <a:xfrm>
            <a:off x="1134543" y="3048000"/>
            <a:ext cx="4340225" cy="334963"/>
          </a:xfrm>
          <a:prstGeom prst="rect">
            <a:avLst/>
          </a:prstGeom>
          <a:noFill/>
          <a:ln w="9525">
            <a:noFill/>
            <a:miter lim="800000"/>
            <a:headEnd/>
            <a:tailEnd/>
          </a:ln>
        </p:spPr>
        <p:txBody>
          <a:bodyPr wrap="none" lIns="0" tIns="0" rIns="0" bIns="0">
            <a:spAutoFit/>
          </a:bodyPr>
          <a:lstStyle/>
          <a:p>
            <a:pPr>
              <a:buFont typeface="Wingdings" pitchFamily="-107" charset="2"/>
              <a:buChar char="ü"/>
            </a:pPr>
            <a:r>
              <a:rPr lang="en-US" sz="2200">
                <a:solidFill>
                  <a:schemeClr val="tx2"/>
                </a:solidFill>
              </a:rPr>
              <a:t>Draft map(s) sent to local experts</a:t>
            </a:r>
            <a:endParaRPr lang="en-US" sz="2200">
              <a:solidFill>
                <a:schemeClr val="tx2"/>
              </a:solidFill>
              <a:latin typeface="Times New Roman" pitchFamily="-107" charset="0"/>
            </a:endParaRPr>
          </a:p>
        </p:txBody>
      </p:sp>
      <p:sp>
        <p:nvSpPr>
          <p:cNvPr id="726029" name="Rectangle 13"/>
          <p:cNvSpPr>
            <a:spLocks noChangeArrowheads="1"/>
          </p:cNvSpPr>
          <p:nvPr/>
        </p:nvSpPr>
        <p:spPr bwMode="auto">
          <a:xfrm>
            <a:off x="1134543" y="3429000"/>
            <a:ext cx="3919538" cy="334963"/>
          </a:xfrm>
          <a:prstGeom prst="rect">
            <a:avLst/>
          </a:prstGeom>
          <a:noFill/>
          <a:ln w="9525">
            <a:noFill/>
            <a:miter lim="800000"/>
            <a:headEnd/>
            <a:tailEnd/>
          </a:ln>
        </p:spPr>
        <p:txBody>
          <a:bodyPr wrap="none" lIns="0" tIns="0" rIns="0" bIns="0">
            <a:spAutoFit/>
          </a:bodyPr>
          <a:lstStyle/>
          <a:p>
            <a:pPr>
              <a:buFont typeface="Wingdings" pitchFamily="-107" charset="2"/>
              <a:buChar char="ü"/>
            </a:pPr>
            <a:r>
              <a:rPr lang="en-US" sz="2200">
                <a:solidFill>
                  <a:schemeClr val="tx2"/>
                </a:solidFill>
              </a:rPr>
              <a:t>Draft text sent to local experts</a:t>
            </a:r>
            <a:endParaRPr lang="en-US" sz="2200">
              <a:solidFill>
                <a:schemeClr val="tx2"/>
              </a:solidFill>
              <a:latin typeface="Times New Roman" pitchFamily="-107" charset="0"/>
            </a:endParaRPr>
          </a:p>
        </p:txBody>
      </p:sp>
      <p:sp>
        <p:nvSpPr>
          <p:cNvPr id="726030" name="Rectangle 14"/>
          <p:cNvSpPr>
            <a:spLocks noChangeArrowheads="1"/>
          </p:cNvSpPr>
          <p:nvPr/>
        </p:nvSpPr>
        <p:spPr bwMode="auto">
          <a:xfrm>
            <a:off x="829743" y="3733800"/>
            <a:ext cx="6956425" cy="549275"/>
          </a:xfrm>
          <a:prstGeom prst="rect">
            <a:avLst/>
          </a:prstGeom>
          <a:noFill/>
          <a:ln w="9525">
            <a:noFill/>
            <a:miter lim="800000"/>
            <a:headEnd/>
            <a:tailEnd/>
          </a:ln>
        </p:spPr>
        <p:txBody>
          <a:bodyPr wrap="none" lIns="0" tIns="0" rIns="0" bIns="0">
            <a:spAutoFit/>
          </a:bodyPr>
          <a:lstStyle/>
          <a:p>
            <a:r>
              <a:rPr lang="en-US" sz="2600" b="1">
                <a:solidFill>
                  <a:srgbClr val="663300"/>
                </a:solidFill>
              </a:rPr>
              <a:t>Wednesday</a:t>
            </a:r>
            <a:r>
              <a:rPr lang="en-US" sz="3200" b="1">
                <a:solidFill>
                  <a:schemeClr val="tx2"/>
                </a:solidFill>
              </a:rPr>
              <a:t> </a:t>
            </a:r>
            <a:r>
              <a:rPr lang="en-US" sz="3600" b="1">
                <a:solidFill>
                  <a:schemeClr val="tx2"/>
                </a:solidFill>
              </a:rPr>
              <a:t> </a:t>
            </a:r>
            <a:r>
              <a:rPr lang="en-US" sz="2000" b="1">
                <a:solidFill>
                  <a:schemeClr val="tx2"/>
                </a:solidFill>
              </a:rPr>
              <a:t>(7 Days available; ending 12Z yesterday)</a:t>
            </a:r>
          </a:p>
        </p:txBody>
      </p:sp>
      <p:sp>
        <p:nvSpPr>
          <p:cNvPr id="726031" name="Rectangle 15"/>
          <p:cNvSpPr>
            <a:spLocks noChangeArrowheads="1"/>
          </p:cNvSpPr>
          <p:nvPr/>
        </p:nvSpPr>
        <p:spPr bwMode="auto">
          <a:xfrm>
            <a:off x="1134543" y="4191000"/>
            <a:ext cx="3114675" cy="427038"/>
          </a:xfrm>
          <a:prstGeom prst="rect">
            <a:avLst/>
          </a:prstGeom>
          <a:noFill/>
          <a:ln w="9525">
            <a:noFill/>
            <a:miter lim="800000"/>
            <a:headEnd/>
            <a:tailEnd/>
          </a:ln>
        </p:spPr>
        <p:txBody>
          <a:bodyPr wrap="none" lIns="0" tIns="0" rIns="0" bIns="0">
            <a:spAutoFit/>
          </a:bodyPr>
          <a:lstStyle/>
          <a:p>
            <a:pPr>
              <a:buFont typeface="Wingdings" pitchFamily="-107" charset="2"/>
              <a:buChar char="ü"/>
            </a:pPr>
            <a:r>
              <a:rPr lang="en-US" sz="2800">
                <a:solidFill>
                  <a:srgbClr val="FF3300"/>
                </a:solidFill>
              </a:rPr>
              <a:t> </a:t>
            </a:r>
            <a:r>
              <a:rPr lang="en-US" sz="2200">
                <a:solidFill>
                  <a:srgbClr val="FF3300"/>
                </a:solidFill>
              </a:rPr>
              <a:t>Local expert feedback</a:t>
            </a:r>
            <a:endParaRPr lang="en-US" sz="2200">
              <a:latin typeface="Times New Roman" pitchFamily="-107" charset="0"/>
            </a:endParaRPr>
          </a:p>
        </p:txBody>
      </p:sp>
      <p:sp>
        <p:nvSpPr>
          <p:cNvPr id="726032" name="Rectangle 16"/>
          <p:cNvSpPr>
            <a:spLocks noChangeArrowheads="1"/>
          </p:cNvSpPr>
          <p:nvPr/>
        </p:nvSpPr>
        <p:spPr bwMode="auto">
          <a:xfrm>
            <a:off x="1210743" y="4572000"/>
            <a:ext cx="4418013" cy="334963"/>
          </a:xfrm>
          <a:prstGeom prst="rect">
            <a:avLst/>
          </a:prstGeom>
          <a:noFill/>
          <a:ln w="9525">
            <a:noFill/>
            <a:miter lim="800000"/>
            <a:headEnd/>
            <a:tailEnd/>
          </a:ln>
        </p:spPr>
        <p:txBody>
          <a:bodyPr wrap="none" lIns="0" tIns="0" rIns="0" bIns="0">
            <a:spAutoFit/>
          </a:bodyPr>
          <a:lstStyle/>
          <a:p>
            <a:pPr>
              <a:buFont typeface="Wingdings" pitchFamily="-107" charset="2"/>
              <a:buChar char="ü"/>
            </a:pPr>
            <a:r>
              <a:rPr lang="en-US" sz="2200">
                <a:solidFill>
                  <a:srgbClr val="FF3300"/>
                </a:solidFill>
              </a:rPr>
              <a:t> Draft map(s) sent to local experts</a:t>
            </a:r>
            <a:endParaRPr lang="en-US" sz="2200">
              <a:latin typeface="Times New Roman" pitchFamily="-107" charset="0"/>
            </a:endParaRPr>
          </a:p>
        </p:txBody>
      </p:sp>
      <p:sp>
        <p:nvSpPr>
          <p:cNvPr id="726033" name="Rectangle 17"/>
          <p:cNvSpPr>
            <a:spLocks noChangeArrowheads="1"/>
          </p:cNvSpPr>
          <p:nvPr/>
        </p:nvSpPr>
        <p:spPr bwMode="auto">
          <a:xfrm>
            <a:off x="1210743" y="4953000"/>
            <a:ext cx="5553075" cy="334963"/>
          </a:xfrm>
          <a:prstGeom prst="rect">
            <a:avLst/>
          </a:prstGeom>
          <a:noFill/>
          <a:ln w="9525">
            <a:noFill/>
            <a:miter lim="800000"/>
            <a:headEnd/>
            <a:tailEnd/>
          </a:ln>
        </p:spPr>
        <p:txBody>
          <a:bodyPr wrap="none" lIns="0" tIns="0" rIns="0" bIns="0">
            <a:spAutoFit/>
          </a:bodyPr>
          <a:lstStyle/>
          <a:p>
            <a:pPr>
              <a:buFont typeface="Wingdings" pitchFamily="-107" charset="2"/>
              <a:buChar char="ü"/>
            </a:pPr>
            <a:r>
              <a:rPr lang="en-US" sz="2200">
                <a:solidFill>
                  <a:srgbClr val="FF3300"/>
                </a:solidFill>
              </a:rPr>
              <a:t> Draft text(s) sent to local experts (Outlook)</a:t>
            </a:r>
            <a:endParaRPr lang="en-US" sz="2200">
              <a:latin typeface="Times New Roman" pitchFamily="-107" charset="0"/>
            </a:endParaRPr>
          </a:p>
        </p:txBody>
      </p:sp>
      <p:sp>
        <p:nvSpPr>
          <p:cNvPr id="726034" name="Rectangle 18"/>
          <p:cNvSpPr>
            <a:spLocks noChangeArrowheads="1"/>
          </p:cNvSpPr>
          <p:nvPr/>
        </p:nvSpPr>
        <p:spPr bwMode="auto">
          <a:xfrm>
            <a:off x="1210743" y="5334000"/>
            <a:ext cx="5834063" cy="334963"/>
          </a:xfrm>
          <a:prstGeom prst="rect">
            <a:avLst/>
          </a:prstGeom>
          <a:noFill/>
          <a:ln w="9525">
            <a:noFill/>
            <a:miter lim="800000"/>
            <a:headEnd/>
            <a:tailEnd/>
          </a:ln>
        </p:spPr>
        <p:txBody>
          <a:bodyPr wrap="none" lIns="0" tIns="0" rIns="0" bIns="0">
            <a:spAutoFit/>
          </a:bodyPr>
          <a:lstStyle/>
          <a:p>
            <a:pPr>
              <a:buFont typeface="Wingdings" pitchFamily="-107" charset="2"/>
              <a:buChar char="ü"/>
            </a:pPr>
            <a:r>
              <a:rPr lang="en-US" sz="2200">
                <a:solidFill>
                  <a:srgbClr val="FF0000"/>
                </a:solidFill>
              </a:rPr>
              <a:t> Final map and text sent to secured ftp server</a:t>
            </a:r>
            <a:endParaRPr lang="en-US" sz="2200">
              <a:solidFill>
                <a:srgbClr val="FF0000"/>
              </a:solidFill>
              <a:latin typeface="Times New Roman" pitchFamily="-107"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6020"/>
                                        </p:tgtEl>
                                        <p:attrNameLst>
                                          <p:attrName>style.visibility</p:attrName>
                                        </p:attrNameLst>
                                      </p:cBhvr>
                                      <p:to>
                                        <p:strVal val="visible"/>
                                      </p:to>
                                    </p:set>
                                    <p:animEffect transition="in" filter="blinds(horizontal)">
                                      <p:cBhvr>
                                        <p:cTn id="7" dur="500"/>
                                        <p:tgtEl>
                                          <p:spTgt spid="7260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26021"/>
                                        </p:tgtEl>
                                        <p:attrNameLst>
                                          <p:attrName>style.visibility</p:attrName>
                                        </p:attrNameLst>
                                      </p:cBhvr>
                                      <p:to>
                                        <p:strVal val="visible"/>
                                      </p:to>
                                    </p:set>
                                    <p:animEffect transition="in" filter="blinds(horizontal)">
                                      <p:cBhvr>
                                        <p:cTn id="10" dur="500"/>
                                        <p:tgtEl>
                                          <p:spTgt spid="726021"/>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26026"/>
                                        </p:tgtEl>
                                        <p:attrNameLst>
                                          <p:attrName>style.visibility</p:attrName>
                                        </p:attrNameLst>
                                      </p:cBhvr>
                                      <p:to>
                                        <p:strVal val="visible"/>
                                      </p:to>
                                    </p:set>
                                    <p:anim calcmode="lin" valueType="num">
                                      <p:cBhvr>
                                        <p:cTn id="15" dur="1000" fill="hold"/>
                                        <p:tgtEl>
                                          <p:spTgt spid="726026"/>
                                        </p:tgtEl>
                                        <p:attrNameLst>
                                          <p:attrName>ppt_w</p:attrName>
                                        </p:attrNameLst>
                                      </p:cBhvr>
                                      <p:tavLst>
                                        <p:tav tm="0">
                                          <p:val>
                                            <p:fltVal val="0"/>
                                          </p:val>
                                        </p:tav>
                                        <p:tav tm="100000">
                                          <p:val>
                                            <p:strVal val="#ppt_w"/>
                                          </p:val>
                                        </p:tav>
                                      </p:tavLst>
                                    </p:anim>
                                    <p:anim calcmode="lin" valueType="num">
                                      <p:cBhvr>
                                        <p:cTn id="16" dur="1000" fill="hold"/>
                                        <p:tgtEl>
                                          <p:spTgt spid="726026"/>
                                        </p:tgtEl>
                                        <p:attrNameLst>
                                          <p:attrName>ppt_h</p:attrName>
                                        </p:attrNameLst>
                                      </p:cBhvr>
                                      <p:tavLst>
                                        <p:tav tm="0">
                                          <p:val>
                                            <p:fltVal val="0"/>
                                          </p:val>
                                        </p:tav>
                                        <p:tav tm="100000">
                                          <p:val>
                                            <p:strVal val="#ppt_h"/>
                                          </p:val>
                                        </p:tav>
                                      </p:tavLst>
                                    </p:anim>
                                    <p:anim calcmode="lin" valueType="num">
                                      <p:cBhvr>
                                        <p:cTn id="17" dur="1000" fill="hold"/>
                                        <p:tgtEl>
                                          <p:spTgt spid="72602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26026"/>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726027"/>
                                        </p:tgtEl>
                                        <p:attrNameLst>
                                          <p:attrName>style.visibility</p:attrName>
                                        </p:attrNameLst>
                                      </p:cBhvr>
                                      <p:to>
                                        <p:strVal val="visible"/>
                                      </p:to>
                                    </p:set>
                                    <p:anim calcmode="lin" valueType="num">
                                      <p:cBhvr>
                                        <p:cTn id="21" dur="1000" fill="hold"/>
                                        <p:tgtEl>
                                          <p:spTgt spid="726027"/>
                                        </p:tgtEl>
                                        <p:attrNameLst>
                                          <p:attrName>ppt_w</p:attrName>
                                        </p:attrNameLst>
                                      </p:cBhvr>
                                      <p:tavLst>
                                        <p:tav tm="0">
                                          <p:val>
                                            <p:fltVal val="0"/>
                                          </p:val>
                                        </p:tav>
                                        <p:tav tm="100000">
                                          <p:val>
                                            <p:strVal val="#ppt_w"/>
                                          </p:val>
                                        </p:tav>
                                      </p:tavLst>
                                    </p:anim>
                                    <p:anim calcmode="lin" valueType="num">
                                      <p:cBhvr>
                                        <p:cTn id="22" dur="1000" fill="hold"/>
                                        <p:tgtEl>
                                          <p:spTgt spid="726027"/>
                                        </p:tgtEl>
                                        <p:attrNameLst>
                                          <p:attrName>ppt_h</p:attrName>
                                        </p:attrNameLst>
                                      </p:cBhvr>
                                      <p:tavLst>
                                        <p:tav tm="0">
                                          <p:val>
                                            <p:fltVal val="0"/>
                                          </p:val>
                                        </p:tav>
                                        <p:tav tm="100000">
                                          <p:val>
                                            <p:strVal val="#ppt_h"/>
                                          </p:val>
                                        </p:tav>
                                      </p:tavLst>
                                    </p:anim>
                                    <p:anim calcmode="lin" valueType="num">
                                      <p:cBhvr>
                                        <p:cTn id="23" dur="1000" fill="hold"/>
                                        <p:tgtEl>
                                          <p:spTgt spid="72602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26027"/>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726028"/>
                                        </p:tgtEl>
                                        <p:attrNameLst>
                                          <p:attrName>style.visibility</p:attrName>
                                        </p:attrNameLst>
                                      </p:cBhvr>
                                      <p:to>
                                        <p:strVal val="visible"/>
                                      </p:to>
                                    </p:set>
                                    <p:anim calcmode="lin" valueType="num">
                                      <p:cBhvr>
                                        <p:cTn id="27" dur="1000" fill="hold"/>
                                        <p:tgtEl>
                                          <p:spTgt spid="726028"/>
                                        </p:tgtEl>
                                        <p:attrNameLst>
                                          <p:attrName>ppt_w</p:attrName>
                                        </p:attrNameLst>
                                      </p:cBhvr>
                                      <p:tavLst>
                                        <p:tav tm="0">
                                          <p:val>
                                            <p:fltVal val="0"/>
                                          </p:val>
                                        </p:tav>
                                        <p:tav tm="100000">
                                          <p:val>
                                            <p:strVal val="#ppt_w"/>
                                          </p:val>
                                        </p:tav>
                                      </p:tavLst>
                                    </p:anim>
                                    <p:anim calcmode="lin" valueType="num">
                                      <p:cBhvr>
                                        <p:cTn id="28" dur="1000" fill="hold"/>
                                        <p:tgtEl>
                                          <p:spTgt spid="726028"/>
                                        </p:tgtEl>
                                        <p:attrNameLst>
                                          <p:attrName>ppt_h</p:attrName>
                                        </p:attrNameLst>
                                      </p:cBhvr>
                                      <p:tavLst>
                                        <p:tav tm="0">
                                          <p:val>
                                            <p:fltVal val="0"/>
                                          </p:val>
                                        </p:tav>
                                        <p:tav tm="100000">
                                          <p:val>
                                            <p:strVal val="#ppt_h"/>
                                          </p:val>
                                        </p:tav>
                                      </p:tavLst>
                                    </p:anim>
                                    <p:anim calcmode="lin" valueType="num">
                                      <p:cBhvr>
                                        <p:cTn id="29" dur="1000" fill="hold"/>
                                        <p:tgtEl>
                                          <p:spTgt spid="726028"/>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26028"/>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726029"/>
                                        </p:tgtEl>
                                        <p:attrNameLst>
                                          <p:attrName>style.visibility</p:attrName>
                                        </p:attrNameLst>
                                      </p:cBhvr>
                                      <p:to>
                                        <p:strVal val="visible"/>
                                      </p:to>
                                    </p:set>
                                    <p:anim calcmode="lin" valueType="num">
                                      <p:cBhvr>
                                        <p:cTn id="33" dur="1000" fill="hold"/>
                                        <p:tgtEl>
                                          <p:spTgt spid="726029"/>
                                        </p:tgtEl>
                                        <p:attrNameLst>
                                          <p:attrName>ppt_w</p:attrName>
                                        </p:attrNameLst>
                                      </p:cBhvr>
                                      <p:tavLst>
                                        <p:tav tm="0">
                                          <p:val>
                                            <p:fltVal val="0"/>
                                          </p:val>
                                        </p:tav>
                                        <p:tav tm="100000">
                                          <p:val>
                                            <p:strVal val="#ppt_w"/>
                                          </p:val>
                                        </p:tav>
                                      </p:tavLst>
                                    </p:anim>
                                    <p:anim calcmode="lin" valueType="num">
                                      <p:cBhvr>
                                        <p:cTn id="34" dur="1000" fill="hold"/>
                                        <p:tgtEl>
                                          <p:spTgt spid="726029"/>
                                        </p:tgtEl>
                                        <p:attrNameLst>
                                          <p:attrName>ppt_h</p:attrName>
                                        </p:attrNameLst>
                                      </p:cBhvr>
                                      <p:tavLst>
                                        <p:tav tm="0">
                                          <p:val>
                                            <p:fltVal val="0"/>
                                          </p:val>
                                        </p:tav>
                                        <p:tav tm="100000">
                                          <p:val>
                                            <p:strVal val="#ppt_h"/>
                                          </p:val>
                                        </p:tav>
                                      </p:tavLst>
                                    </p:anim>
                                    <p:anim calcmode="lin" valueType="num">
                                      <p:cBhvr>
                                        <p:cTn id="35" dur="1000" fill="hold"/>
                                        <p:tgtEl>
                                          <p:spTgt spid="726029"/>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72602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34" presetClass="entr" presetSubtype="0" fill="hold" grpId="0" nodeType="clickEffect">
                                  <p:stCondLst>
                                    <p:cond delay="0"/>
                                  </p:stCondLst>
                                  <p:childTnLst>
                                    <p:set>
                                      <p:cBhvr>
                                        <p:cTn id="40" dur="1" fill="hold">
                                          <p:stCondLst>
                                            <p:cond delay="0"/>
                                          </p:stCondLst>
                                        </p:cTn>
                                        <p:tgtEl>
                                          <p:spTgt spid="726030"/>
                                        </p:tgtEl>
                                        <p:attrNameLst>
                                          <p:attrName>style.visibility</p:attrName>
                                        </p:attrNameLst>
                                      </p:cBhvr>
                                      <p:to>
                                        <p:strVal val="visible"/>
                                      </p:to>
                                    </p:set>
                                    <p:anim from="(-#ppt_w/2)" to="(#ppt_x)" calcmode="lin" valueType="num">
                                      <p:cBhvr>
                                        <p:cTn id="41" dur="600" fill="hold">
                                          <p:stCondLst>
                                            <p:cond delay="0"/>
                                          </p:stCondLst>
                                        </p:cTn>
                                        <p:tgtEl>
                                          <p:spTgt spid="726030"/>
                                        </p:tgtEl>
                                        <p:attrNameLst>
                                          <p:attrName>ppt_x</p:attrName>
                                        </p:attrNameLst>
                                      </p:cBhvr>
                                    </p:anim>
                                    <p:anim from="0" to="-1.0" calcmode="lin" valueType="num">
                                      <p:cBhvr>
                                        <p:cTn id="42" dur="200" decel="50000" autoRev="1" fill="hold">
                                          <p:stCondLst>
                                            <p:cond delay="600"/>
                                          </p:stCondLst>
                                        </p:cTn>
                                        <p:tgtEl>
                                          <p:spTgt spid="726030"/>
                                        </p:tgtEl>
                                        <p:attrNameLst>
                                          <p:attrName>xshear</p:attrName>
                                        </p:attrNameLst>
                                      </p:cBhvr>
                                    </p:anim>
                                    <p:animScale>
                                      <p:cBhvr>
                                        <p:cTn id="43" dur="200" decel="100000" autoRev="1" fill="hold">
                                          <p:stCondLst>
                                            <p:cond delay="600"/>
                                          </p:stCondLst>
                                        </p:cTn>
                                        <p:tgtEl>
                                          <p:spTgt spid="726030"/>
                                        </p:tgtEl>
                                      </p:cBhvr>
                                      <p:from x="100000" y="100000"/>
                                      <p:to x="80000" y="100000"/>
                                    </p:animScale>
                                    <p:anim by="(#ppt_h/3+#ppt_w*0.1)" calcmode="lin" valueType="num">
                                      <p:cBhvr additive="sum">
                                        <p:cTn id="44" dur="200" decel="100000" autoRev="1" fill="hold">
                                          <p:stCondLst>
                                            <p:cond delay="600"/>
                                          </p:stCondLst>
                                        </p:cTn>
                                        <p:tgtEl>
                                          <p:spTgt spid="726030"/>
                                        </p:tgtEl>
                                        <p:attrNameLst>
                                          <p:attrName>ppt_x</p:attrName>
                                        </p:attrNameLst>
                                      </p:cBhvr>
                                    </p:anim>
                                  </p:childTnLst>
                                </p:cTn>
                              </p:par>
                              <p:par>
                                <p:cTn id="45" presetID="34" presetClass="entr" presetSubtype="0" fill="hold" grpId="0" nodeType="withEffect">
                                  <p:stCondLst>
                                    <p:cond delay="0"/>
                                  </p:stCondLst>
                                  <p:childTnLst>
                                    <p:set>
                                      <p:cBhvr>
                                        <p:cTn id="46" dur="1" fill="hold">
                                          <p:stCondLst>
                                            <p:cond delay="0"/>
                                          </p:stCondLst>
                                        </p:cTn>
                                        <p:tgtEl>
                                          <p:spTgt spid="726031"/>
                                        </p:tgtEl>
                                        <p:attrNameLst>
                                          <p:attrName>style.visibility</p:attrName>
                                        </p:attrNameLst>
                                      </p:cBhvr>
                                      <p:to>
                                        <p:strVal val="visible"/>
                                      </p:to>
                                    </p:set>
                                    <p:anim from="(-#ppt_w/2)" to="(#ppt_x)" calcmode="lin" valueType="num">
                                      <p:cBhvr>
                                        <p:cTn id="47" dur="600" fill="hold">
                                          <p:stCondLst>
                                            <p:cond delay="0"/>
                                          </p:stCondLst>
                                        </p:cTn>
                                        <p:tgtEl>
                                          <p:spTgt spid="726031"/>
                                        </p:tgtEl>
                                        <p:attrNameLst>
                                          <p:attrName>ppt_x</p:attrName>
                                        </p:attrNameLst>
                                      </p:cBhvr>
                                    </p:anim>
                                    <p:anim from="0" to="-1.0" calcmode="lin" valueType="num">
                                      <p:cBhvr>
                                        <p:cTn id="48" dur="200" decel="50000" autoRev="1" fill="hold">
                                          <p:stCondLst>
                                            <p:cond delay="600"/>
                                          </p:stCondLst>
                                        </p:cTn>
                                        <p:tgtEl>
                                          <p:spTgt spid="726031"/>
                                        </p:tgtEl>
                                        <p:attrNameLst>
                                          <p:attrName>xshear</p:attrName>
                                        </p:attrNameLst>
                                      </p:cBhvr>
                                    </p:anim>
                                    <p:animScale>
                                      <p:cBhvr>
                                        <p:cTn id="49" dur="200" decel="100000" autoRev="1" fill="hold">
                                          <p:stCondLst>
                                            <p:cond delay="600"/>
                                          </p:stCondLst>
                                        </p:cTn>
                                        <p:tgtEl>
                                          <p:spTgt spid="726031"/>
                                        </p:tgtEl>
                                      </p:cBhvr>
                                      <p:from x="100000" y="100000"/>
                                      <p:to x="80000" y="100000"/>
                                    </p:animScale>
                                    <p:anim by="(#ppt_h/3+#ppt_w*0.1)" calcmode="lin" valueType="num">
                                      <p:cBhvr additive="sum">
                                        <p:cTn id="50" dur="200" decel="100000" autoRev="1" fill="hold">
                                          <p:stCondLst>
                                            <p:cond delay="600"/>
                                          </p:stCondLst>
                                        </p:cTn>
                                        <p:tgtEl>
                                          <p:spTgt spid="726031"/>
                                        </p:tgtEl>
                                        <p:attrNameLst>
                                          <p:attrName>ppt_x</p:attrName>
                                        </p:attrNameLst>
                                      </p:cBhvr>
                                    </p:anim>
                                  </p:childTnLst>
                                </p:cTn>
                              </p:par>
                              <p:par>
                                <p:cTn id="51" presetID="34" presetClass="entr" presetSubtype="0" fill="hold" grpId="0" nodeType="withEffect">
                                  <p:stCondLst>
                                    <p:cond delay="0"/>
                                  </p:stCondLst>
                                  <p:childTnLst>
                                    <p:set>
                                      <p:cBhvr>
                                        <p:cTn id="52" dur="1" fill="hold">
                                          <p:stCondLst>
                                            <p:cond delay="0"/>
                                          </p:stCondLst>
                                        </p:cTn>
                                        <p:tgtEl>
                                          <p:spTgt spid="726032"/>
                                        </p:tgtEl>
                                        <p:attrNameLst>
                                          <p:attrName>style.visibility</p:attrName>
                                        </p:attrNameLst>
                                      </p:cBhvr>
                                      <p:to>
                                        <p:strVal val="visible"/>
                                      </p:to>
                                    </p:set>
                                    <p:anim from="(-#ppt_w/2)" to="(#ppt_x)" calcmode="lin" valueType="num">
                                      <p:cBhvr>
                                        <p:cTn id="53" dur="600" fill="hold">
                                          <p:stCondLst>
                                            <p:cond delay="0"/>
                                          </p:stCondLst>
                                        </p:cTn>
                                        <p:tgtEl>
                                          <p:spTgt spid="726032"/>
                                        </p:tgtEl>
                                        <p:attrNameLst>
                                          <p:attrName>ppt_x</p:attrName>
                                        </p:attrNameLst>
                                      </p:cBhvr>
                                    </p:anim>
                                    <p:anim from="0" to="-1.0" calcmode="lin" valueType="num">
                                      <p:cBhvr>
                                        <p:cTn id="54" dur="200" decel="50000" autoRev="1" fill="hold">
                                          <p:stCondLst>
                                            <p:cond delay="600"/>
                                          </p:stCondLst>
                                        </p:cTn>
                                        <p:tgtEl>
                                          <p:spTgt spid="726032"/>
                                        </p:tgtEl>
                                        <p:attrNameLst>
                                          <p:attrName>xshear</p:attrName>
                                        </p:attrNameLst>
                                      </p:cBhvr>
                                    </p:anim>
                                    <p:animScale>
                                      <p:cBhvr>
                                        <p:cTn id="55" dur="200" decel="100000" autoRev="1" fill="hold">
                                          <p:stCondLst>
                                            <p:cond delay="600"/>
                                          </p:stCondLst>
                                        </p:cTn>
                                        <p:tgtEl>
                                          <p:spTgt spid="726032"/>
                                        </p:tgtEl>
                                      </p:cBhvr>
                                      <p:from x="100000" y="100000"/>
                                      <p:to x="80000" y="100000"/>
                                    </p:animScale>
                                    <p:anim by="(#ppt_h/3+#ppt_w*0.1)" calcmode="lin" valueType="num">
                                      <p:cBhvr additive="sum">
                                        <p:cTn id="56" dur="200" decel="100000" autoRev="1" fill="hold">
                                          <p:stCondLst>
                                            <p:cond delay="600"/>
                                          </p:stCondLst>
                                        </p:cTn>
                                        <p:tgtEl>
                                          <p:spTgt spid="726032"/>
                                        </p:tgtEl>
                                        <p:attrNameLst>
                                          <p:attrName>ppt_x</p:attrName>
                                        </p:attrNameLst>
                                      </p:cBhvr>
                                    </p:anim>
                                  </p:childTnLst>
                                </p:cTn>
                              </p:par>
                              <p:par>
                                <p:cTn id="57" presetID="34" presetClass="entr" presetSubtype="0" fill="hold" grpId="0" nodeType="withEffect">
                                  <p:stCondLst>
                                    <p:cond delay="0"/>
                                  </p:stCondLst>
                                  <p:childTnLst>
                                    <p:set>
                                      <p:cBhvr>
                                        <p:cTn id="58" dur="1" fill="hold">
                                          <p:stCondLst>
                                            <p:cond delay="0"/>
                                          </p:stCondLst>
                                        </p:cTn>
                                        <p:tgtEl>
                                          <p:spTgt spid="726033"/>
                                        </p:tgtEl>
                                        <p:attrNameLst>
                                          <p:attrName>style.visibility</p:attrName>
                                        </p:attrNameLst>
                                      </p:cBhvr>
                                      <p:to>
                                        <p:strVal val="visible"/>
                                      </p:to>
                                    </p:set>
                                    <p:anim from="(-#ppt_w/2)" to="(#ppt_x)" calcmode="lin" valueType="num">
                                      <p:cBhvr>
                                        <p:cTn id="59" dur="600" fill="hold">
                                          <p:stCondLst>
                                            <p:cond delay="0"/>
                                          </p:stCondLst>
                                        </p:cTn>
                                        <p:tgtEl>
                                          <p:spTgt spid="726033"/>
                                        </p:tgtEl>
                                        <p:attrNameLst>
                                          <p:attrName>ppt_x</p:attrName>
                                        </p:attrNameLst>
                                      </p:cBhvr>
                                    </p:anim>
                                    <p:anim from="0" to="-1.0" calcmode="lin" valueType="num">
                                      <p:cBhvr>
                                        <p:cTn id="60" dur="200" decel="50000" autoRev="1" fill="hold">
                                          <p:stCondLst>
                                            <p:cond delay="600"/>
                                          </p:stCondLst>
                                        </p:cTn>
                                        <p:tgtEl>
                                          <p:spTgt spid="726033"/>
                                        </p:tgtEl>
                                        <p:attrNameLst>
                                          <p:attrName>xshear</p:attrName>
                                        </p:attrNameLst>
                                      </p:cBhvr>
                                    </p:anim>
                                    <p:animScale>
                                      <p:cBhvr>
                                        <p:cTn id="61" dur="200" decel="100000" autoRev="1" fill="hold">
                                          <p:stCondLst>
                                            <p:cond delay="600"/>
                                          </p:stCondLst>
                                        </p:cTn>
                                        <p:tgtEl>
                                          <p:spTgt spid="726033"/>
                                        </p:tgtEl>
                                      </p:cBhvr>
                                      <p:from x="100000" y="100000"/>
                                      <p:to x="80000" y="100000"/>
                                    </p:animScale>
                                    <p:anim by="(#ppt_h/3+#ppt_w*0.1)" calcmode="lin" valueType="num">
                                      <p:cBhvr additive="sum">
                                        <p:cTn id="62" dur="200" decel="100000" autoRev="1" fill="hold">
                                          <p:stCondLst>
                                            <p:cond delay="600"/>
                                          </p:stCondLst>
                                        </p:cTn>
                                        <p:tgtEl>
                                          <p:spTgt spid="726033"/>
                                        </p:tgtEl>
                                        <p:attrNameLst>
                                          <p:attrName>ppt_x</p:attrName>
                                        </p:attrNameLst>
                                      </p:cBhvr>
                                    </p:anim>
                                  </p:childTnLst>
                                </p:cTn>
                              </p:par>
                              <p:par>
                                <p:cTn id="63" presetID="34" presetClass="entr" presetSubtype="0" fill="hold" grpId="0" nodeType="withEffect">
                                  <p:stCondLst>
                                    <p:cond delay="0"/>
                                  </p:stCondLst>
                                  <p:childTnLst>
                                    <p:set>
                                      <p:cBhvr>
                                        <p:cTn id="64" dur="1" fill="hold">
                                          <p:stCondLst>
                                            <p:cond delay="0"/>
                                          </p:stCondLst>
                                        </p:cTn>
                                        <p:tgtEl>
                                          <p:spTgt spid="726034"/>
                                        </p:tgtEl>
                                        <p:attrNameLst>
                                          <p:attrName>style.visibility</p:attrName>
                                        </p:attrNameLst>
                                      </p:cBhvr>
                                      <p:to>
                                        <p:strVal val="visible"/>
                                      </p:to>
                                    </p:set>
                                    <p:anim from="(-#ppt_w/2)" to="(#ppt_x)" calcmode="lin" valueType="num">
                                      <p:cBhvr>
                                        <p:cTn id="65" dur="600" fill="hold">
                                          <p:stCondLst>
                                            <p:cond delay="0"/>
                                          </p:stCondLst>
                                        </p:cTn>
                                        <p:tgtEl>
                                          <p:spTgt spid="726034"/>
                                        </p:tgtEl>
                                        <p:attrNameLst>
                                          <p:attrName>ppt_x</p:attrName>
                                        </p:attrNameLst>
                                      </p:cBhvr>
                                    </p:anim>
                                    <p:anim from="0" to="-1.0" calcmode="lin" valueType="num">
                                      <p:cBhvr>
                                        <p:cTn id="66" dur="200" decel="50000" autoRev="1" fill="hold">
                                          <p:stCondLst>
                                            <p:cond delay="600"/>
                                          </p:stCondLst>
                                        </p:cTn>
                                        <p:tgtEl>
                                          <p:spTgt spid="726034"/>
                                        </p:tgtEl>
                                        <p:attrNameLst>
                                          <p:attrName>xshear</p:attrName>
                                        </p:attrNameLst>
                                      </p:cBhvr>
                                    </p:anim>
                                    <p:animScale>
                                      <p:cBhvr>
                                        <p:cTn id="67" dur="200" decel="100000" autoRev="1" fill="hold">
                                          <p:stCondLst>
                                            <p:cond delay="600"/>
                                          </p:stCondLst>
                                        </p:cTn>
                                        <p:tgtEl>
                                          <p:spTgt spid="726034"/>
                                        </p:tgtEl>
                                      </p:cBhvr>
                                      <p:from x="100000" y="100000"/>
                                      <p:to x="80000" y="100000"/>
                                    </p:animScale>
                                    <p:anim by="(#ppt_h/3+#ppt_w*0.1)" calcmode="lin" valueType="num">
                                      <p:cBhvr additive="sum">
                                        <p:cTn id="68" dur="200" decel="100000" autoRev="1" fill="hold">
                                          <p:stCondLst>
                                            <p:cond delay="600"/>
                                          </p:stCondLst>
                                        </p:cTn>
                                        <p:tgtEl>
                                          <p:spTgt spid="726034"/>
                                        </p:tgtEl>
                                        <p:attrNameLst>
                                          <p:attrName>ppt_x</p:attrName>
                                        </p:attrNameLst>
                                      </p:cBhvr>
                                    </p:anim>
                                  </p:childTnLst>
                                </p:cTn>
                              </p:par>
                              <p:par>
                                <p:cTn id="69" presetID="34" presetClass="entr" presetSubtype="0" fill="hold" grpId="0" nodeType="withEffect">
                                  <p:stCondLst>
                                    <p:cond delay="0"/>
                                  </p:stCondLst>
                                  <p:childTnLst>
                                    <p:set>
                                      <p:cBhvr>
                                        <p:cTn id="70" dur="1" fill="hold">
                                          <p:stCondLst>
                                            <p:cond delay="0"/>
                                          </p:stCondLst>
                                        </p:cTn>
                                        <p:tgtEl>
                                          <p:spTgt spid="726022"/>
                                        </p:tgtEl>
                                        <p:attrNameLst>
                                          <p:attrName>style.visibility</p:attrName>
                                        </p:attrNameLst>
                                      </p:cBhvr>
                                      <p:to>
                                        <p:strVal val="visible"/>
                                      </p:to>
                                    </p:set>
                                    <p:anim from="(-#ppt_w/2)" to="(#ppt_x)" calcmode="lin" valueType="num">
                                      <p:cBhvr>
                                        <p:cTn id="71" dur="600" fill="hold">
                                          <p:stCondLst>
                                            <p:cond delay="0"/>
                                          </p:stCondLst>
                                        </p:cTn>
                                        <p:tgtEl>
                                          <p:spTgt spid="726022"/>
                                        </p:tgtEl>
                                        <p:attrNameLst>
                                          <p:attrName>ppt_x</p:attrName>
                                        </p:attrNameLst>
                                      </p:cBhvr>
                                    </p:anim>
                                    <p:anim from="0" to="-1.0" calcmode="lin" valueType="num">
                                      <p:cBhvr>
                                        <p:cTn id="72" dur="200" decel="50000" autoRev="1" fill="hold">
                                          <p:stCondLst>
                                            <p:cond delay="600"/>
                                          </p:stCondLst>
                                        </p:cTn>
                                        <p:tgtEl>
                                          <p:spTgt spid="726022"/>
                                        </p:tgtEl>
                                        <p:attrNameLst>
                                          <p:attrName>xshear</p:attrName>
                                        </p:attrNameLst>
                                      </p:cBhvr>
                                    </p:anim>
                                    <p:animScale>
                                      <p:cBhvr>
                                        <p:cTn id="73" dur="200" decel="100000" autoRev="1" fill="hold">
                                          <p:stCondLst>
                                            <p:cond delay="600"/>
                                          </p:stCondLst>
                                        </p:cTn>
                                        <p:tgtEl>
                                          <p:spTgt spid="726022"/>
                                        </p:tgtEl>
                                      </p:cBhvr>
                                      <p:from x="100000" y="100000"/>
                                      <p:to x="80000" y="100000"/>
                                    </p:animScale>
                                    <p:anim by="(#ppt_h/3+#ppt_w*0.1)" calcmode="lin" valueType="num">
                                      <p:cBhvr additive="sum">
                                        <p:cTn id="74" dur="200" decel="100000" autoRev="1" fill="hold">
                                          <p:stCondLst>
                                            <p:cond delay="600"/>
                                          </p:stCondLst>
                                        </p:cTn>
                                        <p:tgtEl>
                                          <p:spTgt spid="726022"/>
                                        </p:tgtEl>
                                        <p:attrNameLst>
                                          <p:attrName>ppt_x</p:attrName>
                                        </p:attrNameLst>
                                      </p:cBhvr>
                                    </p:anim>
                                  </p:childTnLst>
                                </p:cTn>
                              </p:par>
                              <p:par>
                                <p:cTn id="75" presetID="34" presetClass="entr" presetSubtype="0" fill="hold" grpId="0" nodeType="withEffect">
                                  <p:stCondLst>
                                    <p:cond delay="0"/>
                                  </p:stCondLst>
                                  <p:childTnLst>
                                    <p:set>
                                      <p:cBhvr>
                                        <p:cTn id="76" dur="1" fill="hold">
                                          <p:stCondLst>
                                            <p:cond delay="0"/>
                                          </p:stCondLst>
                                        </p:cTn>
                                        <p:tgtEl>
                                          <p:spTgt spid="726023"/>
                                        </p:tgtEl>
                                        <p:attrNameLst>
                                          <p:attrName>style.visibility</p:attrName>
                                        </p:attrNameLst>
                                      </p:cBhvr>
                                      <p:to>
                                        <p:strVal val="visible"/>
                                      </p:to>
                                    </p:set>
                                    <p:anim from="(-#ppt_w/2)" to="(#ppt_x)" calcmode="lin" valueType="num">
                                      <p:cBhvr>
                                        <p:cTn id="77" dur="600" fill="hold">
                                          <p:stCondLst>
                                            <p:cond delay="0"/>
                                          </p:stCondLst>
                                        </p:cTn>
                                        <p:tgtEl>
                                          <p:spTgt spid="726023"/>
                                        </p:tgtEl>
                                        <p:attrNameLst>
                                          <p:attrName>ppt_x</p:attrName>
                                        </p:attrNameLst>
                                      </p:cBhvr>
                                    </p:anim>
                                    <p:anim from="0" to="-1.0" calcmode="lin" valueType="num">
                                      <p:cBhvr>
                                        <p:cTn id="78" dur="200" decel="50000" autoRev="1" fill="hold">
                                          <p:stCondLst>
                                            <p:cond delay="600"/>
                                          </p:stCondLst>
                                        </p:cTn>
                                        <p:tgtEl>
                                          <p:spTgt spid="726023"/>
                                        </p:tgtEl>
                                        <p:attrNameLst>
                                          <p:attrName>xshear</p:attrName>
                                        </p:attrNameLst>
                                      </p:cBhvr>
                                    </p:anim>
                                    <p:animScale>
                                      <p:cBhvr>
                                        <p:cTn id="79" dur="200" decel="100000" autoRev="1" fill="hold">
                                          <p:stCondLst>
                                            <p:cond delay="600"/>
                                          </p:stCondLst>
                                        </p:cTn>
                                        <p:tgtEl>
                                          <p:spTgt spid="726023"/>
                                        </p:tgtEl>
                                      </p:cBhvr>
                                      <p:from x="100000" y="100000"/>
                                      <p:to x="80000" y="100000"/>
                                    </p:animScale>
                                    <p:anim by="(#ppt_h/3+#ppt_w*0.1)" calcmode="lin" valueType="num">
                                      <p:cBhvr additive="sum">
                                        <p:cTn id="80" dur="200" decel="100000" autoRev="1" fill="hold">
                                          <p:stCondLst>
                                            <p:cond delay="600"/>
                                          </p:stCondLst>
                                        </p:cTn>
                                        <p:tgtEl>
                                          <p:spTgt spid="726023"/>
                                        </p:tgtEl>
                                        <p:attrNameLst>
                                          <p:attrName>ppt_x</p:attrName>
                                        </p:attrNameLst>
                                      </p:cBhvr>
                                    </p:anim>
                                  </p:childTnLst>
                                </p:cTn>
                              </p:par>
                            </p:childTnLst>
                          </p:cTn>
                        </p:par>
                      </p:childTnLst>
                    </p:cTn>
                  </p:par>
                  <p:par>
                    <p:cTn id="81" fill="hold">
                      <p:stCondLst>
                        <p:cond delay="indefinite"/>
                      </p:stCondLst>
                      <p:childTnLst>
                        <p:par>
                          <p:cTn id="82" fill="hold">
                            <p:stCondLst>
                              <p:cond delay="0"/>
                            </p:stCondLst>
                            <p:childTnLst>
                              <p:par>
                                <p:cTn id="83" presetID="49" presetClass="entr" presetSubtype="0" decel="100000" fill="hold" grpId="0" nodeType="clickEffect">
                                  <p:stCondLst>
                                    <p:cond delay="0"/>
                                  </p:stCondLst>
                                  <p:childTnLst>
                                    <p:set>
                                      <p:cBhvr>
                                        <p:cTn id="84" dur="1" fill="hold">
                                          <p:stCondLst>
                                            <p:cond delay="0"/>
                                          </p:stCondLst>
                                        </p:cTn>
                                        <p:tgtEl>
                                          <p:spTgt spid="726024"/>
                                        </p:tgtEl>
                                        <p:attrNameLst>
                                          <p:attrName>style.visibility</p:attrName>
                                        </p:attrNameLst>
                                      </p:cBhvr>
                                      <p:to>
                                        <p:strVal val="visible"/>
                                      </p:to>
                                    </p:set>
                                    <p:anim calcmode="lin" valueType="num">
                                      <p:cBhvr>
                                        <p:cTn id="85" dur="500" fill="hold"/>
                                        <p:tgtEl>
                                          <p:spTgt spid="726024"/>
                                        </p:tgtEl>
                                        <p:attrNameLst>
                                          <p:attrName>ppt_w</p:attrName>
                                        </p:attrNameLst>
                                      </p:cBhvr>
                                      <p:tavLst>
                                        <p:tav tm="0">
                                          <p:val>
                                            <p:fltVal val="0"/>
                                          </p:val>
                                        </p:tav>
                                        <p:tav tm="100000">
                                          <p:val>
                                            <p:strVal val="#ppt_w"/>
                                          </p:val>
                                        </p:tav>
                                      </p:tavLst>
                                    </p:anim>
                                    <p:anim calcmode="lin" valueType="num">
                                      <p:cBhvr>
                                        <p:cTn id="86" dur="500" fill="hold"/>
                                        <p:tgtEl>
                                          <p:spTgt spid="726024"/>
                                        </p:tgtEl>
                                        <p:attrNameLst>
                                          <p:attrName>ppt_h</p:attrName>
                                        </p:attrNameLst>
                                      </p:cBhvr>
                                      <p:tavLst>
                                        <p:tav tm="0">
                                          <p:val>
                                            <p:fltVal val="0"/>
                                          </p:val>
                                        </p:tav>
                                        <p:tav tm="100000">
                                          <p:val>
                                            <p:strVal val="#ppt_h"/>
                                          </p:val>
                                        </p:tav>
                                      </p:tavLst>
                                    </p:anim>
                                    <p:anim calcmode="lin" valueType="num">
                                      <p:cBhvr>
                                        <p:cTn id="87" dur="500" fill="hold"/>
                                        <p:tgtEl>
                                          <p:spTgt spid="726024"/>
                                        </p:tgtEl>
                                        <p:attrNameLst>
                                          <p:attrName>style.rotation</p:attrName>
                                        </p:attrNameLst>
                                      </p:cBhvr>
                                      <p:tavLst>
                                        <p:tav tm="0">
                                          <p:val>
                                            <p:fltVal val="360"/>
                                          </p:val>
                                        </p:tav>
                                        <p:tav tm="100000">
                                          <p:val>
                                            <p:fltVal val="0"/>
                                          </p:val>
                                        </p:tav>
                                      </p:tavLst>
                                    </p:anim>
                                    <p:animEffect transition="in" filter="fade">
                                      <p:cBhvr>
                                        <p:cTn id="88" dur="500"/>
                                        <p:tgtEl>
                                          <p:spTgt spid="726024"/>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726025"/>
                                        </p:tgtEl>
                                        <p:attrNameLst>
                                          <p:attrName>style.visibility</p:attrName>
                                        </p:attrNameLst>
                                      </p:cBhvr>
                                      <p:to>
                                        <p:strVal val="visible"/>
                                      </p:to>
                                    </p:set>
                                    <p:anim calcmode="lin" valueType="num">
                                      <p:cBhvr>
                                        <p:cTn id="91" dur="500" fill="hold"/>
                                        <p:tgtEl>
                                          <p:spTgt spid="726025"/>
                                        </p:tgtEl>
                                        <p:attrNameLst>
                                          <p:attrName>ppt_w</p:attrName>
                                        </p:attrNameLst>
                                      </p:cBhvr>
                                      <p:tavLst>
                                        <p:tav tm="0">
                                          <p:val>
                                            <p:fltVal val="0"/>
                                          </p:val>
                                        </p:tav>
                                        <p:tav tm="100000">
                                          <p:val>
                                            <p:strVal val="#ppt_w"/>
                                          </p:val>
                                        </p:tav>
                                      </p:tavLst>
                                    </p:anim>
                                    <p:anim calcmode="lin" valueType="num">
                                      <p:cBhvr>
                                        <p:cTn id="92" dur="500" fill="hold"/>
                                        <p:tgtEl>
                                          <p:spTgt spid="726025"/>
                                        </p:tgtEl>
                                        <p:attrNameLst>
                                          <p:attrName>ppt_h</p:attrName>
                                        </p:attrNameLst>
                                      </p:cBhvr>
                                      <p:tavLst>
                                        <p:tav tm="0">
                                          <p:val>
                                            <p:fltVal val="0"/>
                                          </p:val>
                                        </p:tav>
                                        <p:tav tm="100000">
                                          <p:val>
                                            <p:strVal val="#ppt_h"/>
                                          </p:val>
                                        </p:tav>
                                      </p:tavLst>
                                    </p:anim>
                                    <p:anim calcmode="lin" valueType="num">
                                      <p:cBhvr>
                                        <p:cTn id="93" dur="500" fill="hold"/>
                                        <p:tgtEl>
                                          <p:spTgt spid="726025"/>
                                        </p:tgtEl>
                                        <p:attrNameLst>
                                          <p:attrName>style.rotation</p:attrName>
                                        </p:attrNameLst>
                                      </p:cBhvr>
                                      <p:tavLst>
                                        <p:tav tm="0">
                                          <p:val>
                                            <p:fltVal val="360"/>
                                          </p:val>
                                        </p:tav>
                                        <p:tav tm="100000">
                                          <p:val>
                                            <p:fltVal val="0"/>
                                          </p:val>
                                        </p:tav>
                                      </p:tavLst>
                                    </p:anim>
                                    <p:animEffect transition="in" filter="fade">
                                      <p:cBhvr>
                                        <p:cTn id="94" dur="500"/>
                                        <p:tgtEl>
                                          <p:spTgt spid="726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20" grpId="0"/>
      <p:bldP spid="726021" grpId="0"/>
      <p:bldP spid="726022" grpId="0" animBg="1"/>
      <p:bldP spid="726023" grpId="0" animBg="1"/>
      <p:bldP spid="726024" grpId="0"/>
      <p:bldP spid="726025" grpId="0"/>
      <p:bldP spid="726026" grpId="0"/>
      <p:bldP spid="726027" grpId="0"/>
      <p:bldP spid="726028" grpId="0"/>
      <p:bldP spid="726029" grpId="0"/>
      <p:bldP spid="726030" grpId="0"/>
      <p:bldP spid="726031" grpId="0"/>
      <p:bldP spid="726032" grpId="0"/>
      <p:bldP spid="726033" grpId="0"/>
      <p:bldP spid="7260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title"/>
          </p:nvPr>
        </p:nvSpPr>
        <p:spPr>
          <a:xfrm>
            <a:off x="457200" y="307975"/>
            <a:ext cx="8229600" cy="835025"/>
          </a:xfrm>
        </p:spPr>
        <p:txBody>
          <a:bodyPr>
            <a:normAutofit/>
          </a:bodyPr>
          <a:lstStyle/>
          <a:p>
            <a:pPr eaLnBrk="1" hangingPunct="1"/>
            <a:r>
              <a:rPr lang="en-US" dirty="0" smtClean="0"/>
              <a:t>Why Does This Matter?</a:t>
            </a:r>
          </a:p>
        </p:txBody>
      </p:sp>
      <p:sp>
        <p:nvSpPr>
          <p:cNvPr id="51203" name="Rectangle 4"/>
          <p:cNvSpPr>
            <a:spLocks noGrp="1" noChangeArrowheads="1"/>
          </p:cNvSpPr>
          <p:nvPr>
            <p:ph type="body" sz="half" idx="1"/>
          </p:nvPr>
        </p:nvSpPr>
        <p:spPr>
          <a:xfrm>
            <a:off x="685800" y="2286000"/>
            <a:ext cx="7772400" cy="3886200"/>
          </a:xfrm>
        </p:spPr>
        <p:txBody>
          <a:bodyPr>
            <a:normAutofit lnSpcReduction="10000"/>
          </a:bodyPr>
          <a:lstStyle/>
          <a:p>
            <a:pPr eaLnBrk="1" hangingPunct="1">
              <a:buFont typeface="Wingdings" pitchFamily="-107" charset="2"/>
              <a:buNone/>
            </a:pPr>
            <a:endParaRPr lang="en-US" sz="700" dirty="0" smtClean="0"/>
          </a:p>
          <a:p>
            <a:pPr eaLnBrk="1" hangingPunct="1">
              <a:spcAft>
                <a:spcPct val="50000"/>
              </a:spcAft>
            </a:pPr>
            <a:r>
              <a:rPr lang="en-US" sz="2400" dirty="0" smtClean="0"/>
              <a:t>USDA Conservation Reserve Program Release hot spot trigger (D2)</a:t>
            </a:r>
          </a:p>
          <a:p>
            <a:pPr eaLnBrk="1" hangingPunct="1">
              <a:spcAft>
                <a:spcPct val="50000"/>
              </a:spcAft>
            </a:pPr>
            <a:r>
              <a:rPr lang="en-US" sz="2400" dirty="0" smtClean="0"/>
              <a:t>USDA Dried Milk Program 2002-03</a:t>
            </a:r>
          </a:p>
          <a:p>
            <a:pPr eaLnBrk="1" hangingPunct="1">
              <a:spcAft>
                <a:spcPct val="50000"/>
              </a:spcAft>
            </a:pPr>
            <a:r>
              <a:rPr lang="en-US" sz="2400" dirty="0" smtClean="0"/>
              <a:t>Numerous states use as a drought trigger (Governor’s declarations)</a:t>
            </a:r>
          </a:p>
          <a:p>
            <a:pPr eaLnBrk="1" hangingPunct="1">
              <a:spcAft>
                <a:spcPct val="50000"/>
              </a:spcAft>
            </a:pPr>
            <a:r>
              <a:rPr lang="en-US" sz="2400" dirty="0" smtClean="0"/>
              <a:t>2006 USDA Livestock Assistance (D3)</a:t>
            </a:r>
          </a:p>
          <a:p>
            <a:pPr eaLnBrk="1" hangingPunct="1">
              <a:spcAft>
                <a:spcPct val="50000"/>
              </a:spcAft>
            </a:pPr>
            <a:r>
              <a:rPr lang="en-US" sz="2400" dirty="0" smtClean="0"/>
              <a:t>2006 IRS (tax deferral on livestock losses)</a:t>
            </a:r>
          </a:p>
        </p:txBody>
      </p:sp>
      <p:sp>
        <p:nvSpPr>
          <p:cNvPr id="51204" name="Rectangle 5"/>
          <p:cNvSpPr>
            <a:spLocks noChangeArrowheads="1"/>
          </p:cNvSpPr>
          <p:nvPr/>
        </p:nvSpPr>
        <p:spPr bwMode="auto">
          <a:xfrm>
            <a:off x="762000" y="1524000"/>
            <a:ext cx="8229600" cy="838200"/>
          </a:xfrm>
          <a:prstGeom prst="rect">
            <a:avLst/>
          </a:prstGeom>
          <a:noFill/>
          <a:ln w="9525">
            <a:noFill/>
            <a:miter lim="800000"/>
            <a:headEnd/>
            <a:tailEnd/>
          </a:ln>
        </p:spPr>
        <p:txBody>
          <a:bodyPr anchor="ctr"/>
          <a:lstStyle/>
          <a:p>
            <a:r>
              <a:rPr lang="en-US" sz="2900" dirty="0">
                <a:solidFill>
                  <a:srgbClr val="CC0000"/>
                </a:solidFill>
              </a:rPr>
              <a:t>Use of the DM in Decision-Making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3" cstate="print"/>
          <a:srcRect/>
          <a:stretch>
            <a:fillRect/>
          </a:stretch>
        </p:blipFill>
        <p:spPr bwMode="auto">
          <a:xfrm>
            <a:off x="685800" y="457200"/>
            <a:ext cx="7696200" cy="5554663"/>
          </a:xfrm>
          <a:prstGeom prst="rect">
            <a:avLst/>
          </a:prstGeom>
          <a:noFill/>
          <a:ln w="9525">
            <a:noFill/>
            <a:miter lim="800000"/>
            <a:headEnd/>
            <a:tailEnd/>
          </a:ln>
        </p:spPr>
      </p:pic>
      <p:sp>
        <p:nvSpPr>
          <p:cNvPr id="52227" name="Text Box 4"/>
          <p:cNvSpPr txBox="1">
            <a:spLocks noChangeArrowheads="1"/>
          </p:cNvSpPr>
          <p:nvPr/>
        </p:nvSpPr>
        <p:spPr bwMode="auto">
          <a:xfrm>
            <a:off x="381000" y="6462713"/>
            <a:ext cx="5365750" cy="366712"/>
          </a:xfrm>
          <a:prstGeom prst="rect">
            <a:avLst/>
          </a:prstGeom>
          <a:noFill/>
          <a:ln w="9525">
            <a:noFill/>
            <a:miter lim="800000"/>
            <a:headEnd/>
            <a:tailEnd/>
          </a:ln>
        </p:spPr>
        <p:txBody>
          <a:bodyPr>
            <a:spAutoFit/>
          </a:bodyPr>
          <a:lstStyle/>
          <a:p>
            <a:r>
              <a:rPr lang="en-US" b="1">
                <a:solidFill>
                  <a:schemeClr val="bg1"/>
                </a:solidFill>
                <a:latin typeface="Times New Roman" pitchFamily="-107" charset="0"/>
              </a:rPr>
              <a:t>Source: National Drought Mitigation Center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chor="ctr">
            <a:normAutofit fontScale="90000"/>
          </a:bodyPr>
          <a:lstStyle/>
          <a:p>
            <a:pPr eaLnBrk="1" hangingPunct="1"/>
            <a:r>
              <a:rPr lang="en-US" sz="4900" dirty="0" smtClean="0"/>
              <a:t>NIDIS Drought Portal</a:t>
            </a:r>
            <a:br>
              <a:rPr lang="en-US" sz="4900" dirty="0" smtClean="0"/>
            </a:br>
            <a:r>
              <a:rPr lang="en-US" sz="3600" dirty="0" smtClean="0"/>
              <a:t>Drought Impact Reporter</a:t>
            </a:r>
          </a:p>
        </p:txBody>
      </p:sp>
      <p:pic>
        <p:nvPicPr>
          <p:cNvPr id="53251" name="Picture 6" descr="Drought Impact Reporter"/>
          <p:cNvPicPr>
            <a:picLocks noChangeAspect="1" noChangeArrowheads="1"/>
          </p:cNvPicPr>
          <p:nvPr/>
        </p:nvPicPr>
        <p:blipFill>
          <a:blip r:embed="rId3" cstate="print"/>
          <a:srcRect/>
          <a:stretch>
            <a:fillRect/>
          </a:stretch>
        </p:blipFill>
        <p:spPr bwMode="auto">
          <a:xfrm>
            <a:off x="1676400" y="1600200"/>
            <a:ext cx="5791200" cy="4781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title"/>
          </p:nvPr>
        </p:nvSpPr>
        <p:spPr>
          <a:xfrm>
            <a:off x="381000" y="228600"/>
            <a:ext cx="7772400" cy="1143000"/>
          </a:xfrm>
        </p:spPr>
        <p:txBody>
          <a:bodyPr>
            <a:normAutofit/>
          </a:bodyPr>
          <a:lstStyle/>
          <a:p>
            <a:pPr eaLnBrk="1" hangingPunct="1"/>
            <a:r>
              <a:rPr lang="en-US" dirty="0" smtClean="0"/>
              <a:t>Drought Impact Reporter</a:t>
            </a:r>
          </a:p>
        </p:txBody>
      </p:sp>
      <p:pic>
        <p:nvPicPr>
          <p:cNvPr id="54275" name="Picture 4" descr="Drought Impact Reporter State"/>
          <p:cNvPicPr>
            <a:picLocks noChangeAspect="1" noChangeArrowheads="1"/>
          </p:cNvPicPr>
          <p:nvPr/>
        </p:nvPicPr>
        <p:blipFill>
          <a:blip r:embed="rId3" cstate="print"/>
          <a:srcRect/>
          <a:stretch>
            <a:fillRect/>
          </a:stretch>
        </p:blipFill>
        <p:spPr bwMode="auto">
          <a:xfrm>
            <a:off x="1447800" y="1600200"/>
            <a:ext cx="6477000" cy="49418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title"/>
          </p:nvPr>
        </p:nvSpPr>
        <p:spPr/>
        <p:txBody>
          <a:bodyPr>
            <a:noAutofit/>
          </a:bodyPr>
          <a:lstStyle/>
          <a:p>
            <a:pPr eaLnBrk="1" hangingPunct="1"/>
            <a:r>
              <a:rPr lang="en-US" sz="4000" dirty="0" smtClean="0"/>
              <a:t>What can you find in the </a:t>
            </a:r>
            <a:br>
              <a:rPr lang="en-US" sz="4000" dirty="0" smtClean="0"/>
            </a:br>
            <a:r>
              <a:rPr lang="en-US" sz="4000" dirty="0" smtClean="0"/>
              <a:t>Drought Impact Reporter?</a:t>
            </a:r>
          </a:p>
        </p:txBody>
      </p:sp>
      <p:sp>
        <p:nvSpPr>
          <p:cNvPr id="55299" name="Rectangle 4"/>
          <p:cNvSpPr>
            <a:spLocks noGrp="1" noChangeArrowheads="1"/>
          </p:cNvSpPr>
          <p:nvPr>
            <p:ph type="body" idx="1"/>
          </p:nvPr>
        </p:nvSpPr>
        <p:spPr>
          <a:xfrm>
            <a:off x="457200" y="1905000"/>
            <a:ext cx="8229600" cy="4530725"/>
          </a:xfrm>
        </p:spPr>
        <p:txBody>
          <a:bodyPr/>
          <a:lstStyle/>
          <a:p>
            <a:pPr eaLnBrk="1" hangingPunct="1">
              <a:spcAft>
                <a:spcPct val="50000"/>
              </a:spcAft>
            </a:pPr>
            <a:r>
              <a:rPr lang="en-US" sz="2600" dirty="0" smtClean="0"/>
              <a:t>Individual and media reports of drought “events”</a:t>
            </a:r>
          </a:p>
          <a:p>
            <a:pPr eaLnBrk="1" hangingPunct="1">
              <a:spcAft>
                <a:spcPct val="50000"/>
              </a:spcAft>
            </a:pPr>
            <a:r>
              <a:rPr lang="en-US" sz="2600" dirty="0" smtClean="0"/>
              <a:t>Color-coded maps to show counties, states reporting many impacts</a:t>
            </a:r>
          </a:p>
          <a:p>
            <a:pPr eaLnBrk="1" hangingPunct="1"/>
            <a:r>
              <a:rPr lang="en-US" sz="2600" dirty="0" smtClean="0"/>
              <a:t>Number of reports does not necessarily indicate severity</a:t>
            </a:r>
          </a:p>
          <a:p>
            <a:pPr lvl="1" eaLnBrk="1" hangingPunct="1"/>
            <a:r>
              <a:rPr lang="en-US" sz="2200" dirty="0" smtClean="0"/>
              <a:t>Could have many reports from an organized community</a:t>
            </a:r>
          </a:p>
          <a:p>
            <a:pPr lvl="1" eaLnBrk="1" hangingPunct="1"/>
            <a:r>
              <a:rPr lang="en-US" sz="2200" dirty="0" smtClean="0"/>
              <a:t>Could have few (or zero) reports from sparse areas</a:t>
            </a:r>
          </a:p>
          <a:p>
            <a:pPr lvl="1" eaLnBrk="1" hangingPunct="1"/>
            <a:r>
              <a:rPr lang="en-US" sz="2200" dirty="0" smtClean="0"/>
              <a:t>Local “chatter” doesn’t make it into the DIR unless somebody submits it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normAutofit/>
          </a:bodyPr>
          <a:lstStyle/>
          <a:p>
            <a:pPr eaLnBrk="1" hangingPunct="1"/>
            <a:r>
              <a:rPr lang="en-US" dirty="0" smtClean="0"/>
              <a:t>First off, just what is drought?</a:t>
            </a:r>
          </a:p>
        </p:txBody>
      </p:sp>
      <p:sp>
        <p:nvSpPr>
          <p:cNvPr id="7171" name="Rectangle 1027"/>
          <p:cNvSpPr>
            <a:spLocks noGrp="1" noChangeArrowheads="1"/>
          </p:cNvSpPr>
          <p:nvPr>
            <p:ph type="body" sz="half" idx="1"/>
          </p:nvPr>
        </p:nvSpPr>
        <p:spPr>
          <a:xfrm>
            <a:off x="685800" y="1982788"/>
            <a:ext cx="7848600" cy="4116387"/>
          </a:xfrm>
        </p:spPr>
        <p:txBody>
          <a:bodyPr>
            <a:normAutofit/>
          </a:bodyPr>
          <a:lstStyle/>
          <a:p>
            <a:pPr eaLnBrk="1" hangingPunct="1"/>
            <a:r>
              <a:rPr lang="en-US" dirty="0" smtClean="0"/>
              <a:t>Precipitation deficits?</a:t>
            </a:r>
          </a:p>
          <a:p>
            <a:pPr eaLnBrk="1" hangingPunct="1"/>
            <a:r>
              <a:rPr lang="en-US" dirty="0" smtClean="0"/>
              <a:t>Soil moisture?</a:t>
            </a:r>
          </a:p>
          <a:p>
            <a:pPr eaLnBrk="1" hangingPunct="1"/>
            <a:r>
              <a:rPr lang="en-US" dirty="0" err="1" smtClean="0"/>
              <a:t>Streamflow</a:t>
            </a:r>
            <a:r>
              <a:rPr lang="en-US" dirty="0" smtClean="0"/>
              <a:t>?</a:t>
            </a:r>
          </a:p>
          <a:p>
            <a:pPr eaLnBrk="1" hangingPunct="1"/>
            <a:r>
              <a:rPr lang="en-US" dirty="0" smtClean="0"/>
              <a:t>Plants wilting?</a:t>
            </a:r>
          </a:p>
          <a:p>
            <a:pPr eaLnBrk="1" hangingPunct="1"/>
            <a:r>
              <a:rPr lang="en-US" dirty="0" smtClean="0"/>
              <a:t>Wildfire?</a:t>
            </a:r>
          </a:p>
          <a:p>
            <a:pPr eaLnBrk="1" hangingPunct="1"/>
            <a:r>
              <a:rPr lang="en-US" dirty="0" smtClean="0"/>
              <a:t>Famine?</a:t>
            </a:r>
          </a:p>
          <a:p>
            <a:pPr eaLnBrk="1" hangingPunct="1"/>
            <a:r>
              <a:rPr lang="en-US" dirty="0" smtClean="0"/>
              <a:t>Other?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3"/>
          <p:cNvSpPr txBox="1">
            <a:spLocks noChangeArrowheads="1"/>
          </p:cNvSpPr>
          <p:nvPr/>
        </p:nvSpPr>
        <p:spPr bwMode="auto">
          <a:xfrm>
            <a:off x="990600" y="5867400"/>
            <a:ext cx="7102475" cy="822325"/>
          </a:xfrm>
          <a:prstGeom prst="rect">
            <a:avLst/>
          </a:prstGeom>
          <a:noFill/>
          <a:ln w="9525">
            <a:noFill/>
            <a:miter lim="800000"/>
            <a:headEnd/>
            <a:tailEnd/>
          </a:ln>
        </p:spPr>
        <p:txBody>
          <a:bodyPr wrap="none">
            <a:spAutoFit/>
          </a:bodyPr>
          <a:lstStyle/>
          <a:p>
            <a:pPr algn="ctr" eaLnBrk="0" hangingPunct="0"/>
            <a:r>
              <a:rPr lang="en-US" sz="2400" dirty="0"/>
              <a:t>…but nothing particularly unusual in Alfalfa County </a:t>
            </a:r>
          </a:p>
          <a:p>
            <a:pPr algn="ctr" eaLnBrk="0" hangingPunct="0"/>
            <a:r>
              <a:rPr lang="en-US" sz="2400" dirty="0"/>
              <a:t>compared to neighbors at first glance</a:t>
            </a:r>
          </a:p>
        </p:txBody>
      </p:sp>
      <p:sp>
        <p:nvSpPr>
          <p:cNvPr id="56323" name="Text Box 4"/>
          <p:cNvSpPr txBox="1">
            <a:spLocks noChangeArrowheads="1"/>
          </p:cNvSpPr>
          <p:nvPr/>
        </p:nvSpPr>
        <p:spPr bwMode="auto">
          <a:xfrm>
            <a:off x="609600" y="1600200"/>
            <a:ext cx="7839075" cy="3785652"/>
          </a:xfrm>
          <a:prstGeom prst="rect">
            <a:avLst/>
          </a:prstGeom>
          <a:noFill/>
          <a:ln w="9525">
            <a:noFill/>
            <a:miter lim="800000"/>
            <a:headEnd/>
            <a:tailEnd/>
          </a:ln>
        </p:spPr>
        <p:txBody>
          <a:bodyPr wrap="square">
            <a:spAutoFit/>
          </a:bodyPr>
          <a:lstStyle/>
          <a:p>
            <a:pPr eaLnBrk="0" hangingPunct="0"/>
            <a:r>
              <a:rPr lang="en-US" sz="2000" u="sng" dirty="0"/>
              <a:t>A rancher submitted the following report:</a:t>
            </a:r>
            <a:r>
              <a:rPr lang="en-US" sz="2000" dirty="0"/>
              <a:t> In Alfalfa County in NW Oklahoma for the month of June I recorded 1.3 inch of rainfall west of Manchester. </a:t>
            </a:r>
            <a:r>
              <a:rPr lang="en-US" sz="2000" dirty="0">
                <a:solidFill>
                  <a:srgbClr val="CC0000"/>
                </a:solidFill>
              </a:rPr>
              <a:t>Wells are running dry</a:t>
            </a:r>
            <a:r>
              <a:rPr lang="en-US" sz="2000" dirty="0"/>
              <a:t> and we are drilling new wells. </a:t>
            </a:r>
            <a:r>
              <a:rPr lang="en-US" sz="2000" dirty="0">
                <a:solidFill>
                  <a:srgbClr val="CC0000"/>
                </a:solidFill>
              </a:rPr>
              <a:t>Most all farm ponds are dry and many streams are dry</a:t>
            </a:r>
            <a:r>
              <a:rPr lang="en-US" sz="2000" dirty="0"/>
              <a:t>. Water is hauled to livestock from Manchester. We had two very short cuttings of alfalfa hay at </a:t>
            </a:r>
            <a:r>
              <a:rPr lang="en-US" sz="2000" dirty="0">
                <a:solidFill>
                  <a:srgbClr val="CC0000"/>
                </a:solidFill>
              </a:rPr>
              <a:t>10 percent of average yield</a:t>
            </a:r>
            <a:r>
              <a:rPr lang="en-US" sz="2000" dirty="0"/>
              <a:t>. There will not be a 3rd cutting in many fields. The 4th of July we received .35 inch rain. </a:t>
            </a:r>
            <a:r>
              <a:rPr lang="en-US" sz="2000" dirty="0">
                <a:solidFill>
                  <a:srgbClr val="CC0000"/>
                </a:solidFill>
              </a:rPr>
              <a:t>The Palmer Drought Index is off track once again</a:t>
            </a:r>
            <a:r>
              <a:rPr lang="en-US" sz="2000" dirty="0"/>
              <a:t>. The extreme drought leads much farther east than is shown on their map clear into Grant County. Kansas is receiving beneficial rains. As close as 15 miles north and east 2 inches of rain was recorded in Anthony, Kansas, and east of Anthony. </a:t>
            </a:r>
            <a:r>
              <a:rPr lang="en-US" sz="2000" dirty="0">
                <a:solidFill>
                  <a:srgbClr val="CC0000"/>
                </a:solidFill>
              </a:rPr>
              <a:t>I would feed my cattle hay, if I had it or could afford to buy it</a:t>
            </a:r>
            <a:r>
              <a:rPr lang="en-US" sz="2000" dirty="0"/>
              <a:t>.  - “Jack the Toad”</a:t>
            </a:r>
          </a:p>
        </p:txBody>
      </p:sp>
      <p:sp>
        <p:nvSpPr>
          <p:cNvPr id="56324" name="Rectangle 5"/>
          <p:cNvSpPr>
            <a:spLocks noGrp="1" noChangeArrowheads="1"/>
          </p:cNvSpPr>
          <p:nvPr>
            <p:ph type="title"/>
          </p:nvPr>
        </p:nvSpPr>
        <p:spPr>
          <a:xfrm>
            <a:off x="381000" y="304800"/>
            <a:ext cx="7772400" cy="914400"/>
          </a:xfrm>
          <a:noFill/>
        </p:spPr>
        <p:txBody>
          <a:bodyPr anchor="ctr">
            <a:normAutofit/>
          </a:bodyPr>
          <a:lstStyle/>
          <a:p>
            <a:pPr eaLnBrk="1" hangingPunct="1"/>
            <a:r>
              <a:rPr lang="en-US" dirty="0" smtClean="0"/>
              <a:t>The Importance of Reporting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title"/>
          </p:nvPr>
        </p:nvSpPr>
        <p:spPr>
          <a:xfrm>
            <a:off x="381000" y="304800"/>
            <a:ext cx="8229600" cy="762000"/>
          </a:xfrm>
        </p:spPr>
        <p:txBody>
          <a:bodyPr>
            <a:normAutofit/>
          </a:bodyPr>
          <a:lstStyle/>
          <a:p>
            <a:pPr eaLnBrk="1" hangingPunct="1"/>
            <a:r>
              <a:rPr lang="en-US" dirty="0" smtClean="0"/>
              <a:t>The Indicators Told Different Stories</a:t>
            </a:r>
          </a:p>
        </p:txBody>
      </p:sp>
      <p:pic>
        <p:nvPicPr>
          <p:cNvPr id="57347" name="Picture 4"/>
          <p:cNvPicPr>
            <a:picLocks noGrp="1" noChangeAspect="1" noChangeArrowheads="1"/>
          </p:cNvPicPr>
          <p:nvPr>
            <p:ph sz="half" idx="1"/>
          </p:nvPr>
        </p:nvPicPr>
        <p:blipFill>
          <a:blip r:embed="rId3" cstate="print"/>
          <a:srcRect/>
          <a:stretch>
            <a:fillRect/>
          </a:stretch>
        </p:blipFill>
        <p:spPr>
          <a:xfrm>
            <a:off x="533400" y="1612900"/>
            <a:ext cx="4191000" cy="2682875"/>
          </a:xfrm>
          <a:noFill/>
        </p:spPr>
      </p:pic>
      <p:pic>
        <p:nvPicPr>
          <p:cNvPr id="740357" name="Picture 5"/>
          <p:cNvPicPr>
            <a:picLocks noGrp="1" noChangeAspect="1" noChangeArrowheads="1"/>
          </p:cNvPicPr>
          <p:nvPr>
            <p:ph sz="quarter" idx="3"/>
          </p:nvPr>
        </p:nvPicPr>
        <p:blipFill>
          <a:blip r:embed="rId4" cstate="print"/>
          <a:srcRect/>
          <a:stretch>
            <a:fillRect/>
          </a:stretch>
        </p:blipFill>
        <p:spPr>
          <a:xfrm>
            <a:off x="4572000" y="4038600"/>
            <a:ext cx="4191000" cy="2298700"/>
          </a:xfrm>
          <a:noFill/>
        </p:spPr>
      </p:pic>
      <p:sp>
        <p:nvSpPr>
          <p:cNvPr id="57349" name="Text Box 6"/>
          <p:cNvSpPr txBox="1">
            <a:spLocks noChangeArrowheads="1"/>
          </p:cNvSpPr>
          <p:nvPr/>
        </p:nvSpPr>
        <p:spPr bwMode="auto">
          <a:xfrm>
            <a:off x="685800" y="4457700"/>
            <a:ext cx="3049588" cy="974725"/>
          </a:xfrm>
          <a:prstGeom prst="rect">
            <a:avLst/>
          </a:prstGeom>
          <a:noFill/>
          <a:ln w="9525">
            <a:noFill/>
            <a:miter lim="800000"/>
            <a:headEnd/>
            <a:tailEnd/>
          </a:ln>
        </p:spPr>
        <p:txBody>
          <a:bodyPr wrap="none">
            <a:spAutoFit/>
          </a:bodyPr>
          <a:lstStyle/>
          <a:p>
            <a:r>
              <a:rPr lang="en-US" sz="2900"/>
              <a:t>The short-term </a:t>
            </a:r>
          </a:p>
          <a:p>
            <a:r>
              <a:rPr lang="en-US" sz="2900"/>
              <a:t>didn’t look so bad</a:t>
            </a:r>
          </a:p>
        </p:txBody>
      </p:sp>
      <p:sp>
        <p:nvSpPr>
          <p:cNvPr id="740359" name="Text Box 7"/>
          <p:cNvSpPr txBox="1">
            <a:spLocks noChangeArrowheads="1"/>
          </p:cNvSpPr>
          <p:nvPr/>
        </p:nvSpPr>
        <p:spPr bwMode="auto">
          <a:xfrm>
            <a:off x="4876800" y="2171700"/>
            <a:ext cx="3398838" cy="1416050"/>
          </a:xfrm>
          <a:prstGeom prst="rect">
            <a:avLst/>
          </a:prstGeom>
          <a:noFill/>
          <a:ln w="9525">
            <a:noFill/>
            <a:miter lim="800000"/>
            <a:headEnd/>
            <a:tailEnd/>
          </a:ln>
        </p:spPr>
        <p:txBody>
          <a:bodyPr wrap="none">
            <a:spAutoFit/>
          </a:bodyPr>
          <a:lstStyle/>
          <a:p>
            <a:r>
              <a:rPr lang="en-US" sz="2900"/>
              <a:t>But the long-term</a:t>
            </a:r>
          </a:p>
          <a:p>
            <a:r>
              <a:rPr lang="en-US" sz="2900"/>
              <a:t>revealed underlying</a:t>
            </a:r>
          </a:p>
          <a:p>
            <a:r>
              <a:rPr lang="en-US" sz="2900"/>
              <a:t>problems</a:t>
            </a:r>
          </a:p>
        </p:txBody>
      </p:sp>
      <p:sp>
        <p:nvSpPr>
          <p:cNvPr id="740360" name="Oval 8"/>
          <p:cNvSpPr>
            <a:spLocks noChangeArrowheads="1"/>
          </p:cNvSpPr>
          <p:nvPr/>
        </p:nvSpPr>
        <p:spPr bwMode="auto">
          <a:xfrm>
            <a:off x="2514600" y="1828800"/>
            <a:ext cx="533400" cy="457200"/>
          </a:xfrm>
          <a:prstGeom prst="ellipse">
            <a:avLst/>
          </a:prstGeom>
          <a:noFill/>
          <a:ln w="25400">
            <a:solidFill>
              <a:srgbClr val="800000"/>
            </a:solidFill>
            <a:round/>
            <a:headEnd/>
            <a:tailEnd/>
          </a:ln>
        </p:spPr>
        <p:txBody>
          <a:bodyPr wrap="none" anchor="ctr"/>
          <a:lstStyle/>
          <a:p>
            <a:endParaRPr lang="en-US"/>
          </a:p>
        </p:txBody>
      </p:sp>
      <p:sp>
        <p:nvSpPr>
          <p:cNvPr id="740361" name="Oval 9"/>
          <p:cNvSpPr>
            <a:spLocks noChangeArrowheads="1"/>
          </p:cNvSpPr>
          <p:nvPr/>
        </p:nvSpPr>
        <p:spPr bwMode="auto">
          <a:xfrm>
            <a:off x="6553200" y="4191000"/>
            <a:ext cx="533400" cy="457200"/>
          </a:xfrm>
          <a:prstGeom prst="ellipse">
            <a:avLst/>
          </a:prstGeom>
          <a:noFill/>
          <a:ln w="25400">
            <a:solidFill>
              <a:srgbClr val="80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0360"/>
                                        </p:tgtEl>
                                        <p:attrNameLst>
                                          <p:attrName>style.visibility</p:attrName>
                                        </p:attrNameLst>
                                      </p:cBhvr>
                                      <p:to>
                                        <p:strVal val="visible"/>
                                      </p:to>
                                    </p:set>
                                  </p:childTnLst>
                                </p:cTn>
                              </p:par>
                            </p:childTnLst>
                          </p:cTn>
                        </p:par>
                        <p:par>
                          <p:cTn id="7" fill="hold">
                            <p:stCondLst>
                              <p:cond delay="0"/>
                            </p:stCondLst>
                            <p:childTnLst>
                              <p:par>
                                <p:cTn id="8" presetID="8" presetClass="emph" presetSubtype="0" fill="hold" grpId="1" nodeType="afterEffect">
                                  <p:stCondLst>
                                    <p:cond delay="0"/>
                                  </p:stCondLst>
                                  <p:childTnLst>
                                    <p:animRot by="21600000">
                                      <p:cBhvr>
                                        <p:cTn id="9" dur="1000" fill="hold"/>
                                        <p:tgtEl>
                                          <p:spTgt spid="740360"/>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4035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4035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40361"/>
                                        </p:tgtEl>
                                        <p:attrNameLst>
                                          <p:attrName>style.visibility</p:attrName>
                                        </p:attrNameLst>
                                      </p:cBhvr>
                                      <p:to>
                                        <p:strVal val="visible"/>
                                      </p:to>
                                    </p:set>
                                  </p:childTnLst>
                                </p:cTn>
                              </p:par>
                            </p:childTnLst>
                          </p:cTn>
                        </p:par>
                        <p:par>
                          <p:cTn id="18" fill="hold">
                            <p:stCondLst>
                              <p:cond delay="0"/>
                            </p:stCondLst>
                            <p:childTnLst>
                              <p:par>
                                <p:cTn id="19" presetID="8" presetClass="emph" presetSubtype="0" fill="hold" grpId="1" nodeType="afterEffect">
                                  <p:stCondLst>
                                    <p:cond delay="0"/>
                                  </p:stCondLst>
                                  <p:childTnLst>
                                    <p:animRot by="21600000">
                                      <p:cBhvr>
                                        <p:cTn id="20" dur="1000" fill="hold"/>
                                        <p:tgtEl>
                                          <p:spTgt spid="7403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59" grpId="0"/>
      <p:bldP spid="740360" grpId="0" animBg="1"/>
      <p:bldP spid="740360" grpId="1" animBg="1"/>
      <p:bldP spid="740361" grpId="0" animBg="1"/>
      <p:bldP spid="740361"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title"/>
          </p:nvPr>
        </p:nvSpPr>
        <p:spPr>
          <a:xfrm>
            <a:off x="457200" y="304800"/>
            <a:ext cx="8229600" cy="712788"/>
          </a:xfrm>
        </p:spPr>
        <p:txBody>
          <a:bodyPr>
            <a:noAutofit/>
          </a:bodyPr>
          <a:lstStyle/>
          <a:p>
            <a:pPr eaLnBrk="1" hangingPunct="1"/>
            <a:r>
              <a:rPr lang="en-US" dirty="0" smtClean="0"/>
              <a:t>Set off Discussion</a:t>
            </a:r>
          </a:p>
        </p:txBody>
      </p:sp>
      <p:sp>
        <p:nvSpPr>
          <p:cNvPr id="58371" name="Rectangle 4"/>
          <p:cNvSpPr>
            <a:spLocks noGrp="1" noChangeArrowheads="1"/>
          </p:cNvSpPr>
          <p:nvPr>
            <p:ph type="body" sz="half" idx="1"/>
          </p:nvPr>
        </p:nvSpPr>
        <p:spPr>
          <a:xfrm>
            <a:off x="685800" y="1752600"/>
            <a:ext cx="7924800" cy="5105400"/>
          </a:xfrm>
        </p:spPr>
        <p:txBody>
          <a:bodyPr>
            <a:normAutofit/>
          </a:bodyPr>
          <a:lstStyle/>
          <a:p>
            <a:pPr eaLnBrk="1" hangingPunct="1">
              <a:lnSpc>
                <a:spcPct val="80000"/>
              </a:lnSpc>
              <a:buFont typeface="Wingdings" pitchFamily="-107" charset="2"/>
              <a:buNone/>
            </a:pPr>
            <a:r>
              <a:rPr lang="en-US" sz="2400" dirty="0" smtClean="0"/>
              <a:t>I often don't do such large, drastic changes but the last couple of weeks have made me think </a:t>
            </a:r>
            <a:r>
              <a:rPr lang="en-US" sz="2400" b="1" dirty="0" smtClean="0">
                <a:solidFill>
                  <a:srgbClr val="CC0000"/>
                </a:solidFill>
              </a:rPr>
              <a:t>we need to step this up</a:t>
            </a:r>
            <a:r>
              <a:rPr lang="en-US" sz="2400" dirty="0" smtClean="0"/>
              <a:t> - that our </a:t>
            </a:r>
            <a:r>
              <a:rPr lang="en-US" sz="2400" dirty="0" err="1" smtClean="0"/>
              <a:t>precip</a:t>
            </a:r>
            <a:r>
              <a:rPr lang="en-US" sz="2400" dirty="0" smtClean="0"/>
              <a:t>-based indicators just aren't keeping up with impacts. </a:t>
            </a:r>
          </a:p>
          <a:p>
            <a:pPr eaLnBrk="1" hangingPunct="1">
              <a:lnSpc>
                <a:spcPct val="80000"/>
              </a:lnSpc>
              <a:buFont typeface="Wingdings" pitchFamily="-107" charset="2"/>
              <a:buNone/>
            </a:pPr>
            <a:endParaRPr lang="en-US" sz="2400" dirty="0" smtClean="0"/>
          </a:p>
          <a:p>
            <a:pPr eaLnBrk="1" hangingPunct="1">
              <a:lnSpc>
                <a:spcPct val="80000"/>
              </a:lnSpc>
              <a:buFont typeface="Wingdings" pitchFamily="-107" charset="2"/>
              <a:buNone/>
            </a:pPr>
            <a:r>
              <a:rPr lang="en-US" sz="2400" dirty="0" smtClean="0"/>
              <a:t>It shows a rapidly deteriorating conditions pretty much statewide.  With more 100s on the way, any moisture that's left in the soil is getting sucked out quickly.  </a:t>
            </a:r>
            <a:r>
              <a:rPr lang="en-US" sz="2400" b="1" dirty="0" smtClean="0">
                <a:solidFill>
                  <a:srgbClr val="CC0000"/>
                </a:solidFill>
              </a:rPr>
              <a:t>I'm giving up on rainfall as an indicator of drought</a:t>
            </a:r>
            <a:r>
              <a:rPr lang="en-US" sz="2400" dirty="0" smtClean="0"/>
              <a:t> - it just doesn't last long enough now to make a difference. </a:t>
            </a:r>
          </a:p>
          <a:p>
            <a:pPr eaLnBrk="1" hangingPunct="1">
              <a:lnSpc>
                <a:spcPct val="80000"/>
              </a:lnSpc>
              <a:buFont typeface="Wingdings" pitchFamily="-107" charset="2"/>
              <a:buNone/>
            </a:pPr>
            <a:endParaRPr lang="en-US" sz="2400" dirty="0" smtClean="0"/>
          </a:p>
          <a:p>
            <a:pPr eaLnBrk="1" hangingPunct="1">
              <a:lnSpc>
                <a:spcPct val="80000"/>
              </a:lnSpc>
              <a:buFont typeface="Wingdings" pitchFamily="-107" charset="2"/>
              <a:buNone/>
            </a:pPr>
            <a:r>
              <a:rPr lang="en-US" sz="2400" dirty="0" smtClean="0"/>
              <a:t>And the most telling indicator of all - there are fewer campaign signs around this year even though we have some very contested races.  It's tough to put those in the ground (especially the big signs).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title"/>
          </p:nvPr>
        </p:nvSpPr>
        <p:spPr>
          <a:xfrm>
            <a:off x="457200" y="277813"/>
            <a:ext cx="8229600" cy="865187"/>
          </a:xfrm>
        </p:spPr>
        <p:txBody>
          <a:bodyPr>
            <a:normAutofit/>
          </a:bodyPr>
          <a:lstStyle/>
          <a:p>
            <a:pPr eaLnBrk="1" hangingPunct="1"/>
            <a:r>
              <a:rPr lang="en-US" b="1" dirty="0" smtClean="0"/>
              <a:t>We Listened!</a:t>
            </a:r>
          </a:p>
        </p:txBody>
      </p:sp>
      <p:pic>
        <p:nvPicPr>
          <p:cNvPr id="59395" name="Picture 4"/>
          <p:cNvPicPr>
            <a:picLocks noGrp="1" noChangeAspect="1" noChangeArrowheads="1"/>
          </p:cNvPicPr>
          <p:nvPr>
            <p:ph sz="half" idx="1"/>
          </p:nvPr>
        </p:nvPicPr>
        <p:blipFill>
          <a:blip r:embed="rId3" cstate="print"/>
          <a:srcRect/>
          <a:stretch>
            <a:fillRect/>
          </a:stretch>
        </p:blipFill>
        <p:spPr>
          <a:xfrm>
            <a:off x="609600" y="1866900"/>
            <a:ext cx="3810000" cy="4030663"/>
          </a:xfrm>
          <a:noFill/>
        </p:spPr>
      </p:pic>
      <p:pic>
        <p:nvPicPr>
          <p:cNvPr id="59396" name="Picture 5"/>
          <p:cNvPicPr>
            <a:picLocks noGrp="1" noChangeAspect="1" noChangeArrowheads="1"/>
          </p:cNvPicPr>
          <p:nvPr>
            <p:ph sz="quarter" idx="2"/>
          </p:nvPr>
        </p:nvPicPr>
        <p:blipFill>
          <a:blip r:embed="rId4" cstate="print"/>
          <a:srcRect/>
          <a:stretch>
            <a:fillRect/>
          </a:stretch>
        </p:blipFill>
        <p:spPr>
          <a:xfrm>
            <a:off x="4724400" y="1874838"/>
            <a:ext cx="3810000" cy="4029075"/>
          </a:xfrm>
          <a:noFill/>
        </p:spPr>
      </p:pic>
      <p:sp>
        <p:nvSpPr>
          <p:cNvPr id="59397" name="Text Box 6"/>
          <p:cNvSpPr txBox="1">
            <a:spLocks noChangeArrowheads="1"/>
          </p:cNvSpPr>
          <p:nvPr/>
        </p:nvSpPr>
        <p:spPr bwMode="auto">
          <a:xfrm>
            <a:off x="1981200" y="5181600"/>
            <a:ext cx="1835150" cy="457200"/>
          </a:xfrm>
          <a:prstGeom prst="rect">
            <a:avLst/>
          </a:prstGeom>
          <a:noFill/>
          <a:ln w="9525">
            <a:noFill/>
            <a:miter lim="800000"/>
            <a:headEnd/>
            <a:tailEnd/>
          </a:ln>
        </p:spPr>
        <p:txBody>
          <a:bodyPr wrap="none">
            <a:spAutoFit/>
          </a:bodyPr>
          <a:lstStyle/>
          <a:p>
            <a:r>
              <a:rPr lang="en-US" sz="2400">
                <a:latin typeface="Times New Roman" pitchFamily="-107" charset="0"/>
              </a:rPr>
              <a:t>July 18, 2006</a:t>
            </a:r>
          </a:p>
        </p:txBody>
      </p:sp>
      <p:sp>
        <p:nvSpPr>
          <p:cNvPr id="59398" name="Text Box 7"/>
          <p:cNvSpPr txBox="1">
            <a:spLocks noChangeArrowheads="1"/>
          </p:cNvSpPr>
          <p:nvPr/>
        </p:nvSpPr>
        <p:spPr bwMode="auto">
          <a:xfrm>
            <a:off x="6096000" y="5181600"/>
            <a:ext cx="1835150" cy="457200"/>
          </a:xfrm>
          <a:prstGeom prst="rect">
            <a:avLst/>
          </a:prstGeom>
          <a:noFill/>
          <a:ln w="9525">
            <a:noFill/>
            <a:miter lim="800000"/>
            <a:headEnd/>
            <a:tailEnd/>
          </a:ln>
        </p:spPr>
        <p:txBody>
          <a:bodyPr wrap="none">
            <a:spAutoFit/>
          </a:bodyPr>
          <a:lstStyle/>
          <a:p>
            <a:r>
              <a:rPr lang="en-US" sz="2400">
                <a:latin typeface="Times New Roman" pitchFamily="-107" charset="0"/>
              </a:rPr>
              <a:t>July 25, 2006</a:t>
            </a:r>
          </a:p>
        </p:txBody>
      </p:sp>
      <p:sp>
        <p:nvSpPr>
          <p:cNvPr id="59399" name="Rectangle 8"/>
          <p:cNvSpPr>
            <a:spLocks noChangeArrowheads="1"/>
          </p:cNvSpPr>
          <p:nvPr/>
        </p:nvSpPr>
        <p:spPr bwMode="auto">
          <a:xfrm>
            <a:off x="914400" y="3657600"/>
            <a:ext cx="182563" cy="182563"/>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59400" name="Rectangle 9"/>
          <p:cNvSpPr>
            <a:spLocks noChangeArrowheads="1"/>
          </p:cNvSpPr>
          <p:nvPr/>
        </p:nvSpPr>
        <p:spPr bwMode="auto">
          <a:xfrm>
            <a:off x="914400" y="3962400"/>
            <a:ext cx="182563" cy="182563"/>
          </a:xfrm>
          <a:prstGeom prst="rect">
            <a:avLst/>
          </a:prstGeom>
          <a:solidFill>
            <a:srgbClr val="FFC285"/>
          </a:solidFill>
          <a:ln w="9525">
            <a:solidFill>
              <a:schemeClr val="tx1"/>
            </a:solidFill>
            <a:miter lim="800000"/>
            <a:headEnd/>
            <a:tailEnd/>
          </a:ln>
        </p:spPr>
        <p:txBody>
          <a:bodyPr wrap="none" anchor="ctr"/>
          <a:lstStyle/>
          <a:p>
            <a:pPr algn="ctr" eaLnBrk="0" hangingPunct="0"/>
            <a:endParaRPr lang="en-US" sz="3200">
              <a:solidFill>
                <a:srgbClr val="FFCC99"/>
              </a:solidFill>
            </a:endParaRPr>
          </a:p>
        </p:txBody>
      </p:sp>
      <p:sp>
        <p:nvSpPr>
          <p:cNvPr id="59401" name="Rectangle 10"/>
          <p:cNvSpPr>
            <a:spLocks noChangeArrowheads="1"/>
          </p:cNvSpPr>
          <p:nvPr/>
        </p:nvSpPr>
        <p:spPr bwMode="auto">
          <a:xfrm>
            <a:off x="914400" y="4267200"/>
            <a:ext cx="182563" cy="182563"/>
          </a:xfrm>
          <a:prstGeom prst="rect">
            <a:avLst/>
          </a:prstGeom>
          <a:solidFill>
            <a:srgbClr val="EC7600"/>
          </a:solidFill>
          <a:ln w="9525">
            <a:solidFill>
              <a:schemeClr val="tx1"/>
            </a:solidFill>
            <a:miter lim="800000"/>
            <a:headEnd/>
            <a:tailEnd/>
          </a:ln>
        </p:spPr>
        <p:txBody>
          <a:bodyPr wrap="none" anchor="ctr"/>
          <a:lstStyle/>
          <a:p>
            <a:endParaRPr lang="en-US"/>
          </a:p>
        </p:txBody>
      </p:sp>
      <p:sp>
        <p:nvSpPr>
          <p:cNvPr id="59402" name="Rectangle 11"/>
          <p:cNvSpPr>
            <a:spLocks noChangeArrowheads="1"/>
          </p:cNvSpPr>
          <p:nvPr/>
        </p:nvSpPr>
        <p:spPr bwMode="auto">
          <a:xfrm>
            <a:off x="914400" y="4572000"/>
            <a:ext cx="182563" cy="182563"/>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59403" name="Rectangle 12"/>
          <p:cNvSpPr>
            <a:spLocks noChangeArrowheads="1"/>
          </p:cNvSpPr>
          <p:nvPr/>
        </p:nvSpPr>
        <p:spPr bwMode="auto">
          <a:xfrm>
            <a:off x="914400" y="4876800"/>
            <a:ext cx="182563" cy="182563"/>
          </a:xfrm>
          <a:prstGeom prst="rect">
            <a:avLst/>
          </a:prstGeom>
          <a:solidFill>
            <a:srgbClr val="A50021"/>
          </a:solidFill>
          <a:ln w="9525">
            <a:solidFill>
              <a:schemeClr val="tx1"/>
            </a:solidFill>
            <a:miter lim="800000"/>
            <a:headEnd/>
            <a:tailEnd/>
          </a:ln>
        </p:spPr>
        <p:txBody>
          <a:bodyPr wrap="none" anchor="ctr"/>
          <a:lstStyle/>
          <a:p>
            <a:endParaRPr lang="en-US"/>
          </a:p>
        </p:txBody>
      </p:sp>
      <p:sp>
        <p:nvSpPr>
          <p:cNvPr id="59404" name="Text Box 13"/>
          <p:cNvSpPr txBox="1">
            <a:spLocks noChangeArrowheads="1"/>
          </p:cNvSpPr>
          <p:nvPr/>
        </p:nvSpPr>
        <p:spPr bwMode="auto">
          <a:xfrm>
            <a:off x="1066800" y="3536950"/>
            <a:ext cx="463550" cy="1631950"/>
          </a:xfrm>
          <a:prstGeom prst="rect">
            <a:avLst/>
          </a:prstGeom>
          <a:noFill/>
          <a:ln w="9525">
            <a:noFill/>
            <a:miter lim="800000"/>
            <a:headEnd/>
            <a:tailEnd/>
          </a:ln>
        </p:spPr>
        <p:txBody>
          <a:bodyPr wrap="none">
            <a:spAutoFit/>
          </a:bodyPr>
          <a:lstStyle/>
          <a:p>
            <a:pPr>
              <a:spcAft>
                <a:spcPct val="12000"/>
              </a:spcAft>
            </a:pPr>
            <a:r>
              <a:rPr lang="en-US">
                <a:latin typeface="Times New Roman" pitchFamily="-107" charset="0"/>
              </a:rPr>
              <a:t>D0</a:t>
            </a:r>
          </a:p>
          <a:p>
            <a:pPr>
              <a:spcAft>
                <a:spcPct val="12000"/>
              </a:spcAft>
            </a:pPr>
            <a:r>
              <a:rPr lang="en-US">
                <a:latin typeface="Times New Roman" pitchFamily="-107" charset="0"/>
              </a:rPr>
              <a:t>D1</a:t>
            </a:r>
          </a:p>
          <a:p>
            <a:pPr>
              <a:spcAft>
                <a:spcPct val="12000"/>
              </a:spcAft>
            </a:pPr>
            <a:r>
              <a:rPr lang="en-US">
                <a:latin typeface="Times New Roman" pitchFamily="-107" charset="0"/>
              </a:rPr>
              <a:t>D2</a:t>
            </a:r>
          </a:p>
          <a:p>
            <a:pPr>
              <a:spcAft>
                <a:spcPct val="12000"/>
              </a:spcAft>
            </a:pPr>
            <a:r>
              <a:rPr lang="en-US">
                <a:latin typeface="Times New Roman" pitchFamily="-107" charset="0"/>
              </a:rPr>
              <a:t>D3</a:t>
            </a:r>
          </a:p>
          <a:p>
            <a:pPr>
              <a:spcAft>
                <a:spcPct val="12000"/>
              </a:spcAft>
            </a:pPr>
            <a:r>
              <a:rPr lang="en-US">
                <a:latin typeface="Times New Roman" pitchFamily="-107" charset="0"/>
              </a:rPr>
              <a:t>D4</a:t>
            </a:r>
          </a:p>
        </p:txBody>
      </p:sp>
      <p:sp>
        <p:nvSpPr>
          <p:cNvPr id="59405" name="Rectangle 14"/>
          <p:cNvSpPr>
            <a:spLocks noChangeArrowheads="1"/>
          </p:cNvSpPr>
          <p:nvPr/>
        </p:nvSpPr>
        <p:spPr bwMode="auto">
          <a:xfrm>
            <a:off x="5105400" y="3702050"/>
            <a:ext cx="182563" cy="182563"/>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59406" name="Rectangle 15"/>
          <p:cNvSpPr>
            <a:spLocks noChangeArrowheads="1"/>
          </p:cNvSpPr>
          <p:nvPr/>
        </p:nvSpPr>
        <p:spPr bwMode="auto">
          <a:xfrm>
            <a:off x="5105400" y="4006850"/>
            <a:ext cx="182563" cy="182563"/>
          </a:xfrm>
          <a:prstGeom prst="rect">
            <a:avLst/>
          </a:prstGeom>
          <a:solidFill>
            <a:srgbClr val="FFC285"/>
          </a:solidFill>
          <a:ln w="9525">
            <a:solidFill>
              <a:schemeClr val="tx1"/>
            </a:solidFill>
            <a:miter lim="800000"/>
            <a:headEnd/>
            <a:tailEnd/>
          </a:ln>
        </p:spPr>
        <p:txBody>
          <a:bodyPr wrap="none" anchor="ctr"/>
          <a:lstStyle/>
          <a:p>
            <a:pPr algn="ctr" eaLnBrk="0" hangingPunct="0"/>
            <a:endParaRPr lang="en-US" sz="3200">
              <a:solidFill>
                <a:srgbClr val="FFCC99"/>
              </a:solidFill>
            </a:endParaRPr>
          </a:p>
        </p:txBody>
      </p:sp>
      <p:sp>
        <p:nvSpPr>
          <p:cNvPr id="59407" name="Rectangle 16"/>
          <p:cNvSpPr>
            <a:spLocks noChangeArrowheads="1"/>
          </p:cNvSpPr>
          <p:nvPr/>
        </p:nvSpPr>
        <p:spPr bwMode="auto">
          <a:xfrm>
            <a:off x="5105400" y="4311650"/>
            <a:ext cx="182563" cy="182563"/>
          </a:xfrm>
          <a:prstGeom prst="rect">
            <a:avLst/>
          </a:prstGeom>
          <a:solidFill>
            <a:srgbClr val="EC7600"/>
          </a:solidFill>
          <a:ln w="9525">
            <a:solidFill>
              <a:schemeClr val="tx1"/>
            </a:solidFill>
            <a:miter lim="800000"/>
            <a:headEnd/>
            <a:tailEnd/>
          </a:ln>
        </p:spPr>
        <p:txBody>
          <a:bodyPr wrap="none" anchor="ctr"/>
          <a:lstStyle/>
          <a:p>
            <a:endParaRPr lang="en-US"/>
          </a:p>
        </p:txBody>
      </p:sp>
      <p:sp>
        <p:nvSpPr>
          <p:cNvPr id="59408" name="Rectangle 17"/>
          <p:cNvSpPr>
            <a:spLocks noChangeArrowheads="1"/>
          </p:cNvSpPr>
          <p:nvPr/>
        </p:nvSpPr>
        <p:spPr bwMode="auto">
          <a:xfrm>
            <a:off x="5105400" y="4616450"/>
            <a:ext cx="182563" cy="182563"/>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59409" name="Rectangle 18"/>
          <p:cNvSpPr>
            <a:spLocks noChangeArrowheads="1"/>
          </p:cNvSpPr>
          <p:nvPr/>
        </p:nvSpPr>
        <p:spPr bwMode="auto">
          <a:xfrm>
            <a:off x="5105400" y="4921250"/>
            <a:ext cx="182563" cy="182563"/>
          </a:xfrm>
          <a:prstGeom prst="rect">
            <a:avLst/>
          </a:prstGeom>
          <a:solidFill>
            <a:srgbClr val="A50021"/>
          </a:solidFill>
          <a:ln w="9525">
            <a:solidFill>
              <a:schemeClr val="tx1"/>
            </a:solidFill>
            <a:miter lim="800000"/>
            <a:headEnd/>
            <a:tailEnd/>
          </a:ln>
        </p:spPr>
        <p:txBody>
          <a:bodyPr wrap="none" anchor="ctr"/>
          <a:lstStyle/>
          <a:p>
            <a:endParaRPr lang="en-US"/>
          </a:p>
        </p:txBody>
      </p:sp>
      <p:sp>
        <p:nvSpPr>
          <p:cNvPr id="59410" name="Text Box 19"/>
          <p:cNvSpPr txBox="1">
            <a:spLocks noChangeArrowheads="1"/>
          </p:cNvSpPr>
          <p:nvPr/>
        </p:nvSpPr>
        <p:spPr bwMode="auto">
          <a:xfrm>
            <a:off x="5257800" y="3581400"/>
            <a:ext cx="463550" cy="1631950"/>
          </a:xfrm>
          <a:prstGeom prst="rect">
            <a:avLst/>
          </a:prstGeom>
          <a:noFill/>
          <a:ln w="9525">
            <a:noFill/>
            <a:miter lim="800000"/>
            <a:headEnd/>
            <a:tailEnd/>
          </a:ln>
        </p:spPr>
        <p:txBody>
          <a:bodyPr wrap="none">
            <a:spAutoFit/>
          </a:bodyPr>
          <a:lstStyle/>
          <a:p>
            <a:pPr>
              <a:spcAft>
                <a:spcPct val="12000"/>
              </a:spcAft>
            </a:pPr>
            <a:r>
              <a:rPr lang="en-US">
                <a:latin typeface="Times New Roman" pitchFamily="-107" charset="0"/>
              </a:rPr>
              <a:t>D0</a:t>
            </a:r>
          </a:p>
          <a:p>
            <a:pPr>
              <a:spcAft>
                <a:spcPct val="12000"/>
              </a:spcAft>
            </a:pPr>
            <a:r>
              <a:rPr lang="en-US">
                <a:latin typeface="Times New Roman" pitchFamily="-107" charset="0"/>
              </a:rPr>
              <a:t>D1</a:t>
            </a:r>
          </a:p>
          <a:p>
            <a:pPr>
              <a:spcAft>
                <a:spcPct val="12000"/>
              </a:spcAft>
            </a:pPr>
            <a:r>
              <a:rPr lang="en-US">
                <a:latin typeface="Times New Roman" pitchFamily="-107" charset="0"/>
              </a:rPr>
              <a:t>D2</a:t>
            </a:r>
          </a:p>
          <a:p>
            <a:pPr>
              <a:spcAft>
                <a:spcPct val="12000"/>
              </a:spcAft>
            </a:pPr>
            <a:r>
              <a:rPr lang="en-US">
                <a:latin typeface="Times New Roman" pitchFamily="-107" charset="0"/>
              </a:rPr>
              <a:t>D3</a:t>
            </a:r>
          </a:p>
          <a:p>
            <a:pPr>
              <a:spcAft>
                <a:spcPct val="12000"/>
              </a:spcAft>
            </a:pPr>
            <a:r>
              <a:rPr lang="en-US">
                <a:latin typeface="Times New Roman" pitchFamily="-107" charset="0"/>
              </a:rPr>
              <a:t>D4</a:t>
            </a:r>
          </a:p>
        </p:txBody>
      </p:sp>
    </p:spTree>
  </p:cSld>
  <p:clrMapOvr>
    <a:masterClrMapping/>
  </p:clrMapOvr>
  <p:transition spd="med">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title"/>
          </p:nvPr>
        </p:nvSpPr>
        <p:spPr>
          <a:xfrm>
            <a:off x="381000" y="152400"/>
            <a:ext cx="7772400" cy="1143000"/>
          </a:xfrm>
        </p:spPr>
        <p:txBody>
          <a:bodyPr>
            <a:normAutofit fontScale="90000"/>
          </a:bodyPr>
          <a:lstStyle/>
          <a:p>
            <a:pPr eaLnBrk="1" hangingPunct="1"/>
            <a:r>
              <a:rPr lang="en-US" dirty="0" smtClean="0"/>
              <a:t>NIDIS Drought Portal</a:t>
            </a:r>
            <a:br>
              <a:rPr lang="en-US" dirty="0" smtClean="0"/>
            </a:br>
            <a:r>
              <a:rPr lang="en-US" sz="3600" dirty="0" smtClean="0"/>
              <a:t>Drought Outlook</a:t>
            </a:r>
          </a:p>
        </p:txBody>
      </p:sp>
      <p:pic>
        <p:nvPicPr>
          <p:cNvPr id="60419" name="Picture 3" descr="season_drought.gif"/>
          <p:cNvPicPr>
            <a:picLocks noGrp="1" noChangeAspect="1"/>
          </p:cNvPicPr>
          <p:nvPr>
            <p:ph sz="quarter" idx="3"/>
          </p:nvPr>
        </p:nvPicPr>
        <p:blipFill>
          <a:blip r:embed="rId3" cstate="print"/>
          <a:srcRect/>
          <a:stretch>
            <a:fillRect/>
          </a:stretch>
        </p:blipFill>
        <p:spPr>
          <a:xfrm>
            <a:off x="1524000" y="1600200"/>
            <a:ext cx="6096000" cy="4556125"/>
          </a:xfrm>
          <a:noFill/>
        </p:spPr>
      </p:pic>
    </p:spTree>
  </p:cSld>
  <p:clrMapOvr>
    <a:masterClrMapping/>
  </p:clrMapOvr>
  <p:transition>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title"/>
          </p:nvPr>
        </p:nvSpPr>
        <p:spPr/>
        <p:txBody>
          <a:bodyPr>
            <a:noAutofit/>
          </a:bodyPr>
          <a:lstStyle/>
          <a:p>
            <a:pPr eaLnBrk="1" hangingPunct="1"/>
            <a:r>
              <a:rPr lang="en-US" sz="4000" dirty="0" smtClean="0"/>
              <a:t>What Does the </a:t>
            </a:r>
            <a:br>
              <a:rPr lang="en-US" sz="4000" dirty="0" smtClean="0"/>
            </a:br>
            <a:r>
              <a:rPr lang="en-US" sz="4000" dirty="0" smtClean="0"/>
              <a:t>Drought Outlook Tell Us?</a:t>
            </a:r>
          </a:p>
        </p:txBody>
      </p:sp>
      <p:sp>
        <p:nvSpPr>
          <p:cNvPr id="61443" name="Rectangle 4"/>
          <p:cNvSpPr>
            <a:spLocks noGrp="1" noChangeArrowheads="1"/>
          </p:cNvSpPr>
          <p:nvPr>
            <p:ph type="body" idx="1"/>
          </p:nvPr>
        </p:nvSpPr>
        <p:spPr>
          <a:xfrm>
            <a:off x="612648" y="1600200"/>
            <a:ext cx="8153400" cy="5029200"/>
          </a:xfrm>
        </p:spPr>
        <p:txBody>
          <a:bodyPr>
            <a:normAutofit lnSpcReduction="10000"/>
          </a:bodyPr>
          <a:lstStyle/>
          <a:p>
            <a:pPr eaLnBrk="1" hangingPunct="1"/>
            <a:r>
              <a:rPr lang="en-US" sz="2400" dirty="0" smtClean="0"/>
              <a:t>Shows expected changes from current Drought Monitor (D1-D4)</a:t>
            </a:r>
          </a:p>
          <a:p>
            <a:pPr lvl="1" eaLnBrk="1" hangingPunct="1">
              <a:spcAft>
                <a:spcPct val="50000"/>
              </a:spcAft>
            </a:pPr>
            <a:r>
              <a:rPr lang="en-US" sz="2000" dirty="0" smtClean="0"/>
              <a:t>Essentially a 3-month forecast</a:t>
            </a:r>
          </a:p>
          <a:p>
            <a:pPr eaLnBrk="1" hangingPunct="1"/>
            <a:r>
              <a:rPr lang="en-US" sz="2400" dirty="0" smtClean="0"/>
              <a:t>Large-scale trends</a:t>
            </a:r>
          </a:p>
          <a:p>
            <a:pPr lvl="1" eaLnBrk="1" hangingPunct="1"/>
            <a:r>
              <a:rPr lang="en-US" sz="2000" dirty="0" smtClean="0"/>
              <a:t>Seasonal forecasts usually lack skill on small scales</a:t>
            </a:r>
          </a:p>
          <a:p>
            <a:pPr lvl="1" eaLnBrk="1" hangingPunct="1">
              <a:spcAft>
                <a:spcPct val="50000"/>
              </a:spcAft>
            </a:pPr>
            <a:r>
              <a:rPr lang="en-US" sz="2000" dirty="0" smtClean="0"/>
              <a:t>Does not forecast impacts of a single event</a:t>
            </a:r>
          </a:p>
          <a:p>
            <a:pPr eaLnBrk="1" hangingPunct="1">
              <a:spcAft>
                <a:spcPct val="50000"/>
              </a:spcAft>
            </a:pPr>
            <a:r>
              <a:rPr lang="en-US" sz="2400" dirty="0" smtClean="0"/>
              <a:t>Subjective, based on models</a:t>
            </a:r>
          </a:p>
          <a:p>
            <a:pPr eaLnBrk="1" hangingPunct="1">
              <a:spcAft>
                <a:spcPct val="50000"/>
              </a:spcAft>
            </a:pPr>
            <a:r>
              <a:rPr lang="en-US" sz="2400" dirty="0" smtClean="0"/>
              <a:t>Forecasted development based on areas already depicted as abnormally dry (D0)</a:t>
            </a:r>
          </a:p>
          <a:p>
            <a:pPr eaLnBrk="1" hangingPunct="1"/>
            <a:r>
              <a:rPr lang="en-US" sz="2400" dirty="0" smtClean="0"/>
              <a:t>Improvement may just be one category</a:t>
            </a:r>
          </a:p>
          <a:p>
            <a:pPr lvl="1" eaLnBrk="1" hangingPunct="1"/>
            <a:r>
              <a:rPr lang="en-US" sz="2000" dirty="0" smtClean="0"/>
              <a:t>Not necessarily elimination of drought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quarter" idx="1"/>
          </p:nvPr>
        </p:nvSpPr>
        <p:spPr/>
        <p:txBody>
          <a:bodyPr/>
          <a:lstStyle/>
          <a:p>
            <a:endParaRPr lang="en-US"/>
          </a:p>
        </p:txBody>
      </p:sp>
      <p:pic>
        <p:nvPicPr>
          <p:cNvPr id="62467" name="Picture 4" descr="drought portal webpage.jpg"/>
          <p:cNvPicPr>
            <a:picLocks noChangeAspect="1"/>
          </p:cNvPicPr>
          <p:nvPr/>
        </p:nvPicPr>
        <p:blipFill>
          <a:blip r:embed="rId3" cstate="print"/>
          <a:srcRect/>
          <a:stretch>
            <a:fillRect/>
          </a:stretch>
        </p:blipFill>
        <p:spPr bwMode="auto">
          <a:xfrm>
            <a:off x="228600" y="1676400"/>
            <a:ext cx="6248400" cy="4835525"/>
          </a:xfrm>
          <a:prstGeom prst="rect">
            <a:avLst/>
          </a:prstGeom>
          <a:noFill/>
          <a:ln w="9525">
            <a:noFill/>
            <a:miter lim="800000"/>
            <a:headEnd/>
            <a:tailEnd/>
          </a:ln>
        </p:spPr>
      </p:pic>
      <p:sp>
        <p:nvSpPr>
          <p:cNvPr id="13" name="Text Box 17"/>
          <p:cNvSpPr txBox="1">
            <a:spLocks noChangeArrowheads="1"/>
          </p:cNvSpPr>
          <p:nvPr/>
        </p:nvSpPr>
        <p:spPr bwMode="auto">
          <a:xfrm>
            <a:off x="6700838" y="2743200"/>
            <a:ext cx="2443162" cy="584200"/>
          </a:xfrm>
          <a:prstGeom prst="rect">
            <a:avLst/>
          </a:prstGeom>
          <a:noFill/>
          <a:ln w="25400">
            <a:solidFill>
              <a:srgbClr val="800000"/>
            </a:solidFill>
            <a:miter lim="800000"/>
            <a:headEnd/>
            <a:tailEnd/>
          </a:ln>
        </p:spPr>
        <p:txBody>
          <a:bodyPr>
            <a:spAutoFit/>
          </a:bodyPr>
          <a:lstStyle/>
          <a:p>
            <a:r>
              <a:rPr lang="en-US" sz="1600"/>
              <a:t>Drought Information Statements</a:t>
            </a:r>
          </a:p>
        </p:txBody>
      </p:sp>
      <p:sp>
        <p:nvSpPr>
          <p:cNvPr id="14" name="Text Box 18"/>
          <p:cNvSpPr txBox="1">
            <a:spLocks noChangeArrowheads="1"/>
          </p:cNvSpPr>
          <p:nvPr/>
        </p:nvSpPr>
        <p:spPr bwMode="auto">
          <a:xfrm>
            <a:off x="6705600" y="3581400"/>
            <a:ext cx="2214563" cy="338138"/>
          </a:xfrm>
          <a:prstGeom prst="rect">
            <a:avLst/>
          </a:prstGeom>
          <a:noFill/>
          <a:ln w="25400">
            <a:solidFill>
              <a:srgbClr val="800000"/>
            </a:solidFill>
            <a:miter lim="800000"/>
            <a:headEnd/>
            <a:tailEnd/>
          </a:ln>
        </p:spPr>
        <p:txBody>
          <a:bodyPr wrap="none">
            <a:spAutoFit/>
          </a:bodyPr>
          <a:lstStyle/>
          <a:p>
            <a:r>
              <a:rPr lang="en-US" sz="1600"/>
              <a:t>Feature Story / Report</a:t>
            </a:r>
          </a:p>
        </p:txBody>
      </p:sp>
      <p:cxnSp>
        <p:nvCxnSpPr>
          <p:cNvPr id="18" name="AutoShape 22"/>
          <p:cNvCxnSpPr>
            <a:cxnSpLocks noChangeShapeType="1"/>
          </p:cNvCxnSpPr>
          <p:nvPr/>
        </p:nvCxnSpPr>
        <p:spPr bwMode="auto">
          <a:xfrm rot="5400000">
            <a:off x="5952331" y="3132932"/>
            <a:ext cx="896937" cy="609600"/>
          </a:xfrm>
          <a:prstGeom prst="straightConnector1">
            <a:avLst/>
          </a:prstGeom>
          <a:noFill/>
          <a:ln w="25400">
            <a:solidFill>
              <a:srgbClr val="800000"/>
            </a:solidFill>
            <a:round/>
            <a:headEnd/>
            <a:tailEnd/>
          </a:ln>
        </p:spPr>
      </p:cxnSp>
      <p:cxnSp>
        <p:nvCxnSpPr>
          <p:cNvPr id="19" name="AutoShape 23"/>
          <p:cNvCxnSpPr>
            <a:cxnSpLocks noChangeShapeType="1"/>
            <a:stCxn id="14" idx="1"/>
          </p:cNvCxnSpPr>
          <p:nvPr/>
        </p:nvCxnSpPr>
        <p:spPr bwMode="auto">
          <a:xfrm rot="10800000" flipV="1">
            <a:off x="4343400" y="3751263"/>
            <a:ext cx="2362200" cy="1811337"/>
          </a:xfrm>
          <a:prstGeom prst="straightConnector1">
            <a:avLst/>
          </a:prstGeom>
          <a:noFill/>
          <a:ln w="25400">
            <a:solidFill>
              <a:srgbClr val="800000"/>
            </a:solidFill>
            <a:round/>
            <a:headEnd/>
            <a:tailEnd/>
          </a:ln>
        </p:spPr>
      </p:cxnSp>
      <p:sp>
        <p:nvSpPr>
          <p:cNvPr id="38" name="Rectangle 12"/>
          <p:cNvSpPr>
            <a:spLocks noChangeArrowheads="1"/>
          </p:cNvSpPr>
          <p:nvPr/>
        </p:nvSpPr>
        <p:spPr bwMode="auto">
          <a:xfrm>
            <a:off x="304800" y="2971800"/>
            <a:ext cx="1524000" cy="533400"/>
          </a:xfrm>
          <a:prstGeom prst="rect">
            <a:avLst/>
          </a:prstGeom>
          <a:noFill/>
          <a:ln w="25400">
            <a:solidFill>
              <a:srgbClr val="800000"/>
            </a:solidFill>
            <a:miter lim="800000"/>
            <a:headEnd/>
            <a:tailEnd/>
          </a:ln>
        </p:spPr>
        <p:txBody>
          <a:bodyPr wrap="none" anchor="ctr"/>
          <a:lstStyle/>
          <a:p>
            <a:endParaRPr lang="en-US"/>
          </a:p>
        </p:txBody>
      </p:sp>
      <p:sp>
        <p:nvSpPr>
          <p:cNvPr id="41" name="Rectangle 15"/>
          <p:cNvSpPr>
            <a:spLocks noChangeArrowheads="1"/>
          </p:cNvSpPr>
          <p:nvPr/>
        </p:nvSpPr>
        <p:spPr bwMode="auto">
          <a:xfrm>
            <a:off x="4343400" y="3886200"/>
            <a:ext cx="2057400" cy="1524000"/>
          </a:xfrm>
          <a:prstGeom prst="rect">
            <a:avLst/>
          </a:prstGeom>
          <a:noFill/>
          <a:ln w="25400">
            <a:solidFill>
              <a:srgbClr val="800000"/>
            </a:solidFill>
            <a:miter lim="800000"/>
            <a:headEnd/>
            <a:tailEnd/>
          </a:ln>
        </p:spPr>
        <p:txBody>
          <a:bodyPr wrap="none" anchor="ctr"/>
          <a:lstStyle/>
          <a:p>
            <a:endParaRPr lang="en-US"/>
          </a:p>
        </p:txBody>
      </p:sp>
      <p:sp>
        <p:nvSpPr>
          <p:cNvPr id="42" name="Rectangle 15"/>
          <p:cNvSpPr>
            <a:spLocks noChangeArrowheads="1"/>
          </p:cNvSpPr>
          <p:nvPr/>
        </p:nvSpPr>
        <p:spPr bwMode="auto">
          <a:xfrm>
            <a:off x="1905000" y="4724400"/>
            <a:ext cx="2438400" cy="1752600"/>
          </a:xfrm>
          <a:prstGeom prst="rect">
            <a:avLst/>
          </a:prstGeom>
          <a:noFill/>
          <a:ln w="25400">
            <a:solidFill>
              <a:srgbClr val="800000"/>
            </a:solidFill>
            <a:miter lim="800000"/>
            <a:headEnd/>
            <a:tailEnd/>
          </a:ln>
        </p:spPr>
        <p:txBody>
          <a:bodyPr wrap="none" anchor="ctr"/>
          <a:lstStyle/>
          <a:p>
            <a:endParaRPr lang="en-US"/>
          </a:p>
        </p:txBody>
      </p:sp>
      <p:sp>
        <p:nvSpPr>
          <p:cNvPr id="44" name="Text Box 18"/>
          <p:cNvSpPr txBox="1">
            <a:spLocks noChangeArrowheads="1"/>
          </p:cNvSpPr>
          <p:nvPr/>
        </p:nvSpPr>
        <p:spPr bwMode="auto">
          <a:xfrm>
            <a:off x="6705600" y="4191000"/>
            <a:ext cx="1263650" cy="338138"/>
          </a:xfrm>
          <a:prstGeom prst="rect">
            <a:avLst/>
          </a:prstGeom>
          <a:noFill/>
          <a:ln w="25400">
            <a:solidFill>
              <a:srgbClr val="800000"/>
            </a:solidFill>
            <a:miter lim="800000"/>
            <a:headEnd/>
            <a:tailEnd/>
          </a:ln>
        </p:spPr>
        <p:txBody>
          <a:bodyPr wrap="none">
            <a:spAutoFit/>
          </a:bodyPr>
          <a:lstStyle/>
          <a:p>
            <a:r>
              <a:rPr lang="en-US" sz="1600"/>
              <a:t>Map Viewer</a:t>
            </a:r>
          </a:p>
        </p:txBody>
      </p:sp>
      <p:cxnSp>
        <p:nvCxnSpPr>
          <p:cNvPr id="45" name="AutoShape 23"/>
          <p:cNvCxnSpPr>
            <a:cxnSpLocks noChangeShapeType="1"/>
            <a:endCxn id="38" idx="3"/>
          </p:cNvCxnSpPr>
          <p:nvPr/>
        </p:nvCxnSpPr>
        <p:spPr bwMode="auto">
          <a:xfrm rot="10800000">
            <a:off x="1828800" y="3238500"/>
            <a:ext cx="4876800" cy="1046163"/>
          </a:xfrm>
          <a:prstGeom prst="straightConnector1">
            <a:avLst/>
          </a:prstGeom>
          <a:noFill/>
          <a:ln w="25400">
            <a:solidFill>
              <a:srgbClr val="800000"/>
            </a:solidFill>
            <a:round/>
            <a:headEnd/>
            <a:tailEnd/>
          </a:ln>
        </p:spPr>
      </p:cxnSp>
      <p:sp>
        <p:nvSpPr>
          <p:cNvPr id="17" name="Rectangle 2"/>
          <p:cNvSpPr>
            <a:spLocks noGrp="1" noChangeArrowheads="1"/>
          </p:cNvSpPr>
          <p:nvPr>
            <p:ph type="title"/>
          </p:nvPr>
        </p:nvSpPr>
        <p:spPr>
          <a:xfrm>
            <a:off x="612648" y="228600"/>
            <a:ext cx="8153400" cy="990600"/>
          </a:xfrm>
        </p:spPr>
        <p:txBody>
          <a:bodyPr anchor="ctr">
            <a:normAutofit fontScale="90000"/>
          </a:bodyPr>
          <a:lstStyle/>
          <a:p>
            <a:pPr eaLnBrk="1" hangingPunct="1"/>
            <a:r>
              <a:rPr lang="en-US" dirty="0" smtClean="0"/>
              <a:t>NIDIS Drought Portal</a:t>
            </a:r>
            <a:br>
              <a:rPr lang="en-US" dirty="0" smtClean="0"/>
            </a:br>
            <a:r>
              <a:rPr lang="en-US" sz="2900" dirty="0" smtClean="0">
                <a:solidFill>
                  <a:srgbClr val="002060"/>
                </a:solidFill>
                <a:hlinkClick r:id="rId4"/>
              </a:rPr>
              <a:t>http://www.drought.gov</a:t>
            </a:r>
            <a:r>
              <a:rPr lang="en-US" sz="2900" dirty="0" smtClean="0">
                <a:solidFill>
                  <a:srgbClr val="002060"/>
                </a:solidFill>
              </a:rPr>
              <a:t> </a:t>
            </a:r>
            <a:endParaRPr lang="en-US" sz="1300" dirty="0" smtClean="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499"/>
                                          </p:stCondLst>
                                        </p:cTn>
                                        <p:tgtEl>
                                          <p:spTgt spid="4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499"/>
                                          </p:stCondLst>
                                        </p:cTn>
                                        <p:tgtEl>
                                          <p:spTgt spid="1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499"/>
                                          </p:stCondLst>
                                        </p:cTn>
                                        <p:tgtEl>
                                          <p:spTgt spid="18"/>
                                        </p:tgtEl>
                                        <p:attrNameLst>
                                          <p:attrName>style.visibility</p:attrName>
                                        </p:attrNameLst>
                                      </p:cBhvr>
                                      <p:to>
                                        <p:strVal val="hidden"/>
                                      </p:to>
                                    </p:se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slide(fromBottom)">
                                      <p:cBhvr>
                                        <p:cTn id="14" dur="500"/>
                                        <p:tgtEl>
                                          <p:spTgt spid="19"/>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slide(fromBottom)">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499"/>
                                          </p:stCondLst>
                                        </p:cTn>
                                        <p:tgtEl>
                                          <p:spTgt spid="1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499"/>
                                          </p:stCondLst>
                                        </p:cTn>
                                        <p:tgtEl>
                                          <p:spTgt spid="1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499"/>
                                          </p:stCondLst>
                                        </p:cTn>
                                        <p:tgtEl>
                                          <p:spTgt spid="42"/>
                                        </p:tgtEl>
                                        <p:attrNameLst>
                                          <p:attrName>style.visibility</p:attrName>
                                        </p:attrNameLst>
                                      </p:cBhvr>
                                      <p:to>
                                        <p:strVal val="hidden"/>
                                      </p:to>
                                    </p:set>
                                  </p:childTnLst>
                                </p:cTn>
                              </p:par>
                            </p:childTnLst>
                          </p:cTn>
                        </p:par>
                        <p:par>
                          <p:cTn id="29" fill="hold">
                            <p:stCondLst>
                              <p:cond delay="500"/>
                            </p:stCondLst>
                            <p:childTnLst>
                              <p:par>
                                <p:cTn id="30" presetID="12" presetClass="entr" presetSubtype="4"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slide(fromBottom)">
                                      <p:cBhvr>
                                        <p:cTn id="32" dur="500"/>
                                        <p:tgtEl>
                                          <p:spTgt spid="38"/>
                                        </p:tgtEl>
                                      </p:cBhvr>
                                    </p:animEffect>
                                  </p:childTnLst>
                                </p:cTn>
                              </p:par>
                              <p:par>
                                <p:cTn id="33" presetID="12" presetClass="entr" presetSubtype="4"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slide(fromBottom)">
                                      <p:cBhvr>
                                        <p:cTn id="35" dur="500"/>
                                        <p:tgtEl>
                                          <p:spTgt spid="45"/>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slide(fromBottom)">
                                      <p:cBhvr>
                                        <p:cTn id="3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P spid="14" grpId="1" animBg="1" autoUpdateAnimBg="0"/>
      <p:bldP spid="38" grpId="0" animBg="1" autoUpdateAnimBg="0"/>
      <p:bldP spid="41" grpId="0" animBg="1" autoUpdateAnimBg="0"/>
      <p:bldP spid="42" grpId="0" animBg="1" autoUpdateAnimBg="0"/>
      <p:bldP spid="42" grpId="1" animBg="1" autoUpdateAnimBg="0"/>
      <p:bldP spid="44"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lstStyle/>
          <a:p>
            <a:endParaRPr lang="en-US"/>
          </a:p>
        </p:txBody>
      </p:sp>
      <p:pic>
        <p:nvPicPr>
          <p:cNvPr id="63491" name="Picture 5" descr="drought portal - map viewer.tiff"/>
          <p:cNvPicPr>
            <a:picLocks noChangeAspect="1"/>
          </p:cNvPicPr>
          <p:nvPr/>
        </p:nvPicPr>
        <p:blipFill>
          <a:blip r:embed="rId3" cstate="print"/>
          <a:srcRect/>
          <a:stretch>
            <a:fillRect/>
          </a:stretch>
        </p:blipFill>
        <p:spPr bwMode="auto">
          <a:xfrm>
            <a:off x="990600" y="1752600"/>
            <a:ext cx="7543800" cy="4370388"/>
          </a:xfrm>
          <a:prstGeom prst="rect">
            <a:avLst/>
          </a:prstGeom>
          <a:noFill/>
          <a:ln w="9525">
            <a:noFill/>
            <a:miter lim="800000"/>
            <a:headEnd/>
            <a:tailEnd/>
          </a:ln>
        </p:spPr>
      </p:pic>
      <p:sp>
        <p:nvSpPr>
          <p:cNvPr id="6" name="Rectangle 2"/>
          <p:cNvSpPr>
            <a:spLocks noGrp="1" noChangeArrowheads="1"/>
          </p:cNvSpPr>
          <p:nvPr>
            <p:ph type="title"/>
          </p:nvPr>
        </p:nvSpPr>
        <p:spPr>
          <a:xfrm>
            <a:off x="612648" y="228600"/>
            <a:ext cx="8153400" cy="990600"/>
          </a:xfrm>
        </p:spPr>
        <p:txBody>
          <a:bodyPr anchor="ctr">
            <a:normAutofit fontScale="90000"/>
          </a:bodyPr>
          <a:lstStyle/>
          <a:p>
            <a:pPr eaLnBrk="1" hangingPunct="1"/>
            <a:r>
              <a:rPr lang="en-US" dirty="0" smtClean="0"/>
              <a:t>NIDIS Drought Portal</a:t>
            </a:r>
            <a:br>
              <a:rPr lang="en-US" dirty="0" smtClean="0"/>
            </a:br>
            <a:r>
              <a:rPr lang="en-US" sz="3600" dirty="0" smtClean="0"/>
              <a:t>Map Viewer</a:t>
            </a:r>
            <a:endParaRPr lang="en-US" sz="3600" dirty="0" smtClean="0">
              <a:solidFill>
                <a:srgbClr val="002060"/>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
          </p:nvPr>
        </p:nvSpPr>
        <p:spPr/>
        <p:txBody>
          <a:bodyPr/>
          <a:lstStyle/>
          <a:p>
            <a:endParaRPr lang="en-US" dirty="0"/>
          </a:p>
        </p:txBody>
      </p:sp>
      <p:pic>
        <p:nvPicPr>
          <p:cNvPr id="64515" name="Picture 4" descr="drought portal webpage.jpg"/>
          <p:cNvPicPr>
            <a:picLocks noChangeAspect="1"/>
          </p:cNvPicPr>
          <p:nvPr/>
        </p:nvPicPr>
        <p:blipFill>
          <a:blip r:embed="rId3" cstate="print"/>
          <a:srcRect/>
          <a:stretch>
            <a:fillRect/>
          </a:stretch>
        </p:blipFill>
        <p:spPr bwMode="auto">
          <a:xfrm>
            <a:off x="228600" y="1676400"/>
            <a:ext cx="6248400" cy="4835525"/>
          </a:xfrm>
          <a:prstGeom prst="rect">
            <a:avLst/>
          </a:prstGeom>
          <a:noFill/>
          <a:ln w="9525">
            <a:noFill/>
            <a:miter lim="800000"/>
            <a:headEnd/>
            <a:tailEnd/>
          </a:ln>
        </p:spPr>
      </p:pic>
      <p:sp>
        <p:nvSpPr>
          <p:cNvPr id="9" name="Rectangle 12"/>
          <p:cNvSpPr>
            <a:spLocks noChangeArrowheads="1"/>
          </p:cNvSpPr>
          <p:nvPr/>
        </p:nvSpPr>
        <p:spPr bwMode="auto">
          <a:xfrm>
            <a:off x="304800" y="2438400"/>
            <a:ext cx="1524000" cy="533400"/>
          </a:xfrm>
          <a:prstGeom prst="rect">
            <a:avLst/>
          </a:prstGeom>
          <a:noFill/>
          <a:ln w="25400">
            <a:solidFill>
              <a:srgbClr val="800000"/>
            </a:solidFill>
            <a:miter lim="800000"/>
            <a:headEnd/>
            <a:tailEnd/>
          </a:ln>
        </p:spPr>
        <p:txBody>
          <a:bodyPr wrap="none" anchor="ctr"/>
          <a:lstStyle/>
          <a:p>
            <a:endParaRPr lang="en-US"/>
          </a:p>
        </p:txBody>
      </p:sp>
      <p:sp>
        <p:nvSpPr>
          <p:cNvPr id="10" name="Rectangle 14"/>
          <p:cNvSpPr>
            <a:spLocks noChangeArrowheads="1"/>
          </p:cNvSpPr>
          <p:nvPr/>
        </p:nvSpPr>
        <p:spPr bwMode="auto">
          <a:xfrm>
            <a:off x="304800" y="3505200"/>
            <a:ext cx="1447800" cy="2971800"/>
          </a:xfrm>
          <a:prstGeom prst="rect">
            <a:avLst/>
          </a:prstGeom>
          <a:noFill/>
          <a:ln w="25400">
            <a:solidFill>
              <a:srgbClr val="800000"/>
            </a:solidFill>
            <a:miter lim="800000"/>
            <a:headEnd/>
            <a:tailEnd/>
          </a:ln>
        </p:spPr>
        <p:txBody>
          <a:bodyPr wrap="none" anchor="ctr"/>
          <a:lstStyle/>
          <a:p>
            <a:endParaRPr lang="en-US"/>
          </a:p>
        </p:txBody>
      </p:sp>
      <p:sp>
        <p:nvSpPr>
          <p:cNvPr id="15" name="Text Box 19"/>
          <p:cNvSpPr txBox="1">
            <a:spLocks noChangeArrowheads="1"/>
          </p:cNvSpPr>
          <p:nvPr/>
        </p:nvSpPr>
        <p:spPr bwMode="auto">
          <a:xfrm>
            <a:off x="6777038" y="6096000"/>
            <a:ext cx="2366962" cy="584200"/>
          </a:xfrm>
          <a:prstGeom prst="rect">
            <a:avLst/>
          </a:prstGeom>
          <a:noFill/>
          <a:ln w="25400">
            <a:solidFill>
              <a:srgbClr val="800000"/>
            </a:solidFill>
            <a:miter lim="800000"/>
            <a:headEnd/>
            <a:tailEnd/>
          </a:ln>
        </p:spPr>
        <p:txBody>
          <a:bodyPr>
            <a:spAutoFit/>
          </a:bodyPr>
          <a:lstStyle/>
          <a:p>
            <a:r>
              <a:rPr lang="en-US" sz="1600"/>
              <a:t>I really, really want to know details</a:t>
            </a:r>
            <a:endParaRPr lang="en-US"/>
          </a:p>
        </p:txBody>
      </p:sp>
      <p:sp>
        <p:nvSpPr>
          <p:cNvPr id="16" name="Text Box 20"/>
          <p:cNvSpPr txBox="1">
            <a:spLocks noChangeArrowheads="1"/>
          </p:cNvSpPr>
          <p:nvPr/>
        </p:nvSpPr>
        <p:spPr bwMode="auto">
          <a:xfrm>
            <a:off x="6700838" y="4800600"/>
            <a:ext cx="2341562" cy="338138"/>
          </a:xfrm>
          <a:prstGeom prst="rect">
            <a:avLst/>
          </a:prstGeom>
          <a:noFill/>
          <a:ln w="25400">
            <a:solidFill>
              <a:srgbClr val="800000"/>
            </a:solidFill>
            <a:miter lim="800000"/>
            <a:headEnd/>
            <a:tailEnd/>
          </a:ln>
        </p:spPr>
        <p:txBody>
          <a:bodyPr wrap="none">
            <a:spAutoFit/>
          </a:bodyPr>
          <a:lstStyle/>
          <a:p>
            <a:r>
              <a:rPr lang="en-US" sz="1600"/>
              <a:t>What about Oklahoma?</a:t>
            </a:r>
            <a:endParaRPr lang="en-US"/>
          </a:p>
        </p:txBody>
      </p:sp>
      <p:cxnSp>
        <p:nvCxnSpPr>
          <p:cNvPr id="20" name="AutoShape 24"/>
          <p:cNvCxnSpPr>
            <a:cxnSpLocks noChangeShapeType="1"/>
            <a:stCxn id="15" idx="1"/>
          </p:cNvCxnSpPr>
          <p:nvPr/>
        </p:nvCxnSpPr>
        <p:spPr bwMode="auto">
          <a:xfrm rot="10800000">
            <a:off x="2057400" y="2362200"/>
            <a:ext cx="4719638" cy="4025900"/>
          </a:xfrm>
          <a:prstGeom prst="straightConnector1">
            <a:avLst/>
          </a:prstGeom>
          <a:noFill/>
          <a:ln w="25400">
            <a:solidFill>
              <a:srgbClr val="800000"/>
            </a:solidFill>
            <a:round/>
            <a:headEnd/>
            <a:tailEnd/>
          </a:ln>
        </p:spPr>
      </p:cxnSp>
      <p:cxnSp>
        <p:nvCxnSpPr>
          <p:cNvPr id="21" name="AutoShape 26"/>
          <p:cNvCxnSpPr>
            <a:cxnSpLocks noChangeShapeType="1"/>
            <a:endCxn id="9" idx="3"/>
          </p:cNvCxnSpPr>
          <p:nvPr/>
        </p:nvCxnSpPr>
        <p:spPr bwMode="auto">
          <a:xfrm rot="10800000">
            <a:off x="1828800" y="2705100"/>
            <a:ext cx="4876800" cy="2276475"/>
          </a:xfrm>
          <a:prstGeom prst="straightConnector1">
            <a:avLst/>
          </a:prstGeom>
          <a:noFill/>
          <a:ln w="25400">
            <a:solidFill>
              <a:srgbClr val="800000"/>
            </a:solidFill>
            <a:round/>
            <a:headEnd/>
            <a:tailEnd/>
          </a:ln>
        </p:spPr>
      </p:cxnSp>
      <p:sp>
        <p:nvSpPr>
          <p:cNvPr id="22" name="Text Box 27"/>
          <p:cNvSpPr txBox="1">
            <a:spLocks noChangeArrowheads="1"/>
          </p:cNvSpPr>
          <p:nvPr/>
        </p:nvSpPr>
        <p:spPr bwMode="auto">
          <a:xfrm>
            <a:off x="6705600" y="5410200"/>
            <a:ext cx="1450975" cy="361950"/>
          </a:xfrm>
          <a:prstGeom prst="rect">
            <a:avLst/>
          </a:prstGeom>
          <a:noFill/>
          <a:ln w="25400">
            <a:solidFill>
              <a:srgbClr val="800000"/>
            </a:solidFill>
            <a:miter lim="800000"/>
            <a:headEnd/>
            <a:tailEnd/>
          </a:ln>
        </p:spPr>
        <p:txBody>
          <a:bodyPr wrap="none">
            <a:spAutoFit/>
          </a:bodyPr>
          <a:lstStyle/>
          <a:p>
            <a:r>
              <a:rPr lang="en-US" sz="1600"/>
              <a:t>Tell me more!</a:t>
            </a:r>
            <a:endParaRPr lang="en-US"/>
          </a:p>
        </p:txBody>
      </p:sp>
      <p:cxnSp>
        <p:nvCxnSpPr>
          <p:cNvPr id="23" name="AutoShape 28"/>
          <p:cNvCxnSpPr>
            <a:cxnSpLocks noChangeShapeType="1"/>
            <a:stCxn id="22" idx="1"/>
          </p:cNvCxnSpPr>
          <p:nvPr/>
        </p:nvCxnSpPr>
        <p:spPr bwMode="auto">
          <a:xfrm rot="10800000">
            <a:off x="1752600" y="4038600"/>
            <a:ext cx="4953000" cy="1552575"/>
          </a:xfrm>
          <a:prstGeom prst="straightConnector1">
            <a:avLst/>
          </a:prstGeom>
          <a:noFill/>
          <a:ln w="25400">
            <a:solidFill>
              <a:srgbClr val="800000"/>
            </a:solidFill>
            <a:round/>
            <a:headEnd/>
            <a:tailEnd/>
          </a:ln>
        </p:spPr>
      </p:cxnSp>
      <p:sp>
        <p:nvSpPr>
          <p:cNvPr id="53" name="Rectangle 12"/>
          <p:cNvSpPr>
            <a:spLocks noChangeArrowheads="1"/>
          </p:cNvSpPr>
          <p:nvPr/>
        </p:nvSpPr>
        <p:spPr bwMode="auto">
          <a:xfrm>
            <a:off x="228600" y="2209800"/>
            <a:ext cx="4267200" cy="152400"/>
          </a:xfrm>
          <a:prstGeom prst="rect">
            <a:avLst/>
          </a:prstGeom>
          <a:noFill/>
          <a:ln w="25400">
            <a:solidFill>
              <a:srgbClr val="800000"/>
            </a:solidFill>
            <a:miter lim="800000"/>
            <a:headEnd/>
            <a:tailEnd/>
          </a:ln>
        </p:spPr>
        <p:txBody>
          <a:bodyPr wrap="none" anchor="ctr"/>
          <a:lstStyle/>
          <a:p>
            <a:endParaRPr lang="en-US"/>
          </a:p>
        </p:txBody>
      </p:sp>
      <p:sp>
        <p:nvSpPr>
          <p:cNvPr id="17" name="Rectangle 2"/>
          <p:cNvSpPr>
            <a:spLocks noGrp="1" noChangeArrowheads="1"/>
          </p:cNvSpPr>
          <p:nvPr>
            <p:ph type="title"/>
          </p:nvPr>
        </p:nvSpPr>
        <p:spPr>
          <a:xfrm>
            <a:off x="612648" y="228600"/>
            <a:ext cx="8153400" cy="990600"/>
          </a:xfrm>
        </p:spPr>
        <p:txBody>
          <a:bodyPr anchor="ctr">
            <a:normAutofit fontScale="90000"/>
          </a:bodyPr>
          <a:lstStyle/>
          <a:p>
            <a:pPr eaLnBrk="1" hangingPunct="1"/>
            <a:r>
              <a:rPr lang="en-US" dirty="0" smtClean="0"/>
              <a:t>NIDIS Drought Portal</a:t>
            </a:r>
            <a:br>
              <a:rPr lang="en-US" dirty="0" smtClean="0"/>
            </a:br>
            <a:r>
              <a:rPr lang="en-US" sz="2900" dirty="0" smtClean="0">
                <a:solidFill>
                  <a:srgbClr val="002060"/>
                </a:solidFill>
                <a:hlinkClick r:id="rId4"/>
              </a:rPr>
              <a:t>http://www.drought.gov</a:t>
            </a:r>
            <a:r>
              <a:rPr lang="en-US" sz="2900" dirty="0" smtClean="0">
                <a:solidFill>
                  <a:srgbClr val="002060"/>
                </a:solidFill>
              </a:rPr>
              <a:t> </a:t>
            </a:r>
            <a:endParaRPr lang="en-US" sz="1300" dirty="0" smtClean="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499"/>
                                          </p:stCondLst>
                                        </p:cTn>
                                        <p:tgtEl>
                                          <p:spTgt spid="2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499"/>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499"/>
                                          </p:stCondLst>
                                        </p:cTn>
                                        <p:tgtEl>
                                          <p:spTgt spid="16"/>
                                        </p:tgtEl>
                                        <p:attrNameLst>
                                          <p:attrName>style.visibility</p:attrName>
                                        </p:attrNameLst>
                                      </p:cBhvr>
                                      <p:to>
                                        <p:strVal val="hidden"/>
                                      </p:to>
                                    </p:se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slide(fromBottom)">
                                      <p:cBhvr>
                                        <p:cTn id="14" dur="500"/>
                                        <p:tgtEl>
                                          <p:spTgt spid="23"/>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Bottom)">
                                      <p:cBhvr>
                                        <p:cTn id="17" dur="500"/>
                                        <p:tgtEl>
                                          <p:spTgt spid="10"/>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slide(fromBottom)">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499"/>
                                          </p:stCondLst>
                                        </p:cTn>
                                        <p:tgtEl>
                                          <p:spTgt spid="2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499"/>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499"/>
                                          </p:stCondLst>
                                        </p:cTn>
                                        <p:tgtEl>
                                          <p:spTgt spid="22"/>
                                        </p:tgtEl>
                                        <p:attrNameLst>
                                          <p:attrName>style.visibility</p:attrName>
                                        </p:attrNameLst>
                                      </p:cBhvr>
                                      <p:to>
                                        <p:strVal val="hidden"/>
                                      </p:to>
                                    </p:set>
                                  </p:childTnLst>
                                </p:cTn>
                              </p:par>
                            </p:childTnLst>
                          </p:cTn>
                        </p:par>
                        <p:par>
                          <p:cTn id="29" fill="hold">
                            <p:stCondLst>
                              <p:cond delay="500"/>
                            </p:stCondLst>
                            <p:childTnLst>
                              <p:par>
                                <p:cTn id="30" presetID="12" presetClass="entr" presetSubtype="4"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slide(fromBottom)">
                                      <p:cBhvr>
                                        <p:cTn id="32" dur="500"/>
                                        <p:tgtEl>
                                          <p:spTgt spid="20"/>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slide(fromBottom)">
                                      <p:cBhvr>
                                        <p:cTn id="35" dur="500"/>
                                        <p:tgtEl>
                                          <p:spTgt spid="15"/>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slide(fromBottom)">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autoUpdateAnimBg="0"/>
      <p:bldP spid="10" grpId="1" animBg="1" autoUpdateAnimBg="0"/>
      <p:bldP spid="15" grpId="0" animBg="1" autoUpdateAnimBg="0"/>
      <p:bldP spid="16" grpId="0" animBg="1" autoUpdateAnimBg="0"/>
      <p:bldP spid="22" grpId="0" animBg="1" autoUpdateAnimBg="0"/>
      <p:bldP spid="22" grpId="1" animBg="1" autoUpdateAnimBg="0"/>
      <p:bldP spid="53"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NIDIS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p:txBody>
          <a:bodyPr>
            <a:normAutofit/>
          </a:bodyPr>
          <a:lstStyle/>
          <a:p>
            <a:pPr eaLnBrk="1" hangingPunct="1"/>
            <a:r>
              <a:rPr lang="en-US" dirty="0" smtClean="0"/>
              <a:t>Drought defined by its impacts</a:t>
            </a:r>
          </a:p>
        </p:txBody>
      </p:sp>
      <p:sp>
        <p:nvSpPr>
          <p:cNvPr id="305156" name="Rectangle 4"/>
          <p:cNvSpPr>
            <a:spLocks noGrp="1" noChangeArrowheads="1"/>
          </p:cNvSpPr>
          <p:nvPr>
            <p:ph type="body" sz="half" idx="1"/>
          </p:nvPr>
        </p:nvSpPr>
        <p:spPr>
          <a:xfrm>
            <a:off x="685800" y="1981200"/>
            <a:ext cx="7848600" cy="4572000"/>
          </a:xfrm>
        </p:spPr>
        <p:txBody>
          <a:bodyPr>
            <a:noAutofit/>
          </a:bodyPr>
          <a:lstStyle/>
          <a:p>
            <a:pPr eaLnBrk="1" hangingPunct="1">
              <a:lnSpc>
                <a:spcPct val="90000"/>
              </a:lnSpc>
              <a:spcAft>
                <a:spcPct val="50000"/>
              </a:spcAft>
            </a:pPr>
            <a:r>
              <a:rPr lang="en-US" dirty="0" smtClean="0">
                <a:solidFill>
                  <a:srgbClr val="0070C0"/>
                </a:solidFill>
              </a:rPr>
              <a:t>Meteorological Drought </a:t>
            </a:r>
            <a:r>
              <a:rPr lang="en-US" dirty="0" smtClean="0"/>
              <a:t>– departures from “normal” precipitation</a:t>
            </a:r>
          </a:p>
          <a:p>
            <a:pPr eaLnBrk="1" hangingPunct="1">
              <a:lnSpc>
                <a:spcPct val="90000"/>
              </a:lnSpc>
              <a:spcAft>
                <a:spcPct val="50000"/>
              </a:spcAft>
            </a:pPr>
            <a:r>
              <a:rPr lang="en-US" dirty="0" smtClean="0">
                <a:solidFill>
                  <a:srgbClr val="0070C0"/>
                </a:solidFill>
              </a:rPr>
              <a:t>Agricultural Drought </a:t>
            </a:r>
            <a:r>
              <a:rPr lang="en-US" dirty="0" smtClean="0"/>
              <a:t>– soil / groundwater deficits that affect vegetation </a:t>
            </a:r>
          </a:p>
          <a:p>
            <a:pPr eaLnBrk="1" hangingPunct="1">
              <a:lnSpc>
                <a:spcPct val="90000"/>
              </a:lnSpc>
              <a:spcAft>
                <a:spcPct val="50000"/>
              </a:spcAft>
            </a:pPr>
            <a:r>
              <a:rPr lang="en-US" dirty="0" smtClean="0">
                <a:solidFill>
                  <a:srgbClr val="0070C0"/>
                </a:solidFill>
              </a:rPr>
              <a:t>Hydrologic Drought </a:t>
            </a:r>
            <a:r>
              <a:rPr lang="en-US" dirty="0" smtClean="0"/>
              <a:t>– deficiency of water in watersheds, rivers; often lags agriculture impacts</a:t>
            </a:r>
          </a:p>
          <a:p>
            <a:pPr eaLnBrk="1" hangingPunct="1">
              <a:lnSpc>
                <a:spcPct val="90000"/>
              </a:lnSpc>
              <a:spcAft>
                <a:spcPct val="50000"/>
              </a:spcAft>
            </a:pPr>
            <a:r>
              <a:rPr lang="en-US" dirty="0" smtClean="0">
                <a:solidFill>
                  <a:srgbClr val="0070C0"/>
                </a:solidFill>
              </a:rPr>
              <a:t>Socio-Economic Drought </a:t>
            </a:r>
            <a:r>
              <a:rPr lang="en-US" dirty="0" smtClean="0"/>
              <a:t>– shortage of some item (water, food, fish, natural values) that affects the balance of supply and demand</a:t>
            </a:r>
          </a:p>
        </p:txBody>
      </p:sp>
      <p:sp>
        <p:nvSpPr>
          <p:cNvPr id="8196" name="Text Box 5"/>
          <p:cNvSpPr txBox="1">
            <a:spLocks noChangeArrowheads="1"/>
          </p:cNvSpPr>
          <p:nvPr/>
        </p:nvSpPr>
        <p:spPr bwMode="auto">
          <a:xfrm>
            <a:off x="381000" y="6462713"/>
            <a:ext cx="5365750" cy="366712"/>
          </a:xfrm>
          <a:prstGeom prst="rect">
            <a:avLst/>
          </a:prstGeom>
          <a:noFill/>
          <a:ln w="9525">
            <a:noFill/>
            <a:miter lim="800000"/>
            <a:headEnd/>
            <a:tailEnd/>
          </a:ln>
        </p:spPr>
        <p:txBody>
          <a:bodyPr>
            <a:spAutoFit/>
          </a:bodyPr>
          <a:lstStyle/>
          <a:p>
            <a:r>
              <a:rPr lang="en-US" b="1">
                <a:solidFill>
                  <a:schemeClr val="bg1"/>
                </a:solidFill>
                <a:latin typeface="Times New Roman" pitchFamily="-107" charset="0"/>
              </a:rPr>
              <a:t>Source: National Drought Mitigation Center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5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51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51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LM_PPT_Slide_04_LBox"/>
          <p:cNvPicPr>
            <a:picLocks noGrp="1" noChangeAspect="1" noChangeArrowheads="1"/>
          </p:cNvPicPr>
          <p:nvPr>
            <p:ph sz="quarter" idx="3"/>
          </p:nvPr>
        </p:nvPicPr>
        <p:blipFill>
          <a:blip r:embed="rId3" cstate="print"/>
          <a:srcRect/>
          <a:stretch>
            <a:fillRect/>
          </a:stretch>
        </p:blipFill>
        <p:spPr>
          <a:xfrm>
            <a:off x="0" y="0"/>
            <a:ext cx="9144000" cy="6858000"/>
          </a:xfrm>
          <a:noFill/>
        </p:spPr>
      </p:pic>
      <p:sp>
        <p:nvSpPr>
          <p:cNvPr id="93187" name="Rectangle 3"/>
          <p:cNvSpPr>
            <a:spLocks noGrp="1" noChangeArrowheads="1"/>
          </p:cNvSpPr>
          <p:nvPr>
            <p:ph type="title"/>
          </p:nvPr>
        </p:nvSpPr>
        <p:spPr/>
        <p:txBody>
          <a:bodyPr/>
          <a:lstStyle/>
          <a:p>
            <a:pPr eaLnBrk="1" hangingPunct="1"/>
            <a:r>
              <a:rPr lang="en-US" sz="3800" smtClean="0">
                <a:solidFill>
                  <a:srgbClr val="996633"/>
                </a:solidFill>
                <a:latin typeface="Arial" charset="0"/>
              </a:rPr>
              <a:t>The Future of Drought?</a:t>
            </a:r>
          </a:p>
        </p:txBody>
      </p:sp>
      <p:pic>
        <p:nvPicPr>
          <p:cNvPr id="93188" name="Picture 4"/>
          <p:cNvPicPr>
            <a:picLocks noGrp="1" noChangeAspect="1" noChangeArrowheads="1"/>
          </p:cNvPicPr>
          <p:nvPr>
            <p:ph sz="half" idx="1"/>
          </p:nvPr>
        </p:nvPicPr>
        <p:blipFill>
          <a:blip r:embed="rId4" cstate="print"/>
          <a:srcRect/>
          <a:stretch>
            <a:fillRect/>
          </a:stretch>
        </p:blipFill>
        <p:spPr>
          <a:xfrm>
            <a:off x="784225" y="1600200"/>
            <a:ext cx="3378200" cy="4530725"/>
          </a:xfrm>
          <a:noFill/>
        </p:spPr>
      </p:pic>
      <p:pic>
        <p:nvPicPr>
          <p:cNvPr id="93189" name="Picture 5" descr="reportcoverpage"/>
          <p:cNvPicPr>
            <a:picLocks noGrp="1" noChangeAspect="1" noChangeArrowheads="1"/>
          </p:cNvPicPr>
          <p:nvPr>
            <p:ph sz="quarter" idx="2"/>
          </p:nvPr>
        </p:nvPicPr>
        <p:blipFill>
          <a:blip r:embed="rId5" cstate="print"/>
          <a:srcRect/>
          <a:stretch>
            <a:fillRect/>
          </a:stretch>
        </p:blipFill>
        <p:spPr>
          <a:xfrm>
            <a:off x="4975225" y="1600200"/>
            <a:ext cx="3368675" cy="4530725"/>
          </a:xfrm>
          <a:noFill/>
        </p:spPr>
      </p:pic>
    </p:spTree>
  </p:cSld>
  <p:clrMapOvr>
    <a:masterClrMapping/>
  </p:clrMapOvr>
  <p:transition>
    <p:plus/>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ChangeArrowheads="1"/>
          </p:cNvSpPr>
          <p:nvPr/>
        </p:nvSpPr>
        <p:spPr bwMode="auto">
          <a:xfrm>
            <a:off x="381000" y="304800"/>
            <a:ext cx="8458200" cy="838200"/>
          </a:xfrm>
          <a:prstGeom prst="rect">
            <a:avLst/>
          </a:prstGeom>
          <a:noFill/>
          <a:ln w="9525">
            <a:noFill/>
            <a:miter lim="800000"/>
            <a:headEnd/>
            <a:tailEnd/>
          </a:ln>
        </p:spPr>
        <p:txBody>
          <a:bodyPr anchor="ctr"/>
          <a:lstStyle/>
          <a:p>
            <a:pPr eaLnBrk="0" hangingPunct="0">
              <a:defRPr/>
            </a:pPr>
            <a:r>
              <a:rPr lang="en-US" sz="4400" b="1" dirty="0">
                <a:solidFill>
                  <a:schemeClr val="tx2"/>
                </a:solidFill>
                <a:effectLst>
                  <a:outerShdw blurRad="38100" dist="38100" dir="2700000" algn="tl">
                    <a:srgbClr val="C0C0C0"/>
                  </a:outerShdw>
                </a:effectLst>
              </a:rPr>
              <a:t>NIDIS VISION and GOALS</a:t>
            </a:r>
          </a:p>
        </p:txBody>
      </p:sp>
      <p:sp>
        <p:nvSpPr>
          <p:cNvPr id="271363" name="Rectangle 3"/>
          <p:cNvSpPr>
            <a:spLocks noChangeArrowheads="1"/>
          </p:cNvSpPr>
          <p:nvPr/>
        </p:nvSpPr>
        <p:spPr bwMode="auto">
          <a:xfrm>
            <a:off x="228600" y="1676400"/>
            <a:ext cx="8610600" cy="3048000"/>
          </a:xfrm>
          <a:prstGeom prst="rect">
            <a:avLst/>
          </a:prstGeom>
          <a:noFill/>
          <a:ln w="9525">
            <a:noFill/>
            <a:miter lim="800000"/>
            <a:headEnd/>
            <a:tailEnd/>
          </a:ln>
        </p:spPr>
        <p:txBody>
          <a:bodyPr/>
          <a:lstStyle/>
          <a:p>
            <a:pPr marL="342900" indent="-342900" eaLnBrk="0" hangingPunct="0">
              <a:lnSpc>
                <a:spcPct val="120000"/>
              </a:lnSpc>
              <a:spcBef>
                <a:spcPct val="20000"/>
              </a:spcBef>
              <a:spcAft>
                <a:spcPts val="1438"/>
              </a:spcAft>
              <a:buClr>
                <a:schemeClr val="tx2"/>
              </a:buClr>
              <a:defRPr/>
            </a:pPr>
            <a:r>
              <a:rPr lang="en-US" b="1" i="1" dirty="0"/>
              <a:t>	</a:t>
            </a:r>
            <a:r>
              <a:rPr lang="en-US" sz="2600" i="1" dirty="0">
                <a:effectLst>
                  <a:outerShdw blurRad="38100" dist="38100" dir="2700000" algn="tl">
                    <a:srgbClr val="C0C0C0"/>
                  </a:outerShdw>
                </a:effectLst>
              </a:rPr>
              <a:t>“A dynamic and accessible drought information system that provides users with the ability to determine the potential impacts of drought and the associated risks they bring, and the decision support tools needed to </a:t>
            </a:r>
            <a:r>
              <a:rPr lang="en-US" sz="2600" i="1" u="sng" dirty="0">
                <a:effectLst>
                  <a:outerShdw blurRad="38100" dist="38100" dir="2700000" algn="tl">
                    <a:srgbClr val="C0C0C0"/>
                  </a:outerShdw>
                </a:effectLst>
              </a:rPr>
              <a:t>better prepare for and mitigate the effects of drought.”</a:t>
            </a:r>
            <a:r>
              <a:rPr lang="en-US" sz="2600" i="1" dirty="0">
                <a:effectLst>
                  <a:outerShdw blurRad="38100" dist="38100" dir="2700000" algn="tl">
                    <a:srgbClr val="C0C0C0"/>
                  </a:outerShdw>
                </a:effectLst>
              </a:rPr>
              <a:t> </a:t>
            </a:r>
          </a:p>
          <a:p>
            <a:pPr marL="342900" indent="-342900" algn="r" eaLnBrk="0" hangingPunct="0">
              <a:lnSpc>
                <a:spcPct val="120000"/>
              </a:lnSpc>
              <a:spcBef>
                <a:spcPct val="20000"/>
              </a:spcBef>
              <a:spcAft>
                <a:spcPts val="1438"/>
              </a:spcAft>
              <a:buClr>
                <a:schemeClr val="tx2"/>
              </a:buClr>
              <a:defRPr/>
            </a:pPr>
            <a:r>
              <a:rPr lang="en-US" sz="2600" i="1" dirty="0">
                <a:solidFill>
                  <a:schemeClr val="tx2"/>
                </a:solidFill>
                <a:effectLst>
                  <a:outerShdw blurRad="38100" dist="38100" dir="2700000" algn="tl">
                    <a:srgbClr val="C0C0C0"/>
                  </a:outerShdw>
                </a:effectLst>
              </a:rPr>
              <a:t>	</a:t>
            </a:r>
            <a:r>
              <a:rPr lang="en-US" sz="2600" i="1" dirty="0">
                <a:effectLst>
                  <a:outerShdw blurRad="38100" dist="38100" dir="2700000" algn="tl">
                    <a:srgbClr val="C0C0C0"/>
                  </a:outerShdw>
                </a:effectLst>
              </a:rPr>
              <a:t>Public Law 109-430 (Signed by the President December 2006)</a:t>
            </a:r>
            <a:endParaRPr lang="en-US" sz="2600" b="1" i="1" dirty="0">
              <a:solidFill>
                <a:schemeClr val="tx2"/>
              </a:solidFill>
              <a:effectLst>
                <a:outerShdw blurRad="38100" dist="38100" dir="2700000" algn="tl">
                  <a:srgbClr val="C0C0C0"/>
                </a:outerShdw>
              </a:effectLst>
            </a:endParaRPr>
          </a:p>
          <a:p>
            <a:pPr marL="342900" indent="-342900" eaLnBrk="0" hangingPunct="0">
              <a:lnSpc>
                <a:spcPct val="90000"/>
              </a:lnSpc>
              <a:spcBef>
                <a:spcPct val="20000"/>
              </a:spcBef>
              <a:spcAft>
                <a:spcPct val="50000"/>
              </a:spcAft>
              <a:buClr>
                <a:schemeClr val="tx2"/>
              </a:buClr>
              <a:defRPr/>
            </a:pPr>
            <a:endParaRPr lang="en-US" sz="2600" b="1" dirty="0">
              <a:solidFill>
                <a:schemeClr val="tx2"/>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ChangeArrowheads="1"/>
          </p:cNvSpPr>
          <p:nvPr/>
        </p:nvSpPr>
        <p:spPr bwMode="auto">
          <a:xfrm>
            <a:off x="0" y="228600"/>
            <a:ext cx="8458200" cy="838200"/>
          </a:xfrm>
          <a:prstGeom prst="rect">
            <a:avLst/>
          </a:prstGeom>
          <a:noFill/>
          <a:ln w="9525">
            <a:noFill/>
            <a:miter lim="800000"/>
            <a:headEnd/>
            <a:tailEnd/>
          </a:ln>
        </p:spPr>
        <p:txBody>
          <a:bodyPr anchor="ctr"/>
          <a:lstStyle/>
          <a:p>
            <a:pPr algn="ctr" eaLnBrk="0" hangingPunct="0">
              <a:defRPr/>
            </a:pPr>
            <a:r>
              <a:rPr lang="en-US" sz="4400" b="1" dirty="0">
                <a:solidFill>
                  <a:schemeClr val="tx2"/>
                </a:solidFill>
                <a:effectLst>
                  <a:outerShdw blurRad="38100" dist="38100" dir="2700000" algn="tl">
                    <a:srgbClr val="C0C0C0"/>
                  </a:outerShdw>
                </a:effectLst>
              </a:rPr>
              <a:t>NIDIS Objectives</a:t>
            </a:r>
          </a:p>
        </p:txBody>
      </p:sp>
      <p:sp>
        <p:nvSpPr>
          <p:cNvPr id="598019" name="Rectangle 3"/>
          <p:cNvSpPr>
            <a:spLocks noChangeArrowheads="1"/>
          </p:cNvSpPr>
          <p:nvPr/>
        </p:nvSpPr>
        <p:spPr bwMode="auto">
          <a:xfrm>
            <a:off x="533400" y="1524000"/>
            <a:ext cx="8153400" cy="5029200"/>
          </a:xfrm>
          <a:prstGeom prst="rect">
            <a:avLst/>
          </a:prstGeom>
          <a:noFill/>
          <a:ln w="9525">
            <a:noFill/>
            <a:miter lim="800000"/>
            <a:headEnd/>
            <a:tailEnd/>
          </a:ln>
        </p:spPr>
        <p:txBody>
          <a:bodyPr/>
          <a:lstStyle/>
          <a:p>
            <a:pPr marL="342900" indent="-342900" eaLnBrk="0" hangingPunct="0">
              <a:lnSpc>
                <a:spcPct val="90000"/>
              </a:lnSpc>
              <a:spcBef>
                <a:spcPct val="20000"/>
              </a:spcBef>
              <a:spcAft>
                <a:spcPct val="50000"/>
              </a:spcAft>
              <a:buClr>
                <a:schemeClr val="tx2"/>
              </a:buClr>
              <a:defRPr/>
            </a:pPr>
            <a:r>
              <a:rPr lang="en-US" sz="2400" dirty="0">
                <a:effectLst>
                  <a:outerShdw blurRad="38100" dist="38100" dir="2700000" algn="tl">
                    <a:srgbClr val="C0C0C0"/>
                  </a:outerShdw>
                </a:effectLst>
              </a:rPr>
              <a:t>Creating a drought early warning </a:t>
            </a:r>
            <a:r>
              <a:rPr lang="en-US" sz="2400" b="1" i="1" u="sng" dirty="0">
                <a:effectLst>
                  <a:outerShdw blurRad="38100" dist="38100" dir="2700000" algn="tl">
                    <a:srgbClr val="C0C0C0"/>
                  </a:outerShdw>
                </a:effectLst>
              </a:rPr>
              <a:t>information</a:t>
            </a:r>
            <a:r>
              <a:rPr lang="en-US" sz="2400" i="1" u="sng" dirty="0">
                <a:effectLst>
                  <a:outerShdw blurRad="38100" dist="38100" dir="2700000" algn="tl">
                    <a:srgbClr val="C0C0C0"/>
                  </a:outerShdw>
                </a:effectLst>
              </a:rPr>
              <a:t> </a:t>
            </a:r>
            <a:r>
              <a:rPr lang="en-US" sz="2400" dirty="0">
                <a:effectLst>
                  <a:outerShdw blurRad="38100" dist="38100" dir="2700000" algn="tl">
                    <a:srgbClr val="C0C0C0"/>
                  </a:outerShdw>
                </a:effectLst>
              </a:rPr>
              <a:t>system</a:t>
            </a:r>
          </a:p>
          <a:p>
            <a:pPr marL="742950" lvl="1" indent="-285750" eaLnBrk="0" hangingPunct="0">
              <a:lnSpc>
                <a:spcPct val="90000"/>
              </a:lnSpc>
              <a:spcBef>
                <a:spcPct val="20000"/>
              </a:spcBef>
              <a:spcAft>
                <a:spcPct val="50000"/>
              </a:spcAft>
              <a:buClr>
                <a:schemeClr val="tx1"/>
              </a:buClr>
              <a:buFontTx/>
              <a:buChar char="•"/>
              <a:defRPr/>
            </a:pPr>
            <a:r>
              <a:rPr lang="en-US" sz="2400" b="1" i="1" u="sng" dirty="0">
                <a:effectLst>
                  <a:outerShdw blurRad="38100" dist="38100" dir="2700000" algn="tl">
                    <a:srgbClr val="C0C0C0"/>
                  </a:outerShdw>
                </a:effectLst>
              </a:rPr>
              <a:t>Coordinating</a:t>
            </a:r>
            <a:r>
              <a:rPr lang="en-US" sz="2400" i="1" dirty="0">
                <a:effectLst>
                  <a:outerShdw blurRad="38100" dist="38100" dir="2700000" algn="tl">
                    <a:srgbClr val="C0C0C0"/>
                  </a:outerShdw>
                </a:effectLst>
              </a:rPr>
              <a:t>  national drought monitoring and forecasting systems </a:t>
            </a:r>
          </a:p>
          <a:p>
            <a:pPr marL="742950" lvl="1" indent="-285750" eaLnBrk="0" hangingPunct="0">
              <a:lnSpc>
                <a:spcPct val="90000"/>
              </a:lnSpc>
              <a:spcBef>
                <a:spcPct val="20000"/>
              </a:spcBef>
              <a:spcAft>
                <a:spcPct val="50000"/>
              </a:spcAft>
              <a:buClr>
                <a:schemeClr val="tx1"/>
              </a:buClr>
              <a:buFontTx/>
              <a:buChar char="•"/>
              <a:defRPr/>
            </a:pPr>
            <a:r>
              <a:rPr lang="en-US" sz="2400" i="1" dirty="0">
                <a:effectLst>
                  <a:outerShdw blurRad="38100" dist="38100" dir="2700000" algn="tl">
                    <a:srgbClr val="C0C0C0"/>
                  </a:outerShdw>
                </a:effectLst>
              </a:rPr>
              <a:t>Providing an </a:t>
            </a:r>
            <a:r>
              <a:rPr lang="en-US" sz="2400" b="1" i="1" u="sng" dirty="0">
                <a:effectLst>
                  <a:outerShdw blurRad="38100" dist="38100" dir="2700000" algn="tl">
                    <a:srgbClr val="C0C0C0"/>
                  </a:outerShdw>
                </a:effectLst>
              </a:rPr>
              <a:t>interactive drought information clearinghouse</a:t>
            </a:r>
            <a:r>
              <a:rPr lang="en-US" sz="2400" b="1" i="1" dirty="0">
                <a:effectLst>
                  <a:outerShdw blurRad="38100" dist="38100" dir="2700000" algn="tl">
                    <a:srgbClr val="C0C0C0"/>
                  </a:outerShdw>
                </a:effectLst>
              </a:rPr>
              <a:t> </a:t>
            </a:r>
            <a:r>
              <a:rPr lang="en-US" sz="2400" i="1" dirty="0">
                <a:effectLst>
                  <a:outerShdw blurRad="38100" dist="38100" dir="2700000" algn="tl">
                    <a:srgbClr val="C0C0C0"/>
                  </a:outerShdw>
                </a:effectLst>
              </a:rPr>
              <a:t>and delivery system for products and services—including an internet portal and standardized products (databases, forecasts, Geographic Information Systems (GIS), maps, etc)</a:t>
            </a:r>
          </a:p>
          <a:p>
            <a:pPr marL="742950" lvl="1" indent="-285750" eaLnBrk="0" hangingPunct="0">
              <a:lnSpc>
                <a:spcPct val="90000"/>
              </a:lnSpc>
              <a:spcBef>
                <a:spcPct val="20000"/>
              </a:spcBef>
              <a:spcAft>
                <a:spcPct val="50000"/>
              </a:spcAft>
              <a:buClr>
                <a:schemeClr val="tx1"/>
              </a:buClr>
              <a:buFontTx/>
              <a:buChar char="•"/>
              <a:defRPr/>
            </a:pPr>
            <a:r>
              <a:rPr lang="en-US" sz="2400" i="1" dirty="0">
                <a:effectLst>
                  <a:outerShdw blurRad="38100" dist="38100" dir="2700000" algn="tl">
                    <a:srgbClr val="C0C0C0"/>
                  </a:outerShdw>
                </a:effectLst>
              </a:rPr>
              <a:t>Designing mechanisms for </a:t>
            </a:r>
            <a:r>
              <a:rPr lang="en-US" sz="2400" b="1" i="1" u="sng" dirty="0">
                <a:effectLst>
                  <a:outerShdw blurRad="38100" dist="38100" dir="2700000" algn="tl">
                    <a:srgbClr val="C0C0C0"/>
                  </a:outerShdw>
                </a:effectLst>
              </a:rPr>
              <a:t>improving and incorporating</a:t>
            </a:r>
            <a:r>
              <a:rPr lang="en-US" sz="2400" i="1" dirty="0">
                <a:effectLst>
                  <a:outerShdw blurRad="38100" dist="38100" dir="2700000" algn="tl">
                    <a:srgbClr val="C0C0C0"/>
                  </a:outerShdw>
                </a:effectLst>
              </a:rPr>
              <a:t> information to support coordinated preparedness and planning</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title"/>
          </p:nvPr>
        </p:nvSpPr>
        <p:spPr>
          <a:xfrm>
            <a:off x="381000" y="152400"/>
            <a:ext cx="7772400" cy="1143000"/>
          </a:xfrm>
        </p:spPr>
        <p:txBody>
          <a:bodyPr>
            <a:noAutofit/>
          </a:bodyPr>
          <a:lstStyle/>
          <a:p>
            <a:pPr eaLnBrk="1" hangingPunct="1"/>
            <a:r>
              <a:rPr lang="en-US" sz="4000" dirty="0" smtClean="0"/>
              <a:t>Drought Information: NIDIS </a:t>
            </a:r>
            <a:br>
              <a:rPr lang="en-US" sz="4000" dirty="0" smtClean="0"/>
            </a:br>
            <a:r>
              <a:rPr lang="en-US" sz="4000" dirty="0" smtClean="0"/>
              <a:t>Early Warning (sub)Systems </a:t>
            </a:r>
          </a:p>
        </p:txBody>
      </p:sp>
      <p:sp>
        <p:nvSpPr>
          <p:cNvPr id="102403" name="Rectangle 4"/>
          <p:cNvSpPr>
            <a:spLocks noGrp="1" noChangeArrowheads="1"/>
          </p:cNvSpPr>
          <p:nvPr>
            <p:ph type="body" sz="half" idx="1"/>
          </p:nvPr>
        </p:nvSpPr>
        <p:spPr>
          <a:xfrm>
            <a:off x="685800" y="1828800"/>
            <a:ext cx="8001000" cy="4572000"/>
          </a:xfrm>
          <a:noFill/>
        </p:spPr>
        <p:txBody>
          <a:bodyPr>
            <a:normAutofit/>
          </a:bodyPr>
          <a:lstStyle/>
          <a:p>
            <a:pPr marL="227013" indent="-227013" eaLnBrk="1" hangingPunct="1">
              <a:buClr>
                <a:srgbClr val="E60E06"/>
              </a:buClr>
            </a:pPr>
            <a:r>
              <a:rPr lang="en-US" sz="2400" i="1" dirty="0" smtClean="0"/>
              <a:t>Monitoring and forecasting subsystem	</a:t>
            </a:r>
          </a:p>
          <a:p>
            <a:pPr marL="227013" indent="-227013" eaLnBrk="1" hangingPunct="1">
              <a:spcAft>
                <a:spcPts val="1200"/>
              </a:spcAft>
              <a:buClr>
                <a:schemeClr val="tx1"/>
              </a:buClr>
              <a:buFontTx/>
              <a:buNone/>
            </a:pPr>
            <a:r>
              <a:rPr lang="en-US" sz="2400" i="1" dirty="0" smtClean="0"/>
              <a:t>	</a:t>
            </a:r>
            <a:r>
              <a:rPr lang="en-US" sz="2400" b="1" i="1" dirty="0" smtClean="0"/>
              <a:t>National, regional and local levels</a:t>
            </a:r>
          </a:p>
          <a:p>
            <a:pPr marL="227013" indent="-227013" eaLnBrk="1" hangingPunct="1">
              <a:buClr>
                <a:srgbClr val="CF0E30"/>
              </a:buClr>
            </a:pPr>
            <a:r>
              <a:rPr lang="en-US" sz="2400" i="1" dirty="0" smtClean="0"/>
              <a:t>Risk assessment sub-system	</a:t>
            </a:r>
            <a:endParaRPr lang="en-US" sz="2400" i="1" dirty="0" smtClean="0">
              <a:solidFill>
                <a:srgbClr val="E60E06"/>
              </a:solidFill>
            </a:endParaRPr>
          </a:p>
          <a:p>
            <a:pPr marL="227013" indent="-227013" eaLnBrk="1" hangingPunct="1">
              <a:spcAft>
                <a:spcPts val="1200"/>
              </a:spcAft>
              <a:buClr>
                <a:schemeClr val="tx1"/>
              </a:buClr>
              <a:buFontTx/>
              <a:buNone/>
            </a:pPr>
            <a:r>
              <a:rPr lang="en-US" sz="2400" i="1" dirty="0" smtClean="0"/>
              <a:t> 	Enable disaster management authorities to generate risk and impact scenarios, trigger and tools development</a:t>
            </a:r>
          </a:p>
          <a:p>
            <a:pPr marL="227013" indent="-227013" eaLnBrk="1" hangingPunct="1">
              <a:buClr>
                <a:srgbClr val="CF0E30"/>
              </a:buClr>
            </a:pPr>
            <a:r>
              <a:rPr lang="en-US" sz="2400" i="1" dirty="0" smtClean="0"/>
              <a:t>Preparedness sub-system</a:t>
            </a:r>
            <a:r>
              <a:rPr lang="en-US" sz="2400" i="1" dirty="0" smtClean="0">
                <a:solidFill>
                  <a:srgbClr val="E60E06"/>
                </a:solidFill>
              </a:rPr>
              <a:t> 	</a:t>
            </a:r>
            <a:r>
              <a:rPr lang="en-US" sz="2400" i="1" dirty="0" smtClean="0"/>
              <a:t>	</a:t>
            </a:r>
          </a:p>
          <a:p>
            <a:pPr marL="227013" indent="-227013" eaLnBrk="1" hangingPunct="1">
              <a:buClr>
                <a:schemeClr val="tx1"/>
              </a:buClr>
              <a:buFontTx/>
              <a:buNone/>
            </a:pPr>
            <a:r>
              <a:rPr lang="en-US" sz="2400" i="1" dirty="0" smtClean="0"/>
              <a:t>	Outline and inform and coordinate actions required to reduce the loss and damage expected from an impending event and for post-event planning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09600" y="228600"/>
            <a:ext cx="8153400" cy="990600"/>
          </a:xfrm>
        </p:spPr>
        <p:txBody>
          <a:bodyPr anchor="ctr">
            <a:noAutofit/>
          </a:bodyPr>
          <a:lstStyle/>
          <a:p>
            <a:pPr eaLnBrk="1" hangingPunct="1"/>
            <a:r>
              <a:rPr lang="en-US" sz="3200" dirty="0" smtClean="0"/>
              <a:t>NIDIS Early Warning Systems Pilots – </a:t>
            </a:r>
            <a:br>
              <a:rPr lang="en-US" sz="3200" dirty="0" smtClean="0"/>
            </a:br>
            <a:r>
              <a:rPr lang="en-US" sz="3200" dirty="0" smtClean="0"/>
              <a:t>Selected by Drought-type and analysis units</a:t>
            </a:r>
          </a:p>
        </p:txBody>
      </p:sp>
      <p:pic>
        <p:nvPicPr>
          <p:cNvPr id="103427" name="Picture 3" descr="jpeg-1"/>
          <p:cNvPicPr>
            <a:picLocks noChangeAspect="1" noChangeArrowheads="1"/>
          </p:cNvPicPr>
          <p:nvPr/>
        </p:nvPicPr>
        <p:blipFill>
          <a:blip r:embed="rId3" cstate="print"/>
          <a:srcRect/>
          <a:stretch>
            <a:fillRect/>
          </a:stretch>
        </p:blipFill>
        <p:spPr bwMode="auto">
          <a:xfrm>
            <a:off x="1447800" y="1676400"/>
            <a:ext cx="6172200" cy="4757738"/>
          </a:xfrm>
          <a:prstGeom prst="rect">
            <a:avLst/>
          </a:prstGeom>
          <a:noFill/>
          <a:ln w="9525">
            <a:noFill/>
            <a:miter lim="800000"/>
            <a:headEnd/>
            <a:tailEnd/>
          </a:ln>
        </p:spPr>
      </p:pic>
      <p:sp>
        <p:nvSpPr>
          <p:cNvPr id="128005" name="Text Box 5"/>
          <p:cNvSpPr txBox="1">
            <a:spLocks noChangeArrowheads="1"/>
          </p:cNvSpPr>
          <p:nvPr/>
        </p:nvSpPr>
        <p:spPr bwMode="auto">
          <a:xfrm>
            <a:off x="5105400" y="5029200"/>
            <a:ext cx="1295400" cy="366713"/>
          </a:xfrm>
          <a:prstGeom prst="rect">
            <a:avLst/>
          </a:prstGeom>
          <a:solidFill>
            <a:srgbClr val="BDA57B"/>
          </a:solidFill>
          <a:ln w="9525">
            <a:noFill/>
            <a:miter lim="800000"/>
            <a:headEnd/>
            <a:tailEnd/>
          </a:ln>
          <a:effectLst/>
        </p:spPr>
        <p:txBody>
          <a:bodyPr>
            <a:spAutoFit/>
          </a:bodyPr>
          <a:lstStyle/>
          <a:p>
            <a:pPr>
              <a:spcBef>
                <a:spcPct val="50000"/>
              </a:spcBef>
              <a:defRPr/>
            </a:pPr>
            <a:r>
              <a:rPr lang="en-US" dirty="0">
                <a:solidFill>
                  <a:srgbClr val="002973"/>
                </a:solidFill>
                <a:effectLst>
                  <a:outerShdw blurRad="38100" dist="38100" dir="2700000" algn="tl">
                    <a:srgbClr val="000000"/>
                  </a:outerShdw>
                </a:effectLst>
              </a:rPr>
              <a:t>Southeast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005"/>
                                        </p:tgtEl>
                                        <p:attrNameLst>
                                          <p:attrName>style.visibility</p:attrName>
                                        </p:attrNameLst>
                                      </p:cBhvr>
                                      <p:to>
                                        <p:strVal val="visible"/>
                                      </p:to>
                                    </p:set>
                                    <p:animEffect transition="in" filter="fade">
                                      <p:cBhvr>
                                        <p:cTn id="7" dur="2000"/>
                                        <p:tgtEl>
                                          <p:spTgt spid="128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chor="ctr">
            <a:noAutofit/>
          </a:bodyPr>
          <a:lstStyle/>
          <a:p>
            <a:pPr eaLnBrk="1" hangingPunct="1"/>
            <a:r>
              <a:rPr lang="en-US" sz="4000" dirty="0" smtClean="0"/>
              <a:t>NIDIS Pilots</a:t>
            </a:r>
            <a:br>
              <a:rPr lang="en-US" sz="4000" dirty="0" smtClean="0"/>
            </a:br>
            <a:r>
              <a:rPr lang="en-US" sz="4000" dirty="0" smtClean="0"/>
              <a:t>Upper Colorado River Basin</a:t>
            </a:r>
          </a:p>
        </p:txBody>
      </p:sp>
      <p:pic>
        <p:nvPicPr>
          <p:cNvPr id="104452" name="Picture 7" descr="bica-ImageF"/>
          <p:cNvPicPr>
            <a:picLocks noGrp="1" noChangeAspect="1" noChangeArrowheads="1"/>
          </p:cNvPicPr>
          <p:nvPr>
            <p:ph sz="quarter" idx="1"/>
          </p:nvPr>
        </p:nvPicPr>
        <p:blipFill>
          <a:blip r:embed="rId3" cstate="print"/>
          <a:stretch>
            <a:fillRect/>
          </a:stretch>
        </p:blipFill>
        <p:spPr>
          <a:xfrm>
            <a:off x="4758444" y="1600200"/>
            <a:ext cx="4007603" cy="2590800"/>
          </a:xfrm>
          <a:noFill/>
        </p:spPr>
      </p:pic>
      <p:sp>
        <p:nvSpPr>
          <p:cNvPr id="104451" name="Rectangle 3"/>
          <p:cNvSpPr>
            <a:spLocks noGrp="1" noChangeArrowheads="1"/>
          </p:cNvSpPr>
          <p:nvPr>
            <p:ph type="body" sz="half" idx="4294967295"/>
          </p:nvPr>
        </p:nvSpPr>
        <p:spPr>
          <a:xfrm>
            <a:off x="0" y="1600200"/>
            <a:ext cx="4038600" cy="4530725"/>
          </a:xfrm>
        </p:spPr>
        <p:txBody>
          <a:bodyPr/>
          <a:lstStyle/>
          <a:p>
            <a:pPr eaLnBrk="1" hangingPunct="1">
              <a:lnSpc>
                <a:spcPct val="80000"/>
              </a:lnSpc>
              <a:spcAft>
                <a:spcPts val="1200"/>
              </a:spcAft>
              <a:buFont typeface="Wingdings" pitchFamily="-107" charset="2"/>
              <a:buNone/>
            </a:pPr>
            <a:r>
              <a:rPr lang="en-US" sz="1900" smtClean="0"/>
              <a:t>Water management issues in a region with growing demand</a:t>
            </a:r>
          </a:p>
          <a:p>
            <a:pPr eaLnBrk="1" hangingPunct="1">
              <a:lnSpc>
                <a:spcPct val="80000"/>
              </a:lnSpc>
              <a:spcAft>
                <a:spcPts val="1200"/>
              </a:spcAft>
              <a:buFont typeface="Wingdings" pitchFamily="-107" charset="2"/>
              <a:buNone/>
            </a:pPr>
            <a:r>
              <a:rPr lang="en-US" sz="1900" smtClean="0"/>
              <a:t>Arid region with long-term climate change threats</a:t>
            </a:r>
          </a:p>
          <a:p>
            <a:pPr eaLnBrk="1" hangingPunct="1">
              <a:lnSpc>
                <a:spcPct val="80000"/>
              </a:lnSpc>
              <a:spcAft>
                <a:spcPts val="1200"/>
              </a:spcAft>
              <a:buFont typeface="Wingdings" pitchFamily="-107" charset="2"/>
              <a:buNone/>
            </a:pPr>
            <a:r>
              <a:rPr lang="en-US" sz="1900" smtClean="0"/>
              <a:t>Multi-year droughts recent occurrences (ongoing)</a:t>
            </a:r>
          </a:p>
          <a:p>
            <a:pPr eaLnBrk="1" hangingPunct="1">
              <a:lnSpc>
                <a:spcPct val="80000"/>
              </a:lnSpc>
              <a:spcAft>
                <a:spcPts val="1200"/>
              </a:spcAft>
              <a:buFont typeface="Wingdings" pitchFamily="-107" charset="2"/>
              <a:buNone/>
            </a:pPr>
            <a:r>
              <a:rPr lang="en-US" sz="1900" i="1" smtClean="0">
                <a:solidFill>
                  <a:srgbClr val="CC0000"/>
                </a:solidFill>
              </a:rPr>
              <a:t>First Pilot, launched in 2008</a:t>
            </a:r>
          </a:p>
          <a:p>
            <a:pPr eaLnBrk="1" hangingPunct="1">
              <a:lnSpc>
                <a:spcPct val="80000"/>
              </a:lnSpc>
              <a:spcAft>
                <a:spcPct val="30000"/>
              </a:spcAft>
            </a:pPr>
            <a:r>
              <a:rPr lang="en-US" sz="1900" smtClean="0"/>
              <a:t>Federal Planning Meeting - NIDIS Pilot for the Colorado River Basin, Salt Lake City UT, </a:t>
            </a:r>
            <a:r>
              <a:rPr lang="en-US" sz="1900" b="1" smtClean="0">
                <a:solidFill>
                  <a:srgbClr val="FF0000"/>
                </a:solidFill>
              </a:rPr>
              <a:t>May 2008</a:t>
            </a:r>
            <a:endParaRPr lang="en-US" sz="1900" smtClean="0"/>
          </a:p>
          <a:p>
            <a:pPr eaLnBrk="1" hangingPunct="1">
              <a:lnSpc>
                <a:spcPct val="80000"/>
              </a:lnSpc>
              <a:spcAft>
                <a:spcPct val="30000"/>
              </a:spcAft>
            </a:pPr>
            <a:r>
              <a:rPr lang="en-US" sz="1900" smtClean="0"/>
              <a:t>Scoping Workshop for the Upper Colorado River Basin NIDIS Pilot, Boulder CO, </a:t>
            </a:r>
            <a:r>
              <a:rPr lang="en-US" sz="1900" b="1" smtClean="0">
                <a:solidFill>
                  <a:srgbClr val="FF0000"/>
                </a:solidFill>
              </a:rPr>
              <a:t>October 2008</a:t>
            </a:r>
          </a:p>
          <a:p>
            <a:pPr eaLnBrk="1" hangingPunct="1">
              <a:lnSpc>
                <a:spcPct val="80000"/>
              </a:lnSpc>
            </a:pPr>
            <a:endParaRPr lang="en-US" sz="1900" i="1" smtClean="0">
              <a:solidFill>
                <a:srgbClr val="CC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descr="drought portal 4-15-08"/>
          <p:cNvPicPr>
            <a:picLocks noChangeAspect="1" noChangeArrowheads="1"/>
          </p:cNvPicPr>
          <p:nvPr/>
        </p:nvPicPr>
        <p:blipFill>
          <a:blip r:embed="rId3" cstate="print"/>
          <a:srcRect l="17250" t="66373" r="50999" b="2885"/>
          <a:stretch>
            <a:fillRect/>
          </a:stretch>
        </p:blipFill>
        <p:spPr bwMode="auto">
          <a:xfrm>
            <a:off x="5257800" y="1828800"/>
            <a:ext cx="3733800" cy="2817813"/>
          </a:xfrm>
          <a:prstGeom prst="rect">
            <a:avLst/>
          </a:prstGeom>
          <a:noFill/>
          <a:ln w="9525">
            <a:noFill/>
            <a:miter lim="800000"/>
            <a:headEnd/>
            <a:tailEnd/>
          </a:ln>
        </p:spPr>
      </p:pic>
      <p:sp>
        <p:nvSpPr>
          <p:cNvPr id="105476" name="Text Box 4"/>
          <p:cNvSpPr txBox="1">
            <a:spLocks noChangeArrowheads="1"/>
          </p:cNvSpPr>
          <p:nvPr/>
        </p:nvSpPr>
        <p:spPr bwMode="auto">
          <a:xfrm>
            <a:off x="457200" y="1524000"/>
            <a:ext cx="4724400" cy="4533900"/>
          </a:xfrm>
          <a:prstGeom prst="rect">
            <a:avLst/>
          </a:prstGeom>
          <a:noFill/>
          <a:ln w="9525">
            <a:noFill/>
            <a:miter lim="800000"/>
            <a:headEnd/>
            <a:tailEnd/>
          </a:ln>
        </p:spPr>
        <p:txBody>
          <a:bodyPr>
            <a:spAutoFit/>
          </a:bodyPr>
          <a:lstStyle/>
          <a:p>
            <a:pPr>
              <a:spcBef>
                <a:spcPct val="50000"/>
              </a:spcBef>
              <a:spcAft>
                <a:spcPts val="1225"/>
              </a:spcAft>
            </a:pPr>
            <a:r>
              <a:rPr lang="en-US" sz="1900"/>
              <a:t>Institutional issues governing water management across state boundaries</a:t>
            </a:r>
          </a:p>
          <a:p>
            <a:pPr>
              <a:spcBef>
                <a:spcPct val="25000"/>
              </a:spcBef>
              <a:spcAft>
                <a:spcPts val="600"/>
              </a:spcAft>
            </a:pPr>
            <a:r>
              <a:rPr lang="en-US" sz="1900"/>
              <a:t>Southeast US Drought Workshop (Peachtree City, GA, April 2008)</a:t>
            </a:r>
          </a:p>
          <a:p>
            <a:pPr>
              <a:spcBef>
                <a:spcPct val="25000"/>
              </a:spcBef>
              <a:spcAft>
                <a:spcPts val="600"/>
              </a:spcAft>
              <a:buFont typeface="Wingdings" pitchFamily="-107" charset="2"/>
              <a:buChar char="²"/>
            </a:pPr>
            <a:r>
              <a:rPr lang="en-US" sz="1900"/>
              <a:t>Overview of Federal Drought Products</a:t>
            </a:r>
          </a:p>
          <a:p>
            <a:pPr>
              <a:spcBef>
                <a:spcPct val="25000"/>
              </a:spcBef>
              <a:spcAft>
                <a:spcPts val="600"/>
              </a:spcAft>
              <a:buFont typeface="Wingdings" pitchFamily="-107" charset="2"/>
              <a:buChar char="²"/>
            </a:pPr>
            <a:r>
              <a:rPr lang="en-US" sz="1900"/>
              <a:t>Overview of State Plans and Triggers: What Works &amp; What is Needed</a:t>
            </a:r>
          </a:p>
          <a:p>
            <a:pPr>
              <a:spcBef>
                <a:spcPct val="25000"/>
              </a:spcBef>
              <a:spcAft>
                <a:spcPts val="600"/>
              </a:spcAft>
              <a:buFont typeface="Wingdings" pitchFamily="-107" charset="2"/>
              <a:buChar char="²"/>
            </a:pPr>
            <a:r>
              <a:rPr lang="en-US" sz="1900"/>
              <a:t>Coastal and Estuarine Issues and Drought </a:t>
            </a:r>
          </a:p>
          <a:p>
            <a:pPr>
              <a:spcBef>
                <a:spcPct val="25000"/>
              </a:spcBef>
              <a:spcAft>
                <a:spcPts val="600"/>
              </a:spcAft>
              <a:buFont typeface="Wingdings" pitchFamily="-107" charset="2"/>
              <a:buChar char="²"/>
            </a:pPr>
            <a:r>
              <a:rPr lang="en-US" sz="1900"/>
              <a:t>Current Long Range Forecast from NOAA</a:t>
            </a:r>
          </a:p>
          <a:p>
            <a:pPr>
              <a:spcBef>
                <a:spcPct val="25000"/>
              </a:spcBef>
              <a:spcAft>
                <a:spcPts val="600"/>
              </a:spcAft>
            </a:pPr>
            <a:r>
              <a:rPr lang="en-US" sz="1900" i="1">
                <a:solidFill>
                  <a:srgbClr val="FF0000"/>
                </a:solidFill>
              </a:rPr>
              <a:t>Status: Fall 2009 scoping workshop</a:t>
            </a:r>
            <a:endParaRPr lang="en-US" sz="1900"/>
          </a:p>
        </p:txBody>
      </p:sp>
      <p:sp>
        <p:nvSpPr>
          <p:cNvPr id="7" name="Rectangle 2"/>
          <p:cNvSpPr>
            <a:spLocks noGrp="1" noChangeArrowheads="1"/>
          </p:cNvSpPr>
          <p:nvPr>
            <p:ph type="title"/>
          </p:nvPr>
        </p:nvSpPr>
        <p:spPr>
          <a:xfrm>
            <a:off x="612648" y="228600"/>
            <a:ext cx="8153400" cy="990600"/>
          </a:xfrm>
        </p:spPr>
        <p:txBody>
          <a:bodyPr anchor="ctr">
            <a:noAutofit/>
          </a:bodyPr>
          <a:lstStyle/>
          <a:p>
            <a:pPr eaLnBrk="1" hangingPunct="1"/>
            <a:r>
              <a:rPr lang="en-US" sz="4000" dirty="0" smtClean="0"/>
              <a:t>NIDIS Pilots</a:t>
            </a:r>
            <a:br>
              <a:rPr lang="en-US" sz="4000" dirty="0" smtClean="0"/>
            </a:br>
            <a:r>
              <a:rPr lang="en-US" sz="4000" dirty="0" smtClean="0"/>
              <a:t>Southeast U.S.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Picture 4" descr="waba-ImageF"/>
          <p:cNvPicPr>
            <a:picLocks noGrp="1" noChangeAspect="1" noChangeArrowheads="1"/>
          </p:cNvPicPr>
          <p:nvPr>
            <p:ph sz="quarter" idx="1"/>
          </p:nvPr>
        </p:nvPicPr>
        <p:blipFill>
          <a:blip r:embed="rId3" cstate="print"/>
          <a:stretch>
            <a:fillRect/>
          </a:stretch>
        </p:blipFill>
        <p:spPr>
          <a:xfrm>
            <a:off x="5943600" y="1600200"/>
            <a:ext cx="2946400" cy="2209800"/>
          </a:xfrm>
          <a:noFill/>
        </p:spPr>
      </p:pic>
      <p:sp>
        <p:nvSpPr>
          <p:cNvPr id="106499" name="Rectangle 3"/>
          <p:cNvSpPr>
            <a:spLocks noGrp="1" noChangeArrowheads="1"/>
          </p:cNvSpPr>
          <p:nvPr>
            <p:ph type="body" sz="half" idx="4294967295"/>
          </p:nvPr>
        </p:nvSpPr>
        <p:spPr>
          <a:xfrm>
            <a:off x="0" y="1600200"/>
            <a:ext cx="5029200" cy="4530725"/>
          </a:xfrm>
        </p:spPr>
        <p:txBody>
          <a:bodyPr/>
          <a:lstStyle/>
          <a:p>
            <a:pPr eaLnBrk="1" hangingPunct="1">
              <a:lnSpc>
                <a:spcPct val="90000"/>
              </a:lnSpc>
              <a:spcAft>
                <a:spcPts val="1325"/>
              </a:spcAft>
              <a:buFont typeface="Wingdings" pitchFamily="-107" charset="2"/>
              <a:buNone/>
            </a:pPr>
            <a:r>
              <a:rPr lang="en-US" sz="1900" dirty="0" smtClean="0"/>
              <a:t>Transition area between semi-arid (west) to abundant precipitation (east)</a:t>
            </a:r>
          </a:p>
          <a:p>
            <a:pPr eaLnBrk="1" hangingPunct="1">
              <a:lnSpc>
                <a:spcPct val="90000"/>
              </a:lnSpc>
              <a:spcAft>
                <a:spcPts val="1325"/>
              </a:spcAft>
              <a:buFont typeface="Wingdings" pitchFamily="-107" charset="2"/>
              <a:buNone/>
            </a:pPr>
            <a:r>
              <a:rPr lang="en-US" sz="1900" dirty="0" smtClean="0"/>
              <a:t>Rain-fed agriculture, aquifers, small reservoirs</a:t>
            </a:r>
          </a:p>
          <a:p>
            <a:pPr eaLnBrk="1" hangingPunct="1">
              <a:lnSpc>
                <a:spcPct val="90000"/>
              </a:lnSpc>
              <a:spcAft>
                <a:spcPts val="1325"/>
              </a:spcAft>
              <a:buFont typeface="Wingdings" pitchFamily="-107" charset="2"/>
              <a:buNone/>
            </a:pPr>
            <a:r>
              <a:rPr lang="en-US" sz="1900" dirty="0" smtClean="0"/>
              <a:t>Technology transfer issues</a:t>
            </a:r>
          </a:p>
          <a:p>
            <a:pPr eaLnBrk="1" hangingPunct="1">
              <a:lnSpc>
                <a:spcPct val="90000"/>
              </a:lnSpc>
              <a:spcAft>
                <a:spcPts val="125"/>
              </a:spcAft>
              <a:buFont typeface="Wingdings" pitchFamily="-107" charset="2"/>
              <a:buNone/>
            </a:pPr>
            <a:r>
              <a:rPr lang="en-US" sz="1900" dirty="0" smtClean="0"/>
              <a:t>Surveys being conducted of drought management &amp; communication</a:t>
            </a:r>
          </a:p>
          <a:p>
            <a:pPr eaLnBrk="1" hangingPunct="1">
              <a:lnSpc>
                <a:spcPct val="90000"/>
              </a:lnSpc>
              <a:spcAft>
                <a:spcPts val="725"/>
              </a:spcAft>
              <a:buFont typeface="Wingdings" pitchFamily="-107" charset="2"/>
              <a:buChar char="²"/>
            </a:pPr>
            <a:r>
              <a:rPr lang="en-US" sz="1900" dirty="0" smtClean="0"/>
              <a:t>How do they manage drought?</a:t>
            </a:r>
          </a:p>
          <a:p>
            <a:pPr eaLnBrk="1" hangingPunct="1">
              <a:lnSpc>
                <a:spcPct val="90000"/>
              </a:lnSpc>
              <a:spcAft>
                <a:spcPts val="725"/>
              </a:spcAft>
              <a:buFont typeface="Wingdings" pitchFamily="-107" charset="2"/>
              <a:buChar char="²"/>
            </a:pPr>
            <a:r>
              <a:rPr lang="en-US" sz="1900" dirty="0" smtClean="0"/>
              <a:t>What are their sources of information?</a:t>
            </a:r>
          </a:p>
          <a:p>
            <a:pPr eaLnBrk="1" hangingPunct="1">
              <a:lnSpc>
                <a:spcPct val="90000"/>
              </a:lnSpc>
              <a:spcAft>
                <a:spcPts val="1925"/>
              </a:spcAft>
              <a:buFont typeface="Wingdings" pitchFamily="-107" charset="2"/>
              <a:buChar char="²"/>
            </a:pPr>
            <a:r>
              <a:rPr lang="en-US" sz="1900" dirty="0" smtClean="0"/>
              <a:t>How do they convey that information</a:t>
            </a:r>
          </a:p>
          <a:p>
            <a:pPr eaLnBrk="1" hangingPunct="1">
              <a:lnSpc>
                <a:spcPct val="90000"/>
              </a:lnSpc>
              <a:spcAft>
                <a:spcPts val="1925"/>
              </a:spcAft>
              <a:buFont typeface="Wingdings" pitchFamily="-107" charset="2"/>
              <a:buNone/>
            </a:pPr>
            <a:r>
              <a:rPr lang="en-US" sz="1900" i="1" dirty="0" smtClean="0">
                <a:solidFill>
                  <a:srgbClr val="FF0000"/>
                </a:solidFill>
              </a:rPr>
              <a:t>Status: Planning</a:t>
            </a:r>
          </a:p>
          <a:p>
            <a:pPr eaLnBrk="1" hangingPunct="1">
              <a:lnSpc>
                <a:spcPct val="90000"/>
              </a:lnSpc>
              <a:spcAft>
                <a:spcPts val="1925"/>
              </a:spcAft>
              <a:buFont typeface="Wingdings" pitchFamily="-107" charset="2"/>
              <a:buChar char="²"/>
            </a:pPr>
            <a:endParaRPr lang="en-US" sz="1900" dirty="0" smtClean="0"/>
          </a:p>
        </p:txBody>
      </p:sp>
      <p:pic>
        <p:nvPicPr>
          <p:cNvPr id="106501" name="Picture 5" descr="ozar-ImageF"/>
          <p:cNvPicPr>
            <a:picLocks noGrp="1" noChangeAspect="1" noChangeArrowheads="1"/>
          </p:cNvPicPr>
          <p:nvPr>
            <p:ph sz="quarter" idx="4294967295"/>
          </p:nvPr>
        </p:nvPicPr>
        <p:blipFill>
          <a:blip r:embed="rId4" cstate="print"/>
          <a:srcRect/>
          <a:stretch>
            <a:fillRect/>
          </a:stretch>
        </p:blipFill>
        <p:spPr>
          <a:xfrm>
            <a:off x="5943600" y="3962400"/>
            <a:ext cx="2950900" cy="2057400"/>
          </a:xfrm>
          <a:noFill/>
        </p:spPr>
      </p:pic>
      <p:sp>
        <p:nvSpPr>
          <p:cNvPr id="7" name="Rectangle 2"/>
          <p:cNvSpPr>
            <a:spLocks noGrp="1" noChangeArrowheads="1"/>
          </p:cNvSpPr>
          <p:nvPr>
            <p:ph type="title"/>
          </p:nvPr>
        </p:nvSpPr>
        <p:spPr>
          <a:xfrm>
            <a:off x="612648" y="228600"/>
            <a:ext cx="8153400" cy="990600"/>
          </a:xfrm>
        </p:spPr>
        <p:txBody>
          <a:bodyPr anchor="ctr">
            <a:noAutofit/>
          </a:bodyPr>
          <a:lstStyle/>
          <a:p>
            <a:pPr eaLnBrk="1" hangingPunct="1"/>
            <a:r>
              <a:rPr lang="en-US" sz="4000" dirty="0" smtClean="0"/>
              <a:t>NIDIS Pilots</a:t>
            </a:r>
            <a:br>
              <a:rPr lang="en-US" sz="4000" dirty="0" smtClean="0"/>
            </a:br>
            <a:r>
              <a:rPr lang="en-US" sz="4000" dirty="0" smtClean="0"/>
              <a:t>Oklahoma/Missouri</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descr="bica-ImageF"/>
          <p:cNvPicPr>
            <a:picLocks noGrp="1" noChangeAspect="1" noChangeArrowheads="1"/>
          </p:cNvPicPr>
          <p:nvPr>
            <p:ph sz="quarter" idx="1"/>
          </p:nvPr>
        </p:nvPicPr>
        <p:blipFill>
          <a:blip r:embed="rId3" cstate="print"/>
          <a:stretch>
            <a:fillRect/>
          </a:stretch>
        </p:blipFill>
        <p:spPr>
          <a:xfrm>
            <a:off x="5485686" y="1600200"/>
            <a:ext cx="3312113" cy="2209800"/>
          </a:xfrm>
          <a:noFill/>
        </p:spPr>
      </p:pic>
      <p:sp>
        <p:nvSpPr>
          <p:cNvPr id="107523" name="Rectangle 3"/>
          <p:cNvSpPr>
            <a:spLocks noGrp="1" noChangeArrowheads="1"/>
          </p:cNvSpPr>
          <p:nvPr>
            <p:ph type="body" sz="half" idx="4294967295"/>
          </p:nvPr>
        </p:nvSpPr>
        <p:spPr>
          <a:xfrm>
            <a:off x="0" y="1752600"/>
            <a:ext cx="4038600" cy="4525963"/>
          </a:xfrm>
        </p:spPr>
        <p:txBody>
          <a:bodyPr/>
          <a:lstStyle/>
          <a:p>
            <a:pPr eaLnBrk="1" hangingPunct="1">
              <a:spcAft>
                <a:spcPts val="600"/>
              </a:spcAft>
              <a:buFont typeface="Wingdings" pitchFamily="-107" charset="2"/>
              <a:buNone/>
            </a:pPr>
            <a:r>
              <a:rPr lang="en-US" sz="1900" smtClean="0"/>
              <a:t>Tourism and Recreation</a:t>
            </a:r>
          </a:p>
          <a:p>
            <a:pPr eaLnBrk="1" hangingPunct="1">
              <a:spcAft>
                <a:spcPts val="600"/>
              </a:spcAft>
              <a:buFont typeface="Wingdings" pitchFamily="-107" charset="2"/>
              <a:buNone/>
            </a:pPr>
            <a:r>
              <a:rPr lang="en-US" sz="1900" smtClean="0"/>
              <a:t>Farming and Ranching in a semi-arid area</a:t>
            </a:r>
          </a:p>
          <a:p>
            <a:pPr eaLnBrk="1" hangingPunct="1">
              <a:spcAft>
                <a:spcPts val="600"/>
              </a:spcAft>
              <a:buFont typeface="Wingdings" pitchFamily="-107" charset="2"/>
              <a:buNone/>
            </a:pPr>
            <a:r>
              <a:rPr lang="en-US" sz="1900" smtClean="0"/>
              <a:t>Dependent upon rainfall, snowfall</a:t>
            </a:r>
          </a:p>
          <a:p>
            <a:pPr eaLnBrk="1" hangingPunct="1">
              <a:spcAft>
                <a:spcPts val="600"/>
              </a:spcAft>
              <a:buFont typeface="Wingdings" pitchFamily="-107" charset="2"/>
              <a:buNone/>
            </a:pPr>
            <a:r>
              <a:rPr lang="en-US" sz="1900" smtClean="0"/>
              <a:t>Short-term rapid-onset drought</a:t>
            </a:r>
          </a:p>
          <a:p>
            <a:pPr eaLnBrk="1" hangingPunct="1">
              <a:spcAft>
                <a:spcPts val="600"/>
              </a:spcAft>
              <a:buFont typeface="Wingdings" pitchFamily="-107" charset="2"/>
              <a:buNone/>
            </a:pPr>
            <a:r>
              <a:rPr lang="en-US" sz="1900" smtClean="0"/>
              <a:t>Trans-boundary issues (Canada)</a:t>
            </a:r>
          </a:p>
          <a:p>
            <a:pPr eaLnBrk="1" hangingPunct="1">
              <a:spcAft>
                <a:spcPts val="600"/>
              </a:spcAft>
              <a:buFont typeface="Wingdings" pitchFamily="-107" charset="2"/>
              <a:buNone/>
            </a:pPr>
            <a:endParaRPr lang="en-US" sz="1900" smtClean="0"/>
          </a:p>
          <a:p>
            <a:pPr eaLnBrk="1" hangingPunct="1">
              <a:spcAft>
                <a:spcPts val="600"/>
              </a:spcAft>
              <a:buFont typeface="Wingdings" pitchFamily="-107" charset="2"/>
              <a:buNone/>
            </a:pPr>
            <a:r>
              <a:rPr lang="en-US" sz="1900" i="1" smtClean="0">
                <a:solidFill>
                  <a:srgbClr val="FF0000"/>
                </a:solidFill>
              </a:rPr>
              <a:t>Status: Pending</a:t>
            </a:r>
          </a:p>
        </p:txBody>
      </p:sp>
      <p:sp>
        <p:nvSpPr>
          <p:cNvPr id="6" name="Rectangle 2"/>
          <p:cNvSpPr>
            <a:spLocks noGrp="1" noChangeArrowheads="1"/>
          </p:cNvSpPr>
          <p:nvPr>
            <p:ph type="title"/>
          </p:nvPr>
        </p:nvSpPr>
        <p:spPr>
          <a:xfrm>
            <a:off x="612648" y="228600"/>
            <a:ext cx="8153400" cy="990600"/>
          </a:xfrm>
        </p:spPr>
        <p:txBody>
          <a:bodyPr anchor="ctr">
            <a:noAutofit/>
          </a:bodyPr>
          <a:lstStyle/>
          <a:p>
            <a:pPr eaLnBrk="1" hangingPunct="1"/>
            <a:r>
              <a:rPr lang="en-US" sz="4000" dirty="0" smtClean="0"/>
              <a:t>NIDIS Pilots</a:t>
            </a:r>
            <a:br>
              <a:rPr lang="en-US" sz="4000" dirty="0" smtClean="0"/>
            </a:br>
            <a:r>
              <a:rPr lang="en-US" sz="4000" dirty="0" smtClean="0"/>
              <a:t>Montana / Northern Plains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descr="asis-ImageF"/>
          <p:cNvPicPr>
            <a:picLocks noGrp="1" noChangeAspect="1" noChangeArrowheads="1"/>
          </p:cNvPicPr>
          <p:nvPr>
            <p:ph sz="quarter" idx="1"/>
          </p:nvPr>
        </p:nvPicPr>
        <p:blipFill>
          <a:blip r:embed="rId3" cstate="print"/>
          <a:stretch>
            <a:fillRect/>
          </a:stretch>
        </p:blipFill>
        <p:spPr>
          <a:xfrm>
            <a:off x="5181422" y="1600200"/>
            <a:ext cx="3768955" cy="2514600"/>
          </a:xfrm>
          <a:noFill/>
        </p:spPr>
      </p:pic>
      <p:sp>
        <p:nvSpPr>
          <p:cNvPr id="108547" name="Rectangle 3"/>
          <p:cNvSpPr>
            <a:spLocks noGrp="1" noChangeArrowheads="1"/>
          </p:cNvSpPr>
          <p:nvPr>
            <p:ph type="body" sz="half" idx="4294967295"/>
          </p:nvPr>
        </p:nvSpPr>
        <p:spPr>
          <a:xfrm>
            <a:off x="0" y="1600200"/>
            <a:ext cx="3810000" cy="4530725"/>
          </a:xfrm>
        </p:spPr>
        <p:txBody>
          <a:bodyPr/>
          <a:lstStyle/>
          <a:p>
            <a:pPr eaLnBrk="1" hangingPunct="1">
              <a:spcAft>
                <a:spcPts val="1200"/>
              </a:spcAft>
              <a:buFont typeface="Wingdings" pitchFamily="-107" charset="2"/>
              <a:buNone/>
            </a:pPr>
            <a:r>
              <a:rPr lang="en-US" sz="1900" smtClean="0"/>
              <a:t>Densely-populated urban environment</a:t>
            </a:r>
          </a:p>
          <a:p>
            <a:pPr eaLnBrk="1" hangingPunct="1">
              <a:spcAft>
                <a:spcPts val="1200"/>
              </a:spcAft>
              <a:buFont typeface="Wingdings" pitchFamily="-107" charset="2"/>
              <a:buNone/>
            </a:pPr>
            <a:r>
              <a:rPr lang="en-US" sz="1900" smtClean="0"/>
              <a:t>Multiple environmental stressors</a:t>
            </a:r>
          </a:p>
          <a:p>
            <a:pPr eaLnBrk="1" hangingPunct="1">
              <a:spcAft>
                <a:spcPts val="1200"/>
              </a:spcAft>
              <a:buFont typeface="Wingdings" pitchFamily="-107" charset="2"/>
              <a:buNone/>
            </a:pPr>
            <a:r>
              <a:rPr lang="en-US" sz="1900" smtClean="0"/>
              <a:t>Low water storage capacity</a:t>
            </a:r>
          </a:p>
          <a:p>
            <a:pPr eaLnBrk="1" hangingPunct="1">
              <a:spcAft>
                <a:spcPts val="1200"/>
              </a:spcAft>
              <a:buFont typeface="Wingdings" pitchFamily="-107" charset="2"/>
              <a:buNone/>
            </a:pPr>
            <a:r>
              <a:rPr lang="en-US" sz="1900" smtClean="0"/>
              <a:t>Water quality issues</a:t>
            </a:r>
          </a:p>
          <a:p>
            <a:pPr eaLnBrk="1" hangingPunct="1">
              <a:spcAft>
                <a:spcPts val="1200"/>
              </a:spcAft>
              <a:buFont typeface="Wingdings" pitchFamily="-107" charset="2"/>
              <a:buNone/>
            </a:pPr>
            <a:r>
              <a:rPr lang="en-US" sz="1900" smtClean="0"/>
              <a:t>Focus on instream flows</a:t>
            </a:r>
          </a:p>
          <a:p>
            <a:pPr eaLnBrk="1" hangingPunct="1">
              <a:spcAft>
                <a:spcPts val="1200"/>
              </a:spcAft>
              <a:buFont typeface="Wingdings" pitchFamily="-107" charset="2"/>
              <a:buNone/>
            </a:pPr>
            <a:endParaRPr lang="en-US" sz="1900" smtClean="0"/>
          </a:p>
          <a:p>
            <a:pPr eaLnBrk="1" hangingPunct="1">
              <a:spcAft>
                <a:spcPts val="1200"/>
              </a:spcAft>
              <a:buFont typeface="Wingdings" pitchFamily="-107" charset="2"/>
              <a:buNone/>
            </a:pPr>
            <a:r>
              <a:rPr lang="en-US" sz="1900" i="1" smtClean="0">
                <a:solidFill>
                  <a:srgbClr val="FF0000"/>
                </a:solidFill>
              </a:rPr>
              <a:t>Status: Pending</a:t>
            </a:r>
          </a:p>
        </p:txBody>
      </p:sp>
      <p:sp>
        <p:nvSpPr>
          <p:cNvPr id="5" name="Rectangle 2"/>
          <p:cNvSpPr>
            <a:spLocks noGrp="1" noChangeArrowheads="1"/>
          </p:cNvSpPr>
          <p:nvPr>
            <p:ph type="title"/>
          </p:nvPr>
        </p:nvSpPr>
        <p:spPr>
          <a:xfrm>
            <a:off x="612648" y="228600"/>
            <a:ext cx="8153400" cy="990600"/>
          </a:xfrm>
        </p:spPr>
        <p:txBody>
          <a:bodyPr anchor="ctr">
            <a:noAutofit/>
          </a:bodyPr>
          <a:lstStyle/>
          <a:p>
            <a:pPr eaLnBrk="1" hangingPunct="1"/>
            <a:r>
              <a:rPr lang="en-US" sz="4000" dirty="0" smtClean="0"/>
              <a:t>NIDIS Pilots</a:t>
            </a:r>
            <a:br>
              <a:rPr lang="en-US" sz="4000" dirty="0" smtClean="0"/>
            </a:br>
            <a:r>
              <a:rPr lang="en-US" sz="4000" dirty="0" smtClean="0"/>
              <a:t>Chesapeake Bay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chor="b"/>
          <a:lstStyle/>
          <a:p>
            <a:pPr eaLnBrk="1" hangingPunct="1"/>
            <a:r>
              <a:rPr lang="en-US" dirty="0" smtClean="0"/>
              <a:t>What is drought?</a:t>
            </a:r>
          </a:p>
        </p:txBody>
      </p:sp>
      <p:sp>
        <p:nvSpPr>
          <p:cNvPr id="5123" name="Rectangle 3"/>
          <p:cNvSpPr>
            <a:spLocks noGrp="1" noChangeArrowheads="1"/>
          </p:cNvSpPr>
          <p:nvPr>
            <p:ph sz="quarter" idx="1"/>
          </p:nvPr>
        </p:nvSpPr>
        <p:spPr/>
        <p:txBody>
          <a:bodyPr/>
          <a:lstStyle/>
          <a:p>
            <a:pPr eaLnBrk="1" hangingPunct="1"/>
            <a:r>
              <a:rPr lang="en-US" dirty="0" smtClean="0"/>
              <a:t>Drought is the condition that occurs when </a:t>
            </a:r>
            <a:r>
              <a:rPr lang="en-US" b="1" i="1" dirty="0" smtClean="0"/>
              <a:t>water resources are insufficient to meet water needs</a:t>
            </a:r>
            <a:r>
              <a:rPr lang="en-US" dirty="0" smtClean="0"/>
              <a:t>.</a:t>
            </a:r>
          </a:p>
          <a:p>
            <a:pPr eaLnBrk="1" hangingPunct="1"/>
            <a:r>
              <a:rPr lang="en-US" b="1" i="1" dirty="0" smtClean="0"/>
              <a:t> </a:t>
            </a:r>
            <a:r>
              <a:rPr lang="en-US" i="1" dirty="0" smtClean="0"/>
              <a:t>… in other words … </a:t>
            </a:r>
          </a:p>
          <a:p>
            <a:pPr eaLnBrk="1" hangingPunct="1"/>
            <a:r>
              <a:rPr lang="en-US" b="1" i="1" dirty="0" smtClean="0"/>
              <a:t>Drought is a social phenomenon.</a:t>
            </a:r>
            <a:endParaRPr lang="en-US" dirty="0" smtClean="0"/>
          </a:p>
          <a:p>
            <a:pPr lvl="1" eaLnBrk="1" hangingPunct="1"/>
            <a:r>
              <a:rPr lang="en-US" dirty="0" smtClean="0"/>
              <a:t>It’s what it does to people that counts!</a:t>
            </a:r>
          </a:p>
          <a:p>
            <a:pPr lvl="1" eaLnBrk="1" hangingPunct="1"/>
            <a:r>
              <a:rPr lang="en-US" dirty="0" smtClean="0"/>
              <a:t>We read about droughts in the Sahel, but not the Sahara. </a:t>
            </a:r>
            <a:r>
              <a:rPr lang="en-US" i="1" dirty="0" smtClean="0"/>
              <a:t>Why?</a:t>
            </a:r>
            <a:r>
              <a:rPr lang="en-US" dirty="0" smtClean="0"/>
              <a:t> Because people live in the Sahel.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123">
                                            <p:txEl>
                                              <p:pRg st="3" end="3"/>
                                            </p:txEl>
                                          </p:spTgt>
                                        </p:tgtEl>
                                        <p:attrNameLst>
                                          <p:attrName>style.visibility</p:attrName>
                                        </p:attrNameLst>
                                      </p:cBhvr>
                                      <p:to>
                                        <p:strVal val="visible"/>
                                      </p:to>
                                    </p:set>
                                    <p:anim calcmode="lin" valueType="num">
                                      <p:cBhvr additive="base">
                                        <p:cTn id="23" dur="500" fill="hold"/>
                                        <p:tgtEl>
                                          <p:spTgt spid="512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12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 calcmode="lin" valueType="num">
                                      <p:cBhvr additive="base">
                                        <p:cTn id="27" dur="500" fill="hold"/>
                                        <p:tgtEl>
                                          <p:spTgt spid="512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09600" y="304800"/>
            <a:ext cx="8153400" cy="990600"/>
          </a:xfrm>
        </p:spPr>
        <p:txBody>
          <a:bodyPr>
            <a:normAutofit fontScale="90000"/>
          </a:bodyPr>
          <a:lstStyle/>
          <a:p>
            <a:pPr eaLnBrk="1" hangingPunct="1"/>
            <a:r>
              <a:rPr lang="en-US" dirty="0" smtClean="0"/>
              <a:t>Pilot Implementation</a:t>
            </a:r>
            <a:br>
              <a:rPr lang="en-US" dirty="0" smtClean="0"/>
            </a:br>
            <a:r>
              <a:rPr lang="en-US" dirty="0" smtClean="0"/>
              <a:t>Upper Colorado River Basin</a:t>
            </a:r>
            <a:r>
              <a:rPr lang="en-US" sz="3800" dirty="0" smtClean="0">
                <a:solidFill>
                  <a:srgbClr val="996633"/>
                </a:solidFill>
                <a:latin typeface="Arial" charset="0"/>
              </a:rPr>
              <a:t/>
            </a:r>
            <a:br>
              <a:rPr lang="en-US" sz="3800" dirty="0" smtClean="0">
                <a:solidFill>
                  <a:srgbClr val="996633"/>
                </a:solidFill>
                <a:latin typeface="Arial" charset="0"/>
              </a:rPr>
            </a:br>
            <a:endParaRPr lang="en-US" sz="3800" dirty="0" smtClean="0">
              <a:solidFill>
                <a:srgbClr val="996633"/>
              </a:solidFill>
              <a:latin typeface="Arial" charset="0"/>
            </a:endParaRPr>
          </a:p>
        </p:txBody>
      </p:sp>
      <p:sp>
        <p:nvSpPr>
          <p:cNvPr id="109571" name="Rectangle 3"/>
          <p:cNvSpPr>
            <a:spLocks noGrp="1" noChangeArrowheads="1"/>
          </p:cNvSpPr>
          <p:nvPr>
            <p:ph type="body" idx="1"/>
          </p:nvPr>
        </p:nvSpPr>
        <p:spPr>
          <a:xfrm>
            <a:off x="457200" y="1600200"/>
            <a:ext cx="8229600" cy="4953000"/>
          </a:xfrm>
        </p:spPr>
        <p:txBody>
          <a:bodyPr/>
          <a:lstStyle/>
          <a:p>
            <a:pPr eaLnBrk="1" hangingPunct="1">
              <a:lnSpc>
                <a:spcPct val="90000"/>
              </a:lnSpc>
              <a:spcAft>
                <a:spcPct val="20000"/>
              </a:spcAft>
            </a:pPr>
            <a:r>
              <a:rPr lang="en-US" sz="2200" dirty="0" smtClean="0"/>
              <a:t>Year 1 Actions from the Scoping Workshop for the Upper Colorado River Basin NIDIS Pilot</a:t>
            </a:r>
          </a:p>
          <a:p>
            <a:pPr eaLnBrk="1" hangingPunct="1">
              <a:lnSpc>
                <a:spcPct val="90000"/>
              </a:lnSpc>
              <a:spcAft>
                <a:spcPct val="20000"/>
              </a:spcAft>
            </a:pPr>
            <a:r>
              <a:rPr lang="en-US" sz="2200" dirty="0" smtClean="0"/>
              <a:t>Build a UCRB community on the NIDIS Drought Portal (www.drought.gov)</a:t>
            </a:r>
          </a:p>
          <a:p>
            <a:pPr eaLnBrk="1" hangingPunct="1">
              <a:lnSpc>
                <a:spcPct val="90000"/>
              </a:lnSpc>
              <a:spcAft>
                <a:spcPct val="20000"/>
              </a:spcAft>
            </a:pPr>
            <a:r>
              <a:rPr lang="en-US" sz="2200" dirty="0" smtClean="0"/>
              <a:t>Inventory and assessment of drought indicators and triggers presently used in the UCRB</a:t>
            </a:r>
          </a:p>
          <a:p>
            <a:pPr eaLnBrk="1" hangingPunct="1">
              <a:lnSpc>
                <a:spcPct val="90000"/>
              </a:lnSpc>
              <a:spcAft>
                <a:spcPct val="20000"/>
              </a:spcAft>
            </a:pPr>
            <a:r>
              <a:rPr lang="en-US" sz="2200" dirty="0" smtClean="0"/>
              <a:t>Facilitate access to indicator and trigger observational data and information products via the UCRB community on the NIDIS Drought Portal</a:t>
            </a:r>
          </a:p>
          <a:p>
            <a:pPr eaLnBrk="1" hangingPunct="1">
              <a:lnSpc>
                <a:spcPct val="90000"/>
              </a:lnSpc>
            </a:pPr>
            <a:r>
              <a:rPr lang="en-US" sz="2200" dirty="0" smtClean="0"/>
              <a:t>Perform a monitoring networks gap analysis for the UCRB</a:t>
            </a:r>
          </a:p>
          <a:p>
            <a:pPr lvl="1" eaLnBrk="1" hangingPunct="1">
              <a:lnSpc>
                <a:spcPct val="90000"/>
              </a:lnSpc>
              <a:spcAft>
                <a:spcPct val="20000"/>
              </a:spcAft>
            </a:pPr>
            <a:r>
              <a:rPr lang="en-US" sz="2200" dirty="0" smtClean="0"/>
              <a:t>Targeted completion October 2009</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a:xfrm>
            <a:off x="457200" y="1600200"/>
            <a:ext cx="8229600" cy="4648200"/>
          </a:xfrm>
        </p:spPr>
        <p:txBody>
          <a:bodyPr>
            <a:normAutofit lnSpcReduction="10000"/>
          </a:bodyPr>
          <a:lstStyle/>
          <a:p>
            <a:pPr marL="381000" indent="-381000" algn="ctr" eaLnBrk="1" hangingPunct="1">
              <a:lnSpc>
                <a:spcPct val="90000"/>
              </a:lnSpc>
              <a:buFont typeface="Wingdings" pitchFamily="-107" charset="2"/>
              <a:buNone/>
            </a:pPr>
            <a:r>
              <a:rPr lang="en-US" sz="2400" dirty="0" smtClean="0">
                <a:solidFill>
                  <a:srgbClr val="996633"/>
                </a:solidFill>
              </a:rPr>
              <a:t>Year 2 Actions</a:t>
            </a:r>
          </a:p>
          <a:p>
            <a:pPr marL="381000" indent="-381000" eaLnBrk="1" hangingPunct="1">
              <a:lnSpc>
                <a:spcPct val="90000"/>
              </a:lnSpc>
              <a:spcAft>
                <a:spcPct val="20000"/>
              </a:spcAft>
            </a:pPr>
            <a:r>
              <a:rPr lang="en-US" sz="1900" dirty="0" smtClean="0"/>
              <a:t>Initiate Colorado Basin Drought Information Portal  (as a subset of the U.S. Drought Portal)</a:t>
            </a:r>
          </a:p>
          <a:p>
            <a:pPr marL="381000" indent="-381000" eaLnBrk="1" hangingPunct="1">
              <a:lnSpc>
                <a:spcPct val="90000"/>
              </a:lnSpc>
              <a:spcAft>
                <a:spcPct val="20000"/>
              </a:spcAft>
            </a:pPr>
            <a:r>
              <a:rPr lang="en-US" sz="1900" dirty="0" smtClean="0"/>
              <a:t>Establish network for ongoing briefings on impacts and projections across climate timescales (UCRB Drought Monitor)</a:t>
            </a:r>
          </a:p>
          <a:p>
            <a:pPr marL="381000" indent="-381000" eaLnBrk="1" hangingPunct="1">
              <a:lnSpc>
                <a:spcPct val="90000"/>
              </a:lnSpc>
              <a:spcAft>
                <a:spcPct val="20000"/>
              </a:spcAft>
            </a:pPr>
            <a:r>
              <a:rPr lang="en-US" sz="1900" dirty="0" smtClean="0"/>
              <a:t>Develop decision support tools for demand projections and review of triggering criteria (Northern Water, Denver Water, Grand Valley)</a:t>
            </a:r>
          </a:p>
          <a:p>
            <a:pPr marL="381000" indent="-381000" eaLnBrk="1" hangingPunct="1">
              <a:lnSpc>
                <a:spcPct val="90000"/>
              </a:lnSpc>
              <a:spcAft>
                <a:spcPct val="20000"/>
              </a:spcAft>
            </a:pPr>
            <a:r>
              <a:rPr lang="en-US" sz="1900" dirty="0" smtClean="0"/>
              <a:t>Feedback into “Colorado Basin” Drought Monitor and Portal, Early Warning System maintenance and transfer</a:t>
            </a:r>
          </a:p>
          <a:p>
            <a:pPr marL="381000" indent="-381000" eaLnBrk="1" hangingPunct="1">
              <a:lnSpc>
                <a:spcPct val="90000"/>
              </a:lnSpc>
              <a:spcAft>
                <a:spcPct val="20000"/>
              </a:spcAft>
            </a:pPr>
            <a:r>
              <a:rPr lang="en-US" sz="1900" dirty="0" smtClean="0"/>
              <a:t>Prototyping: Given better data and information coordination, would responses have been improved for past events? Assess:</a:t>
            </a:r>
          </a:p>
          <a:p>
            <a:pPr marL="800100" lvl="1" indent="-455613" eaLnBrk="1" hangingPunct="1">
              <a:lnSpc>
                <a:spcPct val="90000"/>
              </a:lnSpc>
              <a:buClr>
                <a:schemeClr val="tx1"/>
              </a:buClr>
              <a:buFontTx/>
              <a:buAutoNum type="arabicParenR"/>
            </a:pPr>
            <a:r>
              <a:rPr lang="en-US" sz="1900" dirty="0" smtClean="0"/>
              <a:t>Value of improved information using past conditions</a:t>
            </a:r>
          </a:p>
          <a:p>
            <a:pPr marL="800100" lvl="1" indent="-455613" eaLnBrk="1" hangingPunct="1">
              <a:lnSpc>
                <a:spcPct val="90000"/>
              </a:lnSpc>
              <a:buClr>
                <a:schemeClr val="tx1"/>
              </a:buClr>
              <a:buFontTx/>
              <a:buAutoNum type="arabicParenR"/>
            </a:pPr>
            <a:r>
              <a:rPr lang="en-US" sz="1900" dirty="0" smtClean="0"/>
              <a:t>Responses for projections / scenarios (decadal, climate change)</a:t>
            </a:r>
          </a:p>
          <a:p>
            <a:pPr marL="800100" lvl="1" indent="-455613" eaLnBrk="1" hangingPunct="1">
              <a:lnSpc>
                <a:spcPct val="90000"/>
              </a:lnSpc>
              <a:buClr>
                <a:schemeClr val="tx1"/>
              </a:buClr>
              <a:buFontTx/>
              <a:buAutoNum type="arabicParenR"/>
            </a:pPr>
            <a:r>
              <a:rPr lang="en-US" sz="1900" dirty="0" smtClean="0"/>
              <a:t>Feedback on priorities (e.g. data gaps) to Executive Council</a:t>
            </a:r>
          </a:p>
        </p:txBody>
      </p:sp>
      <p:sp>
        <p:nvSpPr>
          <p:cNvPr id="5" name="Rectangle 2"/>
          <p:cNvSpPr>
            <a:spLocks noGrp="1" noChangeArrowheads="1"/>
          </p:cNvSpPr>
          <p:nvPr>
            <p:ph type="title"/>
          </p:nvPr>
        </p:nvSpPr>
        <p:spPr>
          <a:xfrm>
            <a:off x="609600" y="304800"/>
            <a:ext cx="8153400" cy="990600"/>
          </a:xfrm>
        </p:spPr>
        <p:txBody>
          <a:bodyPr>
            <a:normAutofit fontScale="90000"/>
          </a:bodyPr>
          <a:lstStyle/>
          <a:p>
            <a:pPr eaLnBrk="1" hangingPunct="1"/>
            <a:r>
              <a:rPr lang="en-US" dirty="0" smtClean="0"/>
              <a:t>Pilot Implementation</a:t>
            </a:r>
            <a:br>
              <a:rPr lang="en-US" dirty="0" smtClean="0"/>
            </a:br>
            <a:r>
              <a:rPr lang="en-US" dirty="0" smtClean="0"/>
              <a:t>Upper Colorado River Basin</a:t>
            </a:r>
            <a:r>
              <a:rPr lang="en-US" sz="3800" dirty="0" smtClean="0">
                <a:solidFill>
                  <a:srgbClr val="996633"/>
                </a:solidFill>
                <a:latin typeface="Arial" charset="0"/>
              </a:rPr>
              <a:t/>
            </a:r>
            <a:br>
              <a:rPr lang="en-US" sz="3800" dirty="0" smtClean="0">
                <a:solidFill>
                  <a:srgbClr val="996633"/>
                </a:solidFill>
                <a:latin typeface="Arial" charset="0"/>
              </a:rPr>
            </a:br>
            <a:endParaRPr lang="en-US" sz="3800" dirty="0" smtClean="0">
              <a:solidFill>
                <a:srgbClr val="996633"/>
              </a:solidFill>
              <a:latin typeface="Arial"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sz="quarter" idx="1"/>
          </p:nvPr>
        </p:nvSpPr>
        <p:spPr/>
        <p:txBody>
          <a:bodyPr/>
          <a:lstStyle/>
          <a:p>
            <a:pPr eaLnBrk="1" hangingPunct="1">
              <a:lnSpc>
                <a:spcPct val="90000"/>
              </a:lnSpc>
              <a:spcAft>
                <a:spcPts val="1200"/>
              </a:spcAft>
              <a:buFont typeface="Wingdings" pitchFamily="-107" charset="2"/>
              <a:buNone/>
            </a:pPr>
            <a:r>
              <a:rPr lang="en-US" sz="2600" dirty="0" smtClean="0"/>
              <a:t>Improvements to Water Supply Forecasting</a:t>
            </a:r>
          </a:p>
          <a:p>
            <a:pPr eaLnBrk="1" hangingPunct="1">
              <a:lnSpc>
                <a:spcPct val="90000"/>
              </a:lnSpc>
              <a:spcAft>
                <a:spcPts val="1200"/>
              </a:spcAft>
            </a:pPr>
            <a:r>
              <a:rPr lang="en-US" sz="2600" dirty="0" smtClean="0"/>
              <a:t>Integrate objective climate forecasts into RFC Ensemble </a:t>
            </a:r>
            <a:r>
              <a:rPr lang="en-US" sz="2600" dirty="0" err="1" smtClean="0"/>
              <a:t>Streamflow</a:t>
            </a:r>
            <a:r>
              <a:rPr lang="en-US" sz="2600" dirty="0" smtClean="0"/>
              <a:t> Predictions (ESP)</a:t>
            </a:r>
          </a:p>
          <a:p>
            <a:pPr eaLnBrk="1" hangingPunct="1">
              <a:lnSpc>
                <a:spcPct val="90000"/>
              </a:lnSpc>
              <a:spcAft>
                <a:spcPts val="1200"/>
              </a:spcAft>
            </a:pPr>
            <a:r>
              <a:rPr lang="en-US" sz="2600" dirty="0" smtClean="0"/>
              <a:t>Introduce time-varying potential </a:t>
            </a:r>
            <a:r>
              <a:rPr lang="en-US" sz="2600" dirty="0" err="1" smtClean="0"/>
              <a:t>evapotranspiration</a:t>
            </a:r>
            <a:r>
              <a:rPr lang="en-US" sz="2600" dirty="0" smtClean="0"/>
              <a:t> into ESP water supply forecasts</a:t>
            </a:r>
          </a:p>
          <a:p>
            <a:pPr eaLnBrk="1" hangingPunct="1">
              <a:lnSpc>
                <a:spcPct val="90000"/>
              </a:lnSpc>
              <a:spcAft>
                <a:spcPts val="1200"/>
              </a:spcAft>
            </a:pPr>
            <a:r>
              <a:rPr lang="en-US" sz="2600" dirty="0" smtClean="0"/>
              <a:t>Develop USBR operations management model that can make use of ESP continuous, probabilistic forecast to reckon chance of hitting EIS trigger points, instead of single value NOAA/NRCS water supply forecasts</a:t>
            </a:r>
          </a:p>
        </p:txBody>
      </p:sp>
      <p:sp>
        <p:nvSpPr>
          <p:cNvPr id="5" name="Rectangle 2"/>
          <p:cNvSpPr>
            <a:spLocks noGrp="1" noChangeArrowheads="1"/>
          </p:cNvSpPr>
          <p:nvPr>
            <p:ph type="title"/>
          </p:nvPr>
        </p:nvSpPr>
        <p:spPr>
          <a:xfrm>
            <a:off x="609600" y="304800"/>
            <a:ext cx="8153400" cy="990600"/>
          </a:xfrm>
        </p:spPr>
        <p:txBody>
          <a:bodyPr>
            <a:normAutofit fontScale="90000"/>
          </a:bodyPr>
          <a:lstStyle/>
          <a:p>
            <a:pPr eaLnBrk="1" hangingPunct="1"/>
            <a:r>
              <a:rPr lang="en-US" dirty="0" smtClean="0"/>
              <a:t>Pilot Implementation</a:t>
            </a:r>
            <a:br>
              <a:rPr lang="en-US" dirty="0" smtClean="0"/>
            </a:br>
            <a:r>
              <a:rPr lang="en-US" dirty="0" smtClean="0"/>
              <a:t>Upper Colorado River Basin</a:t>
            </a:r>
            <a:r>
              <a:rPr lang="en-US" sz="3800" dirty="0" smtClean="0">
                <a:solidFill>
                  <a:srgbClr val="996633"/>
                </a:solidFill>
                <a:latin typeface="Arial" charset="0"/>
              </a:rPr>
              <a:t/>
            </a:r>
            <a:br>
              <a:rPr lang="en-US" sz="3800" dirty="0" smtClean="0">
                <a:solidFill>
                  <a:srgbClr val="996633"/>
                </a:solidFill>
                <a:latin typeface="Arial" charset="0"/>
              </a:rPr>
            </a:br>
            <a:endParaRPr lang="en-US" sz="3800" dirty="0" smtClean="0">
              <a:solidFill>
                <a:srgbClr val="996633"/>
              </a:solidFill>
              <a:latin typeface="Arial"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CLOSING THOUGHTS</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norman soil moisture"/>
          <p:cNvPicPr>
            <a:picLocks noChangeAspect="1" noChangeArrowheads="1"/>
          </p:cNvPicPr>
          <p:nvPr/>
        </p:nvPicPr>
        <p:blipFill>
          <a:blip r:embed="rId3" cstate="print"/>
          <a:srcRect/>
          <a:stretch>
            <a:fillRect/>
          </a:stretch>
        </p:blipFill>
        <p:spPr bwMode="auto">
          <a:xfrm>
            <a:off x="2362200" y="1524000"/>
            <a:ext cx="6248400" cy="4529138"/>
          </a:xfrm>
          <a:prstGeom prst="rect">
            <a:avLst/>
          </a:prstGeom>
          <a:noFill/>
          <a:ln w="9525">
            <a:noFill/>
            <a:miter lim="800000"/>
            <a:headEnd/>
            <a:tailEnd/>
          </a:ln>
        </p:spPr>
      </p:pic>
      <p:sp>
        <p:nvSpPr>
          <p:cNvPr id="115715" name="Text Box 3"/>
          <p:cNvSpPr txBox="1">
            <a:spLocks noChangeArrowheads="1"/>
          </p:cNvSpPr>
          <p:nvPr/>
        </p:nvSpPr>
        <p:spPr bwMode="auto">
          <a:xfrm>
            <a:off x="457200" y="1905000"/>
            <a:ext cx="1828800" cy="1616075"/>
          </a:xfrm>
          <a:prstGeom prst="rect">
            <a:avLst/>
          </a:prstGeom>
          <a:noFill/>
          <a:ln w="9525">
            <a:noFill/>
            <a:miter lim="800000"/>
            <a:headEnd/>
            <a:tailEnd/>
          </a:ln>
        </p:spPr>
        <p:txBody>
          <a:bodyPr>
            <a:spAutoFit/>
          </a:bodyPr>
          <a:lstStyle/>
          <a:p>
            <a:pPr eaLnBrk="0" hangingPunct="0"/>
            <a:r>
              <a:rPr lang="en-US" sz="2000"/>
              <a:t>Soil Moisture (10”) &amp; rainfall for Norman, OK; June-Aug 2007</a:t>
            </a:r>
          </a:p>
        </p:txBody>
      </p:sp>
      <p:sp>
        <p:nvSpPr>
          <p:cNvPr id="115716" name="Text Box 4"/>
          <p:cNvSpPr txBox="1">
            <a:spLocks noChangeArrowheads="1"/>
          </p:cNvSpPr>
          <p:nvPr/>
        </p:nvSpPr>
        <p:spPr bwMode="auto">
          <a:xfrm>
            <a:off x="457200" y="304800"/>
            <a:ext cx="8124917" cy="769441"/>
          </a:xfrm>
          <a:prstGeom prst="rect">
            <a:avLst/>
          </a:prstGeom>
          <a:noFill/>
          <a:ln w="9525">
            <a:noFill/>
            <a:miter lim="800000"/>
            <a:headEnd/>
            <a:tailEnd/>
          </a:ln>
        </p:spPr>
        <p:txBody>
          <a:bodyPr wrap="none">
            <a:spAutoFit/>
          </a:bodyPr>
          <a:lstStyle/>
          <a:p>
            <a:r>
              <a:rPr lang="en-US" sz="4400" dirty="0">
                <a:solidFill>
                  <a:schemeClr val="tx2"/>
                </a:solidFill>
              </a:rPr>
              <a:t>Even the wet years have dry-downs</a:t>
            </a:r>
          </a:p>
        </p:txBody>
      </p:sp>
    </p:spTree>
  </p:cSld>
  <p:clrMapOvr>
    <a:masterClrMapping/>
  </p:clrMapOvr>
  <p:transition>
    <p:whee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5"/>
          <p:cNvSpPr>
            <a:spLocks noGrp="1" noChangeArrowheads="1"/>
          </p:cNvSpPr>
          <p:nvPr>
            <p:ph type="title"/>
          </p:nvPr>
        </p:nvSpPr>
        <p:spPr/>
        <p:txBody>
          <a:bodyPr>
            <a:noAutofit/>
          </a:bodyPr>
          <a:lstStyle/>
          <a:p>
            <a:pPr eaLnBrk="1" hangingPunct="1"/>
            <a:r>
              <a:rPr lang="en-US" sz="4000" dirty="0" smtClean="0"/>
              <a:t>Are Drought Designations </a:t>
            </a:r>
            <a:br>
              <a:rPr lang="en-US" sz="4000" dirty="0" smtClean="0"/>
            </a:br>
            <a:r>
              <a:rPr lang="en-US" sz="4000" dirty="0" smtClean="0"/>
              <a:t>Purely Objective?</a:t>
            </a:r>
          </a:p>
        </p:txBody>
      </p:sp>
      <p:pic>
        <p:nvPicPr>
          <p:cNvPr id="116739" name="Picture 4" descr="Drought_Map_2005"/>
          <p:cNvPicPr>
            <a:picLocks noGrp="1" noChangeAspect="1" noChangeArrowheads="1"/>
          </p:cNvPicPr>
          <p:nvPr>
            <p:ph sz="half" idx="1"/>
          </p:nvPr>
        </p:nvPicPr>
        <p:blipFill>
          <a:blip r:embed="rId3" cstate="print"/>
          <a:srcRect/>
          <a:stretch>
            <a:fillRect/>
          </a:stretch>
        </p:blipFill>
        <p:spPr>
          <a:xfrm>
            <a:off x="1676400" y="1570038"/>
            <a:ext cx="5867400" cy="4529137"/>
          </a:xfrm>
          <a:noFill/>
        </p:spPr>
      </p:pic>
    </p:spTree>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531813"/>
          </a:xfrm>
        </p:spPr>
        <p:txBody>
          <a:bodyPr/>
          <a:lstStyle/>
          <a:p>
            <a:pPr eaLnBrk="1" hangingPunct="1"/>
            <a:r>
              <a:rPr lang="en-US" sz="2800" b="1" dirty="0" smtClean="0">
                <a:solidFill>
                  <a:srgbClr val="E63F11"/>
                </a:solidFill>
              </a:rPr>
              <a:t>Multiple competing values, Multiple competing objectives</a:t>
            </a:r>
          </a:p>
        </p:txBody>
      </p:sp>
      <p:sp>
        <p:nvSpPr>
          <p:cNvPr id="11267" name="Oval 3"/>
          <p:cNvSpPr>
            <a:spLocks noChangeArrowheads="1"/>
          </p:cNvSpPr>
          <p:nvPr/>
        </p:nvSpPr>
        <p:spPr bwMode="gray">
          <a:xfrm>
            <a:off x="2209800" y="4191000"/>
            <a:ext cx="5562600" cy="1325563"/>
          </a:xfrm>
          <a:prstGeom prst="ellipse">
            <a:avLst/>
          </a:prstGeom>
          <a:gradFill rotWithShape="1">
            <a:gsLst>
              <a:gs pos="0">
                <a:srgbClr val="292929"/>
              </a:gs>
              <a:gs pos="100000">
                <a:schemeClr val="bg1"/>
              </a:gs>
            </a:gsLst>
            <a:lin ang="2700000" scaled="1"/>
          </a:gradFill>
          <a:ln w="3175">
            <a:noFill/>
            <a:round/>
            <a:headEnd/>
            <a:tailEnd type="none" w="sm" len="sm"/>
          </a:ln>
        </p:spPr>
        <p:txBody>
          <a:bodyPr vert="eaVert" wrap="none" lIns="92075" tIns="46038" rIns="92075" bIns="46038" anchor="ctr"/>
          <a:lstStyle/>
          <a:p>
            <a:endParaRPr lang="en-US"/>
          </a:p>
        </p:txBody>
      </p:sp>
      <p:sp>
        <p:nvSpPr>
          <p:cNvPr id="11268" name="Oval 4"/>
          <p:cNvSpPr>
            <a:spLocks noChangeArrowheads="1"/>
          </p:cNvSpPr>
          <p:nvPr/>
        </p:nvSpPr>
        <p:spPr bwMode="gray">
          <a:xfrm rot="-998297">
            <a:off x="1462088" y="2165350"/>
            <a:ext cx="5762625" cy="3016250"/>
          </a:xfrm>
          <a:prstGeom prst="ellipse">
            <a:avLst/>
          </a:prstGeom>
          <a:gradFill rotWithShape="0">
            <a:gsLst>
              <a:gs pos="0">
                <a:srgbClr val="29698D"/>
              </a:gs>
              <a:gs pos="50000">
                <a:srgbClr val="CBDBE3"/>
              </a:gs>
              <a:gs pos="100000">
                <a:srgbClr val="29698D"/>
              </a:gs>
            </a:gsLst>
            <a:lin ang="0" scaled="1"/>
          </a:gradFill>
          <a:ln w="12700">
            <a:noFill/>
            <a:round/>
            <a:headEnd type="none" w="sm" len="sm"/>
            <a:tailEnd type="none" w="sm" len="sm"/>
          </a:ln>
        </p:spPr>
        <p:txBody>
          <a:bodyPr wrap="none" anchor="ctr"/>
          <a:lstStyle/>
          <a:p>
            <a:endParaRPr lang="en-US"/>
          </a:p>
        </p:txBody>
      </p:sp>
      <p:sp>
        <p:nvSpPr>
          <p:cNvPr id="11269" name="Oval 5"/>
          <p:cNvSpPr>
            <a:spLocks noChangeArrowheads="1"/>
          </p:cNvSpPr>
          <p:nvPr/>
        </p:nvSpPr>
        <p:spPr bwMode="gray">
          <a:xfrm rot="-998297">
            <a:off x="1517650" y="1903413"/>
            <a:ext cx="5564188" cy="2922587"/>
          </a:xfrm>
          <a:prstGeom prst="ellipse">
            <a:avLst/>
          </a:prstGeom>
          <a:gradFill rotWithShape="1">
            <a:gsLst>
              <a:gs pos="0">
                <a:srgbClr val="208282"/>
              </a:gs>
              <a:gs pos="100000">
                <a:srgbClr val="33CCCC"/>
              </a:gs>
            </a:gsLst>
            <a:lin ang="2700000" scaled="1"/>
          </a:gradFill>
          <a:ln w="12700">
            <a:noFill/>
            <a:round/>
            <a:headEnd type="none" w="sm" len="sm"/>
            <a:tailEnd type="none" w="sm" len="sm"/>
          </a:ln>
        </p:spPr>
        <p:txBody>
          <a:bodyPr wrap="none" anchor="ctr"/>
          <a:lstStyle/>
          <a:p>
            <a:endParaRPr lang="en-US"/>
          </a:p>
        </p:txBody>
      </p:sp>
      <p:sp>
        <p:nvSpPr>
          <p:cNvPr id="11270" name="Arc 6"/>
          <p:cNvSpPr>
            <a:spLocks/>
          </p:cNvSpPr>
          <p:nvPr/>
        </p:nvSpPr>
        <p:spPr bwMode="gray">
          <a:xfrm rot="-998297">
            <a:off x="4391025" y="2974975"/>
            <a:ext cx="2652713" cy="1320800"/>
          </a:xfrm>
          <a:custGeom>
            <a:avLst/>
            <a:gdLst>
              <a:gd name="T0" fmla="*/ 2147483647 w 19933"/>
              <a:gd name="T1" fmla="*/ 2147483647 h 19523"/>
              <a:gd name="T2" fmla="*/ 2147483647 w 19933"/>
              <a:gd name="T3" fmla="*/ 2147483647 h 19523"/>
              <a:gd name="T4" fmla="*/ 0 w 19933"/>
              <a:gd name="T5" fmla="*/ 0 h 19523"/>
              <a:gd name="T6" fmla="*/ 0 60000 65536"/>
              <a:gd name="T7" fmla="*/ 0 60000 65536"/>
              <a:gd name="T8" fmla="*/ 0 60000 65536"/>
              <a:gd name="T9" fmla="*/ 0 w 19933"/>
              <a:gd name="T10" fmla="*/ 0 h 19523"/>
              <a:gd name="T11" fmla="*/ 19933 w 19933"/>
              <a:gd name="T12" fmla="*/ 19523 h 19523"/>
            </a:gdLst>
            <a:ahLst/>
            <a:cxnLst>
              <a:cxn ang="T6">
                <a:pos x="T0" y="T1"/>
              </a:cxn>
              <a:cxn ang="T7">
                <a:pos x="T2" y="T3"/>
              </a:cxn>
              <a:cxn ang="T8">
                <a:pos x="T4" y="T5"/>
              </a:cxn>
            </a:cxnLst>
            <a:rect l="T9" t="T10" r="T11" b="T12"/>
            <a:pathLst>
              <a:path w="19933" h="19523" fill="none" extrusionOk="0">
                <a:moveTo>
                  <a:pt x="19932" y="8320"/>
                </a:moveTo>
                <a:cubicBezTo>
                  <a:pt x="17876" y="13247"/>
                  <a:pt x="14067" y="17238"/>
                  <a:pt x="9241" y="19522"/>
                </a:cubicBezTo>
              </a:path>
              <a:path w="19933" h="19523" stroke="0" extrusionOk="0">
                <a:moveTo>
                  <a:pt x="19932" y="8320"/>
                </a:moveTo>
                <a:cubicBezTo>
                  <a:pt x="17876" y="13247"/>
                  <a:pt x="14067" y="17238"/>
                  <a:pt x="9241" y="19522"/>
                </a:cubicBezTo>
                <a:lnTo>
                  <a:pt x="0" y="0"/>
                </a:lnTo>
                <a:close/>
              </a:path>
            </a:pathLst>
          </a:custGeom>
          <a:solidFill>
            <a:srgbClr val="D9AF13"/>
          </a:solidFill>
          <a:ln w="12700">
            <a:noFill/>
            <a:round/>
            <a:headEnd type="none" w="sm" len="sm"/>
            <a:tailEnd type="none" w="sm" len="sm"/>
          </a:ln>
        </p:spPr>
        <p:txBody>
          <a:bodyPr wrap="none" anchor="ctr"/>
          <a:lstStyle/>
          <a:p>
            <a:endParaRPr lang="en-US"/>
          </a:p>
        </p:txBody>
      </p:sp>
      <p:sp>
        <p:nvSpPr>
          <p:cNvPr id="11271" name="Arc 7"/>
          <p:cNvSpPr>
            <a:spLocks/>
          </p:cNvSpPr>
          <p:nvPr/>
        </p:nvSpPr>
        <p:spPr bwMode="gray">
          <a:xfrm rot="-998297">
            <a:off x="4191000" y="1981200"/>
            <a:ext cx="2849563" cy="1538288"/>
          </a:xfrm>
          <a:custGeom>
            <a:avLst/>
            <a:gdLst>
              <a:gd name="T0" fmla="*/ 2147483647 w 21600"/>
              <a:gd name="T1" fmla="*/ 0 h 22718"/>
              <a:gd name="T2" fmla="*/ 2147483647 w 21600"/>
              <a:gd name="T3" fmla="*/ 2147483647 h 22718"/>
              <a:gd name="T4" fmla="*/ 0 w 21600"/>
              <a:gd name="T5" fmla="*/ 2147483647 h 22718"/>
              <a:gd name="T6" fmla="*/ 0 60000 65536"/>
              <a:gd name="T7" fmla="*/ 0 60000 65536"/>
              <a:gd name="T8" fmla="*/ 0 60000 65536"/>
              <a:gd name="T9" fmla="*/ 0 w 21600"/>
              <a:gd name="T10" fmla="*/ 0 h 22718"/>
              <a:gd name="T11" fmla="*/ 21600 w 21600"/>
              <a:gd name="T12" fmla="*/ 22718 h 22718"/>
            </a:gdLst>
            <a:ahLst/>
            <a:cxnLst>
              <a:cxn ang="T6">
                <a:pos x="T0" y="T1"/>
              </a:cxn>
              <a:cxn ang="T7">
                <a:pos x="T2" y="T3"/>
              </a:cxn>
              <a:cxn ang="T8">
                <a:pos x="T4" y="T5"/>
              </a:cxn>
            </a:cxnLst>
            <a:rect l="T9" t="T10" r="T11" b="T12"/>
            <a:pathLst>
              <a:path w="21600" h="22718" fill="none" extrusionOk="0">
                <a:moveTo>
                  <a:pt x="16157" y="-1"/>
                </a:moveTo>
                <a:cubicBezTo>
                  <a:pt x="19663" y="3951"/>
                  <a:pt x="21600" y="9051"/>
                  <a:pt x="21600" y="14335"/>
                </a:cubicBezTo>
                <a:cubicBezTo>
                  <a:pt x="21600" y="17214"/>
                  <a:pt x="21024" y="20064"/>
                  <a:pt x="19906" y="22717"/>
                </a:cubicBezTo>
              </a:path>
              <a:path w="21600" h="22718" stroke="0" extrusionOk="0">
                <a:moveTo>
                  <a:pt x="16157" y="-1"/>
                </a:moveTo>
                <a:cubicBezTo>
                  <a:pt x="19663" y="3951"/>
                  <a:pt x="21600" y="9051"/>
                  <a:pt x="21600" y="14335"/>
                </a:cubicBezTo>
                <a:cubicBezTo>
                  <a:pt x="21600" y="17214"/>
                  <a:pt x="21024" y="20064"/>
                  <a:pt x="19906" y="22717"/>
                </a:cubicBezTo>
                <a:lnTo>
                  <a:pt x="0" y="14335"/>
                </a:lnTo>
                <a:close/>
              </a:path>
            </a:pathLst>
          </a:custGeom>
          <a:solidFill>
            <a:srgbClr val="0099CC"/>
          </a:solidFill>
          <a:ln w="12700">
            <a:noFill/>
            <a:round/>
            <a:headEnd type="none" w="sm" len="sm"/>
            <a:tailEnd type="none" w="sm" len="sm"/>
          </a:ln>
        </p:spPr>
        <p:txBody>
          <a:bodyPr wrap="none" anchor="ctr"/>
          <a:lstStyle/>
          <a:p>
            <a:pPr algn="ctr"/>
            <a:endParaRPr lang="en-US"/>
          </a:p>
        </p:txBody>
      </p:sp>
      <p:sp>
        <p:nvSpPr>
          <p:cNvPr id="11272" name="Arc 8"/>
          <p:cNvSpPr>
            <a:spLocks/>
          </p:cNvSpPr>
          <p:nvPr/>
        </p:nvSpPr>
        <p:spPr bwMode="gray">
          <a:xfrm rot="20601703" flipH="1">
            <a:off x="1600200" y="3276600"/>
            <a:ext cx="2876550" cy="1630363"/>
          </a:xfrm>
          <a:custGeom>
            <a:avLst/>
            <a:gdLst>
              <a:gd name="T0" fmla="*/ 2147483647 w 21600"/>
              <a:gd name="T1" fmla="*/ 0 h 24439"/>
              <a:gd name="T2" fmla="*/ 2147483647 w 21600"/>
              <a:gd name="T3" fmla="*/ 2147483647 h 24439"/>
              <a:gd name="T4" fmla="*/ 0 w 21600"/>
              <a:gd name="T5" fmla="*/ 2062528149 h 24439"/>
              <a:gd name="T6" fmla="*/ 0 60000 65536"/>
              <a:gd name="T7" fmla="*/ 0 60000 65536"/>
              <a:gd name="T8" fmla="*/ 0 60000 65536"/>
              <a:gd name="T9" fmla="*/ 0 w 21600"/>
              <a:gd name="T10" fmla="*/ 0 h 24439"/>
              <a:gd name="T11" fmla="*/ 21600 w 21600"/>
              <a:gd name="T12" fmla="*/ 24439 h 24439"/>
            </a:gdLst>
            <a:ahLst/>
            <a:cxnLst>
              <a:cxn ang="T6">
                <a:pos x="T0" y="T1"/>
              </a:cxn>
              <a:cxn ang="T7">
                <a:pos x="T2" y="T3"/>
              </a:cxn>
              <a:cxn ang="T8">
                <a:pos x="T4" y="T5"/>
              </a:cxn>
            </a:cxnLst>
            <a:rect l="T9" t="T10" r="T11" b="T12"/>
            <a:pathLst>
              <a:path w="21600" h="24439" fill="none" extrusionOk="0">
                <a:moveTo>
                  <a:pt x="20452" y="-1"/>
                </a:moveTo>
                <a:cubicBezTo>
                  <a:pt x="21212" y="2237"/>
                  <a:pt x="21600" y="4584"/>
                  <a:pt x="21600" y="6947"/>
                </a:cubicBezTo>
                <a:cubicBezTo>
                  <a:pt x="21600" y="13871"/>
                  <a:pt x="18280" y="20376"/>
                  <a:pt x="12672" y="24438"/>
                </a:cubicBezTo>
              </a:path>
              <a:path w="21600" h="24439" stroke="0" extrusionOk="0">
                <a:moveTo>
                  <a:pt x="20452" y="-1"/>
                </a:moveTo>
                <a:cubicBezTo>
                  <a:pt x="21212" y="2237"/>
                  <a:pt x="21600" y="4584"/>
                  <a:pt x="21600" y="6947"/>
                </a:cubicBezTo>
                <a:cubicBezTo>
                  <a:pt x="21600" y="13871"/>
                  <a:pt x="18280" y="20376"/>
                  <a:pt x="12672" y="24438"/>
                </a:cubicBezTo>
                <a:lnTo>
                  <a:pt x="0" y="6947"/>
                </a:lnTo>
                <a:close/>
              </a:path>
            </a:pathLst>
          </a:custGeom>
          <a:gradFill rotWithShape="1">
            <a:gsLst>
              <a:gs pos="0">
                <a:srgbClr val="ABD9F2"/>
              </a:gs>
              <a:gs pos="100000">
                <a:srgbClr val="47ABE3"/>
              </a:gs>
            </a:gsLst>
            <a:lin ang="2700000" scaled="1"/>
          </a:gradFill>
          <a:ln w="12700">
            <a:noFill/>
            <a:round/>
            <a:headEnd type="none" w="sm" len="sm"/>
            <a:tailEnd type="none" w="sm" len="sm"/>
          </a:ln>
        </p:spPr>
        <p:txBody>
          <a:bodyPr wrap="none" anchor="ctr"/>
          <a:lstStyle/>
          <a:p>
            <a:endParaRPr lang="en-US"/>
          </a:p>
        </p:txBody>
      </p:sp>
      <p:sp>
        <p:nvSpPr>
          <p:cNvPr id="11273" name="Arc 9"/>
          <p:cNvSpPr>
            <a:spLocks/>
          </p:cNvSpPr>
          <p:nvPr/>
        </p:nvSpPr>
        <p:spPr bwMode="gray">
          <a:xfrm rot="-998297">
            <a:off x="3409950" y="1709738"/>
            <a:ext cx="2814638" cy="1417637"/>
          </a:xfrm>
          <a:custGeom>
            <a:avLst/>
            <a:gdLst>
              <a:gd name="T0" fmla="*/ 0 w 21397"/>
              <a:gd name="T1" fmla="*/ 155206846 h 21600"/>
              <a:gd name="T2" fmla="*/ 2147483647 w 21397"/>
              <a:gd name="T3" fmla="*/ 2147483647 h 21600"/>
              <a:gd name="T4" fmla="*/ 2147483647 w 21397"/>
              <a:gd name="T5" fmla="*/ 2147483647 h 21600"/>
              <a:gd name="T6" fmla="*/ 0 60000 65536"/>
              <a:gd name="T7" fmla="*/ 0 60000 65536"/>
              <a:gd name="T8" fmla="*/ 0 60000 65536"/>
              <a:gd name="T9" fmla="*/ 0 w 21397"/>
              <a:gd name="T10" fmla="*/ 0 h 21600"/>
              <a:gd name="T11" fmla="*/ 21397 w 21397"/>
              <a:gd name="T12" fmla="*/ 21600 h 21600"/>
            </a:gdLst>
            <a:ahLst/>
            <a:cxnLst>
              <a:cxn ang="T6">
                <a:pos x="T0" y="T1"/>
              </a:cxn>
              <a:cxn ang="T7">
                <a:pos x="T2" y="T3"/>
              </a:cxn>
              <a:cxn ang="T8">
                <a:pos x="T4" y="T5"/>
              </a:cxn>
            </a:cxnLst>
            <a:rect l="T9" t="T10" r="T11" b="T12"/>
            <a:pathLst>
              <a:path w="21397" h="21600" fill="none" extrusionOk="0">
                <a:moveTo>
                  <a:pt x="0" y="549"/>
                </a:moveTo>
                <a:cubicBezTo>
                  <a:pt x="1587" y="184"/>
                  <a:pt x="3210" y="-1"/>
                  <a:pt x="4839" y="-1"/>
                </a:cubicBezTo>
                <a:cubicBezTo>
                  <a:pt x="11230" y="-1"/>
                  <a:pt x="17293" y="2830"/>
                  <a:pt x="21397" y="7729"/>
                </a:cubicBezTo>
              </a:path>
              <a:path w="21397" h="21600" stroke="0" extrusionOk="0">
                <a:moveTo>
                  <a:pt x="0" y="549"/>
                </a:moveTo>
                <a:cubicBezTo>
                  <a:pt x="1587" y="184"/>
                  <a:pt x="3210" y="-1"/>
                  <a:pt x="4839" y="-1"/>
                </a:cubicBezTo>
                <a:cubicBezTo>
                  <a:pt x="11230" y="-1"/>
                  <a:pt x="17293" y="2830"/>
                  <a:pt x="21397" y="7729"/>
                </a:cubicBezTo>
                <a:lnTo>
                  <a:pt x="4839" y="21600"/>
                </a:lnTo>
                <a:close/>
              </a:path>
            </a:pathLst>
          </a:custGeom>
          <a:gradFill rotWithShape="1">
            <a:gsLst>
              <a:gs pos="0">
                <a:srgbClr val="4F4A73"/>
              </a:gs>
              <a:gs pos="100000">
                <a:srgbClr val="AAA0F8"/>
              </a:gs>
            </a:gsLst>
            <a:lin ang="2700000" scaled="1"/>
          </a:gradFill>
          <a:ln w="12700">
            <a:noFill/>
            <a:round/>
            <a:headEnd type="none" w="sm" len="sm"/>
            <a:tailEnd type="none" w="sm" len="sm"/>
          </a:ln>
        </p:spPr>
        <p:txBody>
          <a:bodyPr wrap="none" anchor="ctr"/>
          <a:lstStyle/>
          <a:p>
            <a:endParaRPr lang="en-US"/>
          </a:p>
        </p:txBody>
      </p:sp>
      <p:sp>
        <p:nvSpPr>
          <p:cNvPr id="11274" name="Arc 10"/>
          <p:cNvSpPr>
            <a:spLocks/>
          </p:cNvSpPr>
          <p:nvPr/>
        </p:nvSpPr>
        <p:spPr bwMode="gray">
          <a:xfrm rot="20601703" flipH="1">
            <a:off x="1371600" y="2362200"/>
            <a:ext cx="2762250" cy="1381125"/>
          </a:xfrm>
          <a:custGeom>
            <a:avLst/>
            <a:gdLst>
              <a:gd name="T0" fmla="*/ 2147483647 w 20934"/>
              <a:gd name="T1" fmla="*/ 0 h 21142"/>
              <a:gd name="T2" fmla="*/ 2147483647 w 20934"/>
              <a:gd name="T3" fmla="*/ 2147483647 h 21142"/>
              <a:gd name="T4" fmla="*/ 0 w 20934"/>
              <a:gd name="T5" fmla="*/ 2147483647 h 21142"/>
              <a:gd name="T6" fmla="*/ 0 60000 65536"/>
              <a:gd name="T7" fmla="*/ 0 60000 65536"/>
              <a:gd name="T8" fmla="*/ 0 60000 65536"/>
              <a:gd name="T9" fmla="*/ 0 w 20934"/>
              <a:gd name="T10" fmla="*/ 0 h 21142"/>
              <a:gd name="T11" fmla="*/ 20934 w 20934"/>
              <a:gd name="T12" fmla="*/ 21142 h 21142"/>
            </a:gdLst>
            <a:ahLst/>
            <a:cxnLst>
              <a:cxn ang="T6">
                <a:pos x="T0" y="T1"/>
              </a:cxn>
              <a:cxn ang="T7">
                <a:pos x="T2" y="T3"/>
              </a:cxn>
              <a:cxn ang="T8">
                <a:pos x="T4" y="T5"/>
              </a:cxn>
            </a:cxnLst>
            <a:rect l="T9" t="T10" r="T11" b="T12"/>
            <a:pathLst>
              <a:path w="20934" h="21142" fill="none" extrusionOk="0">
                <a:moveTo>
                  <a:pt x="4423" y="-1"/>
                </a:moveTo>
                <a:cubicBezTo>
                  <a:pt x="12495" y="1688"/>
                  <a:pt x="18902" y="7826"/>
                  <a:pt x="20934" y="15819"/>
                </a:cubicBezTo>
              </a:path>
              <a:path w="20934" h="21142" stroke="0" extrusionOk="0">
                <a:moveTo>
                  <a:pt x="4423" y="-1"/>
                </a:moveTo>
                <a:cubicBezTo>
                  <a:pt x="12495" y="1688"/>
                  <a:pt x="18902" y="7826"/>
                  <a:pt x="20934" y="15819"/>
                </a:cubicBezTo>
                <a:lnTo>
                  <a:pt x="0" y="21142"/>
                </a:lnTo>
                <a:close/>
              </a:path>
            </a:pathLst>
          </a:custGeom>
          <a:gradFill rotWithShape="1">
            <a:gsLst>
              <a:gs pos="0">
                <a:srgbClr val="47ABE3"/>
              </a:gs>
              <a:gs pos="100000">
                <a:srgbClr val="214F69"/>
              </a:gs>
            </a:gsLst>
            <a:lin ang="2700000" scaled="1"/>
          </a:gradFill>
          <a:ln w="12700">
            <a:noFill/>
            <a:round/>
            <a:headEnd type="none" w="sm" len="sm"/>
            <a:tailEnd type="none" w="sm" len="sm"/>
          </a:ln>
        </p:spPr>
        <p:txBody>
          <a:bodyPr wrap="none" anchor="ctr"/>
          <a:lstStyle/>
          <a:p>
            <a:endParaRPr lang="en-US"/>
          </a:p>
        </p:txBody>
      </p:sp>
      <p:sp>
        <p:nvSpPr>
          <p:cNvPr id="11275" name="Freeform 11"/>
          <p:cNvSpPr>
            <a:spLocks/>
          </p:cNvSpPr>
          <p:nvPr/>
        </p:nvSpPr>
        <p:spPr bwMode="gray">
          <a:xfrm rot="-998297">
            <a:off x="4506913" y="3224213"/>
            <a:ext cx="1220787" cy="1498600"/>
          </a:xfrm>
          <a:custGeom>
            <a:avLst/>
            <a:gdLst>
              <a:gd name="T0" fmla="*/ 2147483647 w 480"/>
              <a:gd name="T1" fmla="*/ 2147483647 h 716"/>
              <a:gd name="T2" fmla="*/ 2147483647 w 480"/>
              <a:gd name="T3" fmla="*/ 2147483647 h 716"/>
              <a:gd name="T4" fmla="*/ 0 w 480"/>
              <a:gd name="T5" fmla="*/ 0 h 716"/>
              <a:gd name="T6" fmla="*/ 0 60000 65536"/>
              <a:gd name="T7" fmla="*/ 0 60000 65536"/>
              <a:gd name="T8" fmla="*/ 0 60000 65536"/>
              <a:gd name="T9" fmla="*/ 0 w 480"/>
              <a:gd name="T10" fmla="*/ 0 h 716"/>
              <a:gd name="T11" fmla="*/ 480 w 480"/>
              <a:gd name="T12" fmla="*/ 716 h 716"/>
            </a:gdLst>
            <a:ahLst/>
            <a:cxnLst>
              <a:cxn ang="T6">
                <a:pos x="T0" y="T1"/>
              </a:cxn>
              <a:cxn ang="T7">
                <a:pos x="T2" y="T3"/>
              </a:cxn>
              <a:cxn ang="T8">
                <a:pos x="T4" y="T5"/>
              </a:cxn>
            </a:cxnLst>
            <a:rect l="T9" t="T10" r="T11" b="T12"/>
            <a:pathLst>
              <a:path w="480" h="716">
                <a:moveTo>
                  <a:pt x="480" y="716"/>
                </a:moveTo>
                <a:lnTo>
                  <a:pt x="480" y="604"/>
                </a:lnTo>
                <a:lnTo>
                  <a:pt x="0" y="0"/>
                </a:lnTo>
              </a:path>
            </a:pathLst>
          </a:custGeom>
          <a:noFill/>
          <a:ln w="6350">
            <a:solidFill>
              <a:srgbClr val="6A93DE"/>
            </a:solidFill>
            <a:round/>
            <a:headEnd/>
            <a:tailEnd/>
          </a:ln>
        </p:spPr>
        <p:txBody>
          <a:bodyPr wrap="none">
            <a:spAutoFit/>
          </a:bodyPr>
          <a:lstStyle/>
          <a:p>
            <a:endParaRPr lang="en-US"/>
          </a:p>
        </p:txBody>
      </p:sp>
      <p:sp>
        <p:nvSpPr>
          <p:cNvPr id="11276" name="Freeform 12"/>
          <p:cNvSpPr>
            <a:spLocks/>
          </p:cNvSpPr>
          <p:nvPr/>
        </p:nvSpPr>
        <p:spPr bwMode="gray">
          <a:xfrm rot="-998297">
            <a:off x="4400550" y="2971800"/>
            <a:ext cx="2562225" cy="809625"/>
          </a:xfrm>
          <a:custGeom>
            <a:avLst/>
            <a:gdLst>
              <a:gd name="T0" fmla="*/ 2147483647 w 1008"/>
              <a:gd name="T1" fmla="*/ 1689414012 h 388"/>
              <a:gd name="T2" fmla="*/ 2147483647 w 1008"/>
              <a:gd name="T3" fmla="*/ 1236581294 h 388"/>
              <a:gd name="T4" fmla="*/ 0 w 1008"/>
              <a:gd name="T5" fmla="*/ 0 h 388"/>
              <a:gd name="T6" fmla="*/ 0 60000 65536"/>
              <a:gd name="T7" fmla="*/ 0 60000 65536"/>
              <a:gd name="T8" fmla="*/ 0 60000 65536"/>
              <a:gd name="T9" fmla="*/ 0 w 1008"/>
              <a:gd name="T10" fmla="*/ 0 h 388"/>
              <a:gd name="T11" fmla="*/ 1008 w 1008"/>
              <a:gd name="T12" fmla="*/ 388 h 388"/>
            </a:gdLst>
            <a:ahLst/>
            <a:cxnLst>
              <a:cxn ang="T6">
                <a:pos x="T0" y="T1"/>
              </a:cxn>
              <a:cxn ang="T7">
                <a:pos x="T2" y="T3"/>
              </a:cxn>
              <a:cxn ang="T8">
                <a:pos x="T4" y="T5"/>
              </a:cxn>
            </a:cxnLst>
            <a:rect l="T9" t="T10" r="T11" b="T12"/>
            <a:pathLst>
              <a:path w="1008" h="388">
                <a:moveTo>
                  <a:pt x="1008" y="388"/>
                </a:moveTo>
                <a:lnTo>
                  <a:pt x="1000" y="284"/>
                </a:lnTo>
                <a:lnTo>
                  <a:pt x="0" y="0"/>
                </a:lnTo>
              </a:path>
            </a:pathLst>
          </a:custGeom>
          <a:noFill/>
          <a:ln w="6350">
            <a:solidFill>
              <a:schemeClr val="tx1"/>
            </a:solidFill>
            <a:round/>
            <a:headEnd/>
            <a:tailEnd/>
          </a:ln>
        </p:spPr>
        <p:txBody>
          <a:bodyPr wrap="none">
            <a:spAutoFit/>
          </a:bodyPr>
          <a:lstStyle/>
          <a:p>
            <a:endParaRPr lang="en-US"/>
          </a:p>
        </p:txBody>
      </p:sp>
      <p:grpSp>
        <p:nvGrpSpPr>
          <p:cNvPr id="2" name="Group 13"/>
          <p:cNvGrpSpPr>
            <a:grpSpLocks/>
          </p:cNvGrpSpPr>
          <p:nvPr/>
        </p:nvGrpSpPr>
        <p:grpSpPr bwMode="auto">
          <a:xfrm>
            <a:off x="4102100" y="3003550"/>
            <a:ext cx="3040063" cy="1725613"/>
            <a:chOff x="2694" y="1900"/>
            <a:chExt cx="1915" cy="1087"/>
          </a:xfrm>
        </p:grpSpPr>
        <p:sp>
          <p:nvSpPr>
            <p:cNvPr id="11303" name="Arc 14"/>
            <p:cNvSpPr>
              <a:spLocks/>
            </p:cNvSpPr>
            <p:nvPr/>
          </p:nvSpPr>
          <p:spPr bwMode="gray">
            <a:xfrm rot="-886887">
              <a:off x="2694" y="1900"/>
              <a:ext cx="1858" cy="801"/>
            </a:xfrm>
            <a:custGeom>
              <a:avLst/>
              <a:gdLst>
                <a:gd name="T0" fmla="*/ 16 w 19866"/>
                <a:gd name="T1" fmla="*/ 1 h 19523"/>
                <a:gd name="T2" fmla="*/ 8 w 19866"/>
                <a:gd name="T3" fmla="*/ 1 h 19523"/>
                <a:gd name="T4" fmla="*/ 0 w 19866"/>
                <a:gd name="T5" fmla="*/ 0 h 19523"/>
                <a:gd name="T6" fmla="*/ 0 60000 65536"/>
                <a:gd name="T7" fmla="*/ 0 60000 65536"/>
                <a:gd name="T8" fmla="*/ 0 60000 65536"/>
                <a:gd name="T9" fmla="*/ 0 w 19866"/>
                <a:gd name="T10" fmla="*/ 0 h 19523"/>
                <a:gd name="T11" fmla="*/ 19866 w 19866"/>
                <a:gd name="T12" fmla="*/ 19523 h 19523"/>
              </a:gdLst>
              <a:ahLst/>
              <a:cxnLst>
                <a:cxn ang="T6">
                  <a:pos x="T0" y="T1"/>
                </a:cxn>
                <a:cxn ang="T7">
                  <a:pos x="T2" y="T3"/>
                </a:cxn>
                <a:cxn ang="T8">
                  <a:pos x="T4" y="T5"/>
                </a:cxn>
              </a:cxnLst>
              <a:rect l="T9" t="T10" r="T11" b="T12"/>
              <a:pathLst>
                <a:path w="19866" h="19523" fill="none" extrusionOk="0">
                  <a:moveTo>
                    <a:pt x="19866" y="8479"/>
                  </a:moveTo>
                  <a:cubicBezTo>
                    <a:pt x="17793" y="13335"/>
                    <a:pt x="14014" y="17263"/>
                    <a:pt x="9241" y="19522"/>
                  </a:cubicBezTo>
                </a:path>
                <a:path w="19866" h="19523" stroke="0" extrusionOk="0">
                  <a:moveTo>
                    <a:pt x="19866" y="8479"/>
                  </a:moveTo>
                  <a:cubicBezTo>
                    <a:pt x="17793" y="13335"/>
                    <a:pt x="14014" y="17263"/>
                    <a:pt x="9241" y="19522"/>
                  </a:cubicBezTo>
                  <a:lnTo>
                    <a:pt x="0" y="0"/>
                  </a:lnTo>
                  <a:close/>
                </a:path>
              </a:pathLst>
            </a:custGeom>
            <a:solidFill>
              <a:srgbClr val="352973"/>
            </a:solidFill>
            <a:ln w="12700">
              <a:noFill/>
              <a:round/>
              <a:headEnd type="none" w="sm" len="sm"/>
              <a:tailEnd type="none" w="sm" len="sm"/>
            </a:ln>
          </p:spPr>
          <p:txBody>
            <a:bodyPr wrap="none" anchor="ctr"/>
            <a:lstStyle/>
            <a:p>
              <a:endParaRPr lang="en-US"/>
            </a:p>
          </p:txBody>
        </p:sp>
        <p:sp>
          <p:nvSpPr>
            <p:cNvPr id="11304" name="Freeform 15"/>
            <p:cNvSpPr>
              <a:spLocks/>
            </p:cNvSpPr>
            <p:nvPr/>
          </p:nvSpPr>
          <p:spPr bwMode="gray">
            <a:xfrm rot="-886887">
              <a:off x="2747" y="2019"/>
              <a:ext cx="868" cy="968"/>
            </a:xfrm>
            <a:custGeom>
              <a:avLst/>
              <a:gdLst>
                <a:gd name="T0" fmla="*/ 1531 w 486"/>
                <a:gd name="T1" fmla="*/ 1021 h 762"/>
                <a:gd name="T2" fmla="*/ 1550 w 486"/>
                <a:gd name="T3" fmla="*/ 1230 h 762"/>
                <a:gd name="T4" fmla="*/ 29 w 486"/>
                <a:gd name="T5" fmla="*/ 208 h 762"/>
                <a:gd name="T6" fmla="*/ 0 w 486"/>
                <a:gd name="T7" fmla="*/ 0 h 762"/>
                <a:gd name="T8" fmla="*/ 1531 w 486"/>
                <a:gd name="T9" fmla="*/ 1021 h 762"/>
                <a:gd name="T10" fmla="*/ 0 60000 65536"/>
                <a:gd name="T11" fmla="*/ 0 60000 65536"/>
                <a:gd name="T12" fmla="*/ 0 60000 65536"/>
                <a:gd name="T13" fmla="*/ 0 60000 65536"/>
                <a:gd name="T14" fmla="*/ 0 60000 65536"/>
                <a:gd name="T15" fmla="*/ 0 w 486"/>
                <a:gd name="T16" fmla="*/ 0 h 762"/>
                <a:gd name="T17" fmla="*/ 486 w 486"/>
                <a:gd name="T18" fmla="*/ 762 h 762"/>
              </a:gdLst>
              <a:ahLst/>
              <a:cxnLst>
                <a:cxn ang="T10">
                  <a:pos x="T0" y="T1"/>
                </a:cxn>
                <a:cxn ang="T11">
                  <a:pos x="T2" y="T3"/>
                </a:cxn>
                <a:cxn ang="T12">
                  <a:pos x="T4" y="T5"/>
                </a:cxn>
                <a:cxn ang="T13">
                  <a:pos x="T6" y="T7"/>
                </a:cxn>
                <a:cxn ang="T14">
                  <a:pos x="T8" y="T9"/>
                </a:cxn>
              </a:cxnLst>
              <a:rect l="T15" t="T16" r="T17" b="T18"/>
              <a:pathLst>
                <a:path w="486" h="762">
                  <a:moveTo>
                    <a:pt x="480" y="633"/>
                  </a:moveTo>
                  <a:lnTo>
                    <a:pt x="486" y="762"/>
                  </a:lnTo>
                  <a:lnTo>
                    <a:pt x="9" y="129"/>
                  </a:lnTo>
                  <a:lnTo>
                    <a:pt x="0" y="0"/>
                  </a:lnTo>
                  <a:lnTo>
                    <a:pt x="480" y="633"/>
                  </a:lnTo>
                  <a:close/>
                </a:path>
              </a:pathLst>
            </a:custGeom>
            <a:gradFill rotWithShape="1">
              <a:gsLst>
                <a:gs pos="0">
                  <a:srgbClr val="6A6198"/>
                </a:gs>
                <a:gs pos="100000">
                  <a:srgbClr val="352973"/>
                </a:gs>
              </a:gsLst>
              <a:lin ang="2700000" scaled="1"/>
            </a:gradFill>
            <a:ln w="9525">
              <a:noFill/>
              <a:round/>
              <a:headEnd/>
              <a:tailEnd/>
            </a:ln>
          </p:spPr>
          <p:txBody>
            <a:bodyPr wrap="none">
              <a:spAutoFit/>
            </a:bodyPr>
            <a:lstStyle/>
            <a:p>
              <a:endParaRPr lang="en-US"/>
            </a:p>
          </p:txBody>
        </p:sp>
        <p:sp>
          <p:nvSpPr>
            <p:cNvPr id="11305" name="Freeform 16"/>
            <p:cNvSpPr>
              <a:spLocks/>
            </p:cNvSpPr>
            <p:nvPr/>
          </p:nvSpPr>
          <p:spPr bwMode="gray">
            <a:xfrm rot="-886887">
              <a:off x="3614" y="2125"/>
              <a:ext cx="995" cy="617"/>
            </a:xfrm>
            <a:custGeom>
              <a:avLst/>
              <a:gdLst>
                <a:gd name="T0" fmla="*/ 0 w 556"/>
                <a:gd name="T1" fmla="*/ 551 h 486"/>
                <a:gd name="T2" fmla="*/ 1768 w 556"/>
                <a:gd name="T3" fmla="*/ 0 h 486"/>
                <a:gd name="T4" fmla="*/ 1781 w 556"/>
                <a:gd name="T5" fmla="*/ 222 h 486"/>
                <a:gd name="T6" fmla="*/ 1108 w 556"/>
                <a:gd name="T7" fmla="*/ 545 h 486"/>
                <a:gd name="T8" fmla="*/ 20 w 556"/>
                <a:gd name="T9" fmla="*/ 783 h 486"/>
                <a:gd name="T10" fmla="*/ 0 w 556"/>
                <a:gd name="T11" fmla="*/ 551 h 486"/>
                <a:gd name="T12" fmla="*/ 0 60000 65536"/>
                <a:gd name="T13" fmla="*/ 0 60000 65536"/>
                <a:gd name="T14" fmla="*/ 0 60000 65536"/>
                <a:gd name="T15" fmla="*/ 0 60000 65536"/>
                <a:gd name="T16" fmla="*/ 0 60000 65536"/>
                <a:gd name="T17" fmla="*/ 0 60000 65536"/>
                <a:gd name="T18" fmla="*/ 0 w 556"/>
                <a:gd name="T19" fmla="*/ 0 h 486"/>
                <a:gd name="T20" fmla="*/ 556 w 556"/>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556" h="486">
                  <a:moveTo>
                    <a:pt x="0" y="342"/>
                  </a:moveTo>
                  <a:lnTo>
                    <a:pt x="552" y="0"/>
                  </a:lnTo>
                  <a:lnTo>
                    <a:pt x="556" y="138"/>
                  </a:lnTo>
                  <a:cubicBezTo>
                    <a:pt x="522" y="194"/>
                    <a:pt x="438" y="280"/>
                    <a:pt x="346" y="338"/>
                  </a:cubicBezTo>
                  <a:cubicBezTo>
                    <a:pt x="254" y="396"/>
                    <a:pt x="64" y="485"/>
                    <a:pt x="6" y="486"/>
                  </a:cubicBezTo>
                  <a:cubicBezTo>
                    <a:pt x="8" y="434"/>
                    <a:pt x="1" y="372"/>
                    <a:pt x="0" y="342"/>
                  </a:cubicBezTo>
                  <a:close/>
                </a:path>
              </a:pathLst>
            </a:custGeom>
            <a:solidFill>
              <a:srgbClr val="352973"/>
            </a:solidFill>
            <a:ln w="9525">
              <a:noFill/>
              <a:round/>
              <a:headEnd/>
              <a:tailEnd/>
            </a:ln>
          </p:spPr>
          <p:txBody>
            <a:bodyPr wrap="none">
              <a:spAutoFit/>
            </a:bodyPr>
            <a:lstStyle/>
            <a:p>
              <a:endParaRPr lang="en-US"/>
            </a:p>
          </p:txBody>
        </p:sp>
      </p:grpSp>
      <p:grpSp>
        <p:nvGrpSpPr>
          <p:cNvPr id="3" name="Group 17"/>
          <p:cNvGrpSpPr>
            <a:grpSpLocks/>
          </p:cNvGrpSpPr>
          <p:nvPr/>
        </p:nvGrpSpPr>
        <p:grpSpPr bwMode="auto">
          <a:xfrm>
            <a:off x="4625975" y="2882900"/>
            <a:ext cx="3003550" cy="1900238"/>
            <a:chOff x="2914" y="1816"/>
            <a:chExt cx="1892" cy="1197"/>
          </a:xfrm>
        </p:grpSpPr>
        <p:sp>
          <p:nvSpPr>
            <p:cNvPr id="11300" name="Freeform 18"/>
            <p:cNvSpPr>
              <a:spLocks/>
            </p:cNvSpPr>
            <p:nvPr/>
          </p:nvSpPr>
          <p:spPr bwMode="gray">
            <a:xfrm rot="-998297">
              <a:off x="3826" y="2056"/>
              <a:ext cx="980" cy="688"/>
            </a:xfrm>
            <a:custGeom>
              <a:avLst/>
              <a:gdLst>
                <a:gd name="T0" fmla="*/ 0 w 556"/>
                <a:gd name="T1" fmla="*/ 685 h 486"/>
                <a:gd name="T2" fmla="*/ 1715 w 556"/>
                <a:gd name="T3" fmla="*/ 0 h 486"/>
                <a:gd name="T4" fmla="*/ 1727 w 556"/>
                <a:gd name="T5" fmla="*/ 276 h 486"/>
                <a:gd name="T6" fmla="*/ 1075 w 556"/>
                <a:gd name="T7" fmla="*/ 677 h 486"/>
                <a:gd name="T8" fmla="*/ 19 w 556"/>
                <a:gd name="T9" fmla="*/ 974 h 486"/>
                <a:gd name="T10" fmla="*/ 0 w 556"/>
                <a:gd name="T11" fmla="*/ 685 h 486"/>
                <a:gd name="T12" fmla="*/ 0 60000 65536"/>
                <a:gd name="T13" fmla="*/ 0 60000 65536"/>
                <a:gd name="T14" fmla="*/ 0 60000 65536"/>
                <a:gd name="T15" fmla="*/ 0 60000 65536"/>
                <a:gd name="T16" fmla="*/ 0 60000 65536"/>
                <a:gd name="T17" fmla="*/ 0 60000 65536"/>
                <a:gd name="T18" fmla="*/ 0 w 556"/>
                <a:gd name="T19" fmla="*/ 0 h 486"/>
                <a:gd name="T20" fmla="*/ 556 w 556"/>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556" h="486">
                  <a:moveTo>
                    <a:pt x="0" y="342"/>
                  </a:moveTo>
                  <a:lnTo>
                    <a:pt x="552" y="0"/>
                  </a:lnTo>
                  <a:lnTo>
                    <a:pt x="556" y="138"/>
                  </a:lnTo>
                  <a:cubicBezTo>
                    <a:pt x="522" y="194"/>
                    <a:pt x="438" y="280"/>
                    <a:pt x="346" y="338"/>
                  </a:cubicBezTo>
                  <a:cubicBezTo>
                    <a:pt x="254" y="396"/>
                    <a:pt x="64" y="485"/>
                    <a:pt x="6" y="486"/>
                  </a:cubicBezTo>
                  <a:cubicBezTo>
                    <a:pt x="8" y="434"/>
                    <a:pt x="1" y="372"/>
                    <a:pt x="0" y="342"/>
                  </a:cubicBezTo>
                  <a:close/>
                </a:path>
              </a:pathLst>
            </a:custGeom>
            <a:gradFill rotWithShape="0">
              <a:gsLst>
                <a:gs pos="0">
                  <a:srgbClr val="B98BE8"/>
                </a:gs>
                <a:gs pos="100000">
                  <a:srgbClr val="6600CC"/>
                </a:gs>
              </a:gsLst>
              <a:lin ang="0" scaled="1"/>
            </a:gradFill>
            <a:ln w="9525">
              <a:noFill/>
              <a:round/>
              <a:headEnd/>
              <a:tailEnd/>
            </a:ln>
          </p:spPr>
          <p:txBody>
            <a:bodyPr>
              <a:spAutoFit/>
            </a:bodyPr>
            <a:lstStyle/>
            <a:p>
              <a:endParaRPr lang="en-US"/>
            </a:p>
          </p:txBody>
        </p:sp>
        <p:sp>
          <p:nvSpPr>
            <p:cNvPr id="11301" name="Arc 19"/>
            <p:cNvSpPr>
              <a:spLocks/>
            </p:cNvSpPr>
            <p:nvPr/>
          </p:nvSpPr>
          <p:spPr bwMode="gray">
            <a:xfrm rot="-1060795">
              <a:off x="2914" y="1816"/>
              <a:ext cx="1830" cy="880"/>
            </a:xfrm>
            <a:custGeom>
              <a:avLst/>
              <a:gdLst>
                <a:gd name="T0" fmla="*/ 16 w 19866"/>
                <a:gd name="T1" fmla="*/ 1 h 19523"/>
                <a:gd name="T2" fmla="*/ 7 w 19866"/>
                <a:gd name="T3" fmla="*/ 2 h 19523"/>
                <a:gd name="T4" fmla="*/ 0 w 19866"/>
                <a:gd name="T5" fmla="*/ 0 h 19523"/>
                <a:gd name="T6" fmla="*/ 0 60000 65536"/>
                <a:gd name="T7" fmla="*/ 0 60000 65536"/>
                <a:gd name="T8" fmla="*/ 0 60000 65536"/>
                <a:gd name="T9" fmla="*/ 0 w 19866"/>
                <a:gd name="T10" fmla="*/ 0 h 19523"/>
                <a:gd name="T11" fmla="*/ 19866 w 19866"/>
                <a:gd name="T12" fmla="*/ 19523 h 19523"/>
              </a:gdLst>
              <a:ahLst/>
              <a:cxnLst>
                <a:cxn ang="T6">
                  <a:pos x="T0" y="T1"/>
                </a:cxn>
                <a:cxn ang="T7">
                  <a:pos x="T2" y="T3"/>
                </a:cxn>
                <a:cxn ang="T8">
                  <a:pos x="T4" y="T5"/>
                </a:cxn>
              </a:cxnLst>
              <a:rect l="T9" t="T10" r="T11" b="T12"/>
              <a:pathLst>
                <a:path w="19866" h="19523" fill="none" extrusionOk="0">
                  <a:moveTo>
                    <a:pt x="19866" y="8479"/>
                  </a:moveTo>
                  <a:cubicBezTo>
                    <a:pt x="17793" y="13335"/>
                    <a:pt x="14014" y="17263"/>
                    <a:pt x="9241" y="19522"/>
                  </a:cubicBezTo>
                </a:path>
                <a:path w="19866" h="19523" stroke="0" extrusionOk="0">
                  <a:moveTo>
                    <a:pt x="19866" y="8479"/>
                  </a:moveTo>
                  <a:cubicBezTo>
                    <a:pt x="17793" y="13335"/>
                    <a:pt x="14014" y="17263"/>
                    <a:pt x="9241" y="19522"/>
                  </a:cubicBezTo>
                  <a:lnTo>
                    <a:pt x="0" y="0"/>
                  </a:lnTo>
                  <a:close/>
                </a:path>
              </a:pathLst>
            </a:custGeom>
            <a:solidFill>
              <a:srgbClr val="CC99FF"/>
            </a:solidFill>
            <a:ln w="12700">
              <a:noFill/>
              <a:round/>
              <a:headEnd type="none" w="sm" len="sm"/>
              <a:tailEnd type="none" w="sm" len="sm"/>
            </a:ln>
          </p:spPr>
          <p:txBody>
            <a:bodyPr wrap="none" anchor="ctr"/>
            <a:lstStyle/>
            <a:p>
              <a:endParaRPr lang="en-US"/>
            </a:p>
          </p:txBody>
        </p:sp>
        <p:sp>
          <p:nvSpPr>
            <p:cNvPr id="11302" name="Freeform 20"/>
            <p:cNvSpPr>
              <a:spLocks/>
            </p:cNvSpPr>
            <p:nvPr/>
          </p:nvSpPr>
          <p:spPr bwMode="gray">
            <a:xfrm rot="-998297">
              <a:off x="2997" y="1949"/>
              <a:ext cx="839" cy="1064"/>
            </a:xfrm>
            <a:custGeom>
              <a:avLst/>
              <a:gdLst>
                <a:gd name="T0" fmla="*/ 1431 w 486"/>
                <a:gd name="T1" fmla="*/ 1234 h 762"/>
                <a:gd name="T2" fmla="*/ 1448 w 486"/>
                <a:gd name="T3" fmla="*/ 1486 h 762"/>
                <a:gd name="T4" fmla="*/ 28 w 486"/>
                <a:gd name="T5" fmla="*/ 251 h 762"/>
                <a:gd name="T6" fmla="*/ 0 w 486"/>
                <a:gd name="T7" fmla="*/ 0 h 762"/>
                <a:gd name="T8" fmla="*/ 1431 w 486"/>
                <a:gd name="T9" fmla="*/ 1234 h 762"/>
                <a:gd name="T10" fmla="*/ 0 60000 65536"/>
                <a:gd name="T11" fmla="*/ 0 60000 65536"/>
                <a:gd name="T12" fmla="*/ 0 60000 65536"/>
                <a:gd name="T13" fmla="*/ 0 60000 65536"/>
                <a:gd name="T14" fmla="*/ 0 60000 65536"/>
                <a:gd name="T15" fmla="*/ 0 w 486"/>
                <a:gd name="T16" fmla="*/ 0 h 762"/>
                <a:gd name="T17" fmla="*/ 486 w 486"/>
                <a:gd name="T18" fmla="*/ 762 h 762"/>
              </a:gdLst>
              <a:ahLst/>
              <a:cxnLst>
                <a:cxn ang="T10">
                  <a:pos x="T0" y="T1"/>
                </a:cxn>
                <a:cxn ang="T11">
                  <a:pos x="T2" y="T3"/>
                </a:cxn>
                <a:cxn ang="T12">
                  <a:pos x="T4" y="T5"/>
                </a:cxn>
                <a:cxn ang="T13">
                  <a:pos x="T6" y="T7"/>
                </a:cxn>
                <a:cxn ang="T14">
                  <a:pos x="T8" y="T9"/>
                </a:cxn>
              </a:cxnLst>
              <a:rect l="T15" t="T16" r="T17" b="T18"/>
              <a:pathLst>
                <a:path w="486" h="762">
                  <a:moveTo>
                    <a:pt x="480" y="633"/>
                  </a:moveTo>
                  <a:lnTo>
                    <a:pt x="486" y="762"/>
                  </a:lnTo>
                  <a:lnTo>
                    <a:pt x="9" y="129"/>
                  </a:lnTo>
                  <a:lnTo>
                    <a:pt x="0" y="0"/>
                  </a:lnTo>
                  <a:lnTo>
                    <a:pt x="480" y="633"/>
                  </a:lnTo>
                  <a:close/>
                </a:path>
              </a:pathLst>
            </a:custGeom>
            <a:gradFill rotWithShape="1">
              <a:gsLst>
                <a:gs pos="0">
                  <a:srgbClr val="5007A1"/>
                </a:gs>
                <a:gs pos="100000">
                  <a:srgbClr val="AF8ED4"/>
                </a:gs>
              </a:gsLst>
              <a:lin ang="2700000" scaled="1"/>
            </a:gradFill>
            <a:ln w="9525">
              <a:noFill/>
              <a:round/>
              <a:headEnd/>
              <a:tailEnd/>
            </a:ln>
          </p:spPr>
          <p:txBody>
            <a:bodyPr>
              <a:spAutoFit/>
            </a:bodyPr>
            <a:lstStyle/>
            <a:p>
              <a:endParaRPr lang="en-US"/>
            </a:p>
          </p:txBody>
        </p:sp>
      </p:grpSp>
      <p:sp>
        <p:nvSpPr>
          <p:cNvPr id="11279" name="Oval 21"/>
          <p:cNvSpPr>
            <a:spLocks noChangeArrowheads="1"/>
          </p:cNvSpPr>
          <p:nvPr/>
        </p:nvSpPr>
        <p:spPr bwMode="gray">
          <a:xfrm rot="-998297">
            <a:off x="2979738" y="2617788"/>
            <a:ext cx="2695575" cy="1339850"/>
          </a:xfrm>
          <a:prstGeom prst="ellipse">
            <a:avLst/>
          </a:prstGeom>
          <a:gradFill rotWithShape="0">
            <a:gsLst>
              <a:gs pos="0">
                <a:srgbClr val="000000"/>
              </a:gs>
              <a:gs pos="50000">
                <a:srgbClr val="C1C1C1"/>
              </a:gs>
              <a:gs pos="100000">
                <a:srgbClr val="000000"/>
              </a:gs>
            </a:gsLst>
            <a:lin ang="0" scaled="1"/>
          </a:gradFill>
          <a:ln w="12700">
            <a:noFill/>
            <a:round/>
            <a:headEnd type="none" w="sm" len="sm"/>
            <a:tailEnd type="none" w="sm" len="sm"/>
          </a:ln>
        </p:spPr>
        <p:txBody>
          <a:bodyPr wrap="none" anchor="ctr"/>
          <a:lstStyle/>
          <a:p>
            <a:endParaRPr lang="en-US"/>
          </a:p>
        </p:txBody>
      </p:sp>
      <p:sp>
        <p:nvSpPr>
          <p:cNvPr id="11280" name="Oval 22"/>
          <p:cNvSpPr>
            <a:spLocks noChangeArrowheads="1"/>
          </p:cNvSpPr>
          <p:nvPr/>
        </p:nvSpPr>
        <p:spPr bwMode="white">
          <a:xfrm rot="-998297">
            <a:off x="3055938" y="2852738"/>
            <a:ext cx="2624137" cy="1098550"/>
          </a:xfrm>
          <a:prstGeom prst="ellipse">
            <a:avLst/>
          </a:prstGeom>
          <a:solidFill>
            <a:schemeClr val="bg1"/>
          </a:solidFill>
          <a:ln w="12700">
            <a:noFill/>
            <a:round/>
            <a:headEnd type="none" w="sm" len="sm"/>
            <a:tailEnd type="none" w="sm" len="sm"/>
          </a:ln>
        </p:spPr>
        <p:txBody>
          <a:bodyPr wrap="none" anchor="ctr"/>
          <a:lstStyle/>
          <a:p>
            <a:endParaRPr lang="en-US"/>
          </a:p>
        </p:txBody>
      </p:sp>
      <p:sp>
        <p:nvSpPr>
          <p:cNvPr id="11281" name="Text Box 23"/>
          <p:cNvSpPr txBox="1">
            <a:spLocks noChangeArrowheads="1"/>
          </p:cNvSpPr>
          <p:nvPr/>
        </p:nvSpPr>
        <p:spPr bwMode="gray">
          <a:xfrm>
            <a:off x="5638800" y="2209800"/>
            <a:ext cx="1416050" cy="641350"/>
          </a:xfrm>
          <a:prstGeom prst="rect">
            <a:avLst/>
          </a:prstGeom>
          <a:noFill/>
          <a:ln w="9525">
            <a:noFill/>
            <a:miter lim="800000"/>
            <a:headEnd/>
            <a:tailEnd/>
          </a:ln>
        </p:spPr>
        <p:txBody>
          <a:bodyPr wrap="none">
            <a:spAutoFit/>
          </a:bodyPr>
          <a:lstStyle/>
          <a:p>
            <a:r>
              <a:rPr lang="en-US">
                <a:solidFill>
                  <a:srgbClr val="FFFFCC"/>
                </a:solidFill>
              </a:rPr>
              <a:t>Ecosystems</a:t>
            </a:r>
          </a:p>
          <a:p>
            <a:r>
              <a:rPr lang="en-US">
                <a:solidFill>
                  <a:srgbClr val="FFFFCC"/>
                </a:solidFill>
              </a:rPr>
              <a:t>health</a:t>
            </a:r>
          </a:p>
        </p:txBody>
      </p:sp>
      <p:sp>
        <p:nvSpPr>
          <p:cNvPr id="11282" name="Text Box 24"/>
          <p:cNvSpPr txBox="1">
            <a:spLocks noChangeArrowheads="1"/>
          </p:cNvSpPr>
          <p:nvPr/>
        </p:nvSpPr>
        <p:spPr bwMode="gray">
          <a:xfrm>
            <a:off x="3962400" y="1981200"/>
            <a:ext cx="1416050" cy="366713"/>
          </a:xfrm>
          <a:prstGeom prst="rect">
            <a:avLst/>
          </a:prstGeom>
          <a:noFill/>
          <a:ln w="9525">
            <a:noFill/>
            <a:miter lim="800000"/>
            <a:headEnd/>
            <a:tailEnd/>
          </a:ln>
        </p:spPr>
        <p:txBody>
          <a:bodyPr wrap="none">
            <a:spAutoFit/>
          </a:bodyPr>
          <a:lstStyle/>
          <a:p>
            <a:r>
              <a:rPr lang="en-US">
                <a:solidFill>
                  <a:srgbClr val="FFFFCC"/>
                </a:solidFill>
              </a:rPr>
              <a:t>Hydropower</a:t>
            </a:r>
          </a:p>
        </p:txBody>
      </p:sp>
      <p:sp>
        <p:nvSpPr>
          <p:cNvPr id="11283" name="Text Box 25"/>
          <p:cNvSpPr txBox="1">
            <a:spLocks noChangeArrowheads="1"/>
          </p:cNvSpPr>
          <p:nvPr/>
        </p:nvSpPr>
        <p:spPr bwMode="gray">
          <a:xfrm>
            <a:off x="2133600" y="2743200"/>
            <a:ext cx="1289050" cy="366713"/>
          </a:xfrm>
          <a:prstGeom prst="rect">
            <a:avLst/>
          </a:prstGeom>
          <a:noFill/>
          <a:ln w="9525">
            <a:noFill/>
            <a:miter lim="800000"/>
            <a:headEnd/>
            <a:tailEnd/>
          </a:ln>
        </p:spPr>
        <p:txBody>
          <a:bodyPr wrap="none">
            <a:spAutoFit/>
          </a:bodyPr>
          <a:lstStyle/>
          <a:p>
            <a:r>
              <a:rPr lang="en-US">
                <a:solidFill>
                  <a:srgbClr val="FFFFCC"/>
                </a:solidFill>
              </a:rPr>
              <a:t>Recreation</a:t>
            </a:r>
          </a:p>
        </p:txBody>
      </p:sp>
      <p:sp>
        <p:nvSpPr>
          <p:cNvPr id="11284" name="Text Box 26"/>
          <p:cNvSpPr txBox="1">
            <a:spLocks noChangeArrowheads="1"/>
          </p:cNvSpPr>
          <p:nvPr/>
        </p:nvSpPr>
        <p:spPr bwMode="gray">
          <a:xfrm>
            <a:off x="2057400" y="3886200"/>
            <a:ext cx="869950" cy="641350"/>
          </a:xfrm>
          <a:prstGeom prst="rect">
            <a:avLst/>
          </a:prstGeom>
          <a:noFill/>
          <a:ln w="9525">
            <a:noFill/>
            <a:miter lim="800000"/>
            <a:headEnd/>
            <a:tailEnd/>
          </a:ln>
        </p:spPr>
        <p:txBody>
          <a:bodyPr wrap="none">
            <a:spAutoFit/>
          </a:bodyPr>
          <a:lstStyle/>
          <a:p>
            <a:r>
              <a:rPr lang="en-US">
                <a:solidFill>
                  <a:srgbClr val="FFFFCC"/>
                </a:solidFill>
              </a:rPr>
              <a:t>Flood</a:t>
            </a:r>
          </a:p>
          <a:p>
            <a:r>
              <a:rPr lang="en-US">
                <a:solidFill>
                  <a:srgbClr val="FFFFCC"/>
                </a:solidFill>
              </a:rPr>
              <a:t>control</a:t>
            </a:r>
          </a:p>
        </p:txBody>
      </p:sp>
      <p:sp>
        <p:nvSpPr>
          <p:cNvPr id="11285" name="Text Box 27"/>
          <p:cNvSpPr txBox="1">
            <a:spLocks noChangeArrowheads="1"/>
          </p:cNvSpPr>
          <p:nvPr/>
        </p:nvSpPr>
        <p:spPr bwMode="gray">
          <a:xfrm>
            <a:off x="3810000" y="4267200"/>
            <a:ext cx="1276350" cy="366713"/>
          </a:xfrm>
          <a:prstGeom prst="rect">
            <a:avLst/>
          </a:prstGeom>
          <a:noFill/>
          <a:ln w="9525">
            <a:noFill/>
            <a:miter lim="800000"/>
            <a:headEnd/>
            <a:tailEnd/>
          </a:ln>
        </p:spPr>
        <p:txBody>
          <a:bodyPr wrap="none">
            <a:spAutoFit/>
          </a:bodyPr>
          <a:lstStyle/>
          <a:p>
            <a:r>
              <a:rPr lang="en-US">
                <a:solidFill>
                  <a:srgbClr val="FFFFCC"/>
                </a:solidFill>
              </a:rPr>
              <a:t>Agriculture</a:t>
            </a:r>
          </a:p>
        </p:txBody>
      </p:sp>
      <p:sp>
        <p:nvSpPr>
          <p:cNvPr id="11286" name="Text Box 28"/>
          <p:cNvSpPr txBox="1">
            <a:spLocks noChangeArrowheads="1"/>
          </p:cNvSpPr>
          <p:nvPr/>
        </p:nvSpPr>
        <p:spPr bwMode="gray">
          <a:xfrm>
            <a:off x="5562600" y="3244850"/>
            <a:ext cx="1517650" cy="641350"/>
          </a:xfrm>
          <a:prstGeom prst="rect">
            <a:avLst/>
          </a:prstGeom>
          <a:noFill/>
          <a:ln w="9525">
            <a:noFill/>
            <a:miter lim="800000"/>
            <a:headEnd/>
            <a:tailEnd/>
          </a:ln>
        </p:spPr>
        <p:txBody>
          <a:bodyPr wrap="none">
            <a:spAutoFit/>
          </a:bodyPr>
          <a:lstStyle/>
          <a:p>
            <a:r>
              <a:rPr lang="en-US">
                <a:solidFill>
                  <a:srgbClr val="FFFFCC"/>
                </a:solidFill>
              </a:rPr>
              <a:t>Consumptive</a:t>
            </a:r>
            <a:br>
              <a:rPr lang="en-US">
                <a:solidFill>
                  <a:srgbClr val="FFFFCC"/>
                </a:solidFill>
              </a:rPr>
            </a:br>
            <a:r>
              <a:rPr lang="en-US">
                <a:solidFill>
                  <a:srgbClr val="FFFFCC"/>
                </a:solidFill>
              </a:rPr>
              <a:t>use</a:t>
            </a:r>
          </a:p>
        </p:txBody>
      </p:sp>
      <p:grpSp>
        <p:nvGrpSpPr>
          <p:cNvPr id="4" name="Group 30"/>
          <p:cNvGrpSpPr>
            <a:grpSpLocks/>
          </p:cNvGrpSpPr>
          <p:nvPr/>
        </p:nvGrpSpPr>
        <p:grpSpPr bwMode="auto">
          <a:xfrm>
            <a:off x="0" y="990600"/>
            <a:ext cx="9144000" cy="5867400"/>
            <a:chOff x="0" y="624"/>
            <a:chExt cx="5760" cy="3696"/>
          </a:xfrm>
        </p:grpSpPr>
        <p:pic>
          <p:nvPicPr>
            <p:cNvPr id="11289" name="Picture 31" descr="MCj02129470000[1]"/>
            <p:cNvPicPr>
              <a:picLocks noChangeAspect="1" noChangeArrowheads="1"/>
            </p:cNvPicPr>
            <p:nvPr/>
          </p:nvPicPr>
          <p:blipFill>
            <a:blip r:embed="rId3" cstate="print"/>
            <a:srcRect/>
            <a:stretch>
              <a:fillRect/>
            </a:stretch>
          </p:blipFill>
          <p:spPr bwMode="auto">
            <a:xfrm>
              <a:off x="173" y="1319"/>
              <a:ext cx="979" cy="883"/>
            </a:xfrm>
            <a:prstGeom prst="rect">
              <a:avLst/>
            </a:prstGeom>
            <a:noFill/>
            <a:ln w="9525">
              <a:noFill/>
              <a:miter lim="800000"/>
              <a:headEnd/>
              <a:tailEnd/>
            </a:ln>
          </p:spPr>
        </p:pic>
        <p:pic>
          <p:nvPicPr>
            <p:cNvPr id="11290" name="Picture 32" descr="MCj02905720000[1]"/>
            <p:cNvPicPr>
              <a:picLocks noChangeAspect="1" noChangeArrowheads="1"/>
            </p:cNvPicPr>
            <p:nvPr/>
          </p:nvPicPr>
          <p:blipFill>
            <a:blip r:embed="rId4" cstate="print"/>
            <a:srcRect/>
            <a:stretch>
              <a:fillRect/>
            </a:stretch>
          </p:blipFill>
          <p:spPr bwMode="auto">
            <a:xfrm>
              <a:off x="2829" y="3360"/>
              <a:ext cx="1347" cy="684"/>
            </a:xfrm>
            <a:prstGeom prst="rect">
              <a:avLst/>
            </a:prstGeom>
            <a:noFill/>
            <a:ln w="9525">
              <a:noFill/>
              <a:miter lim="800000"/>
              <a:headEnd/>
              <a:tailEnd/>
            </a:ln>
          </p:spPr>
        </p:pic>
        <p:pic>
          <p:nvPicPr>
            <p:cNvPr id="11291" name="Picture 33" descr="MCj01374090000[1]"/>
            <p:cNvPicPr>
              <a:picLocks noChangeAspect="1" noChangeArrowheads="1"/>
            </p:cNvPicPr>
            <p:nvPr/>
          </p:nvPicPr>
          <p:blipFill>
            <a:blip r:embed="rId5" cstate="print"/>
            <a:srcRect/>
            <a:stretch>
              <a:fillRect/>
            </a:stretch>
          </p:blipFill>
          <p:spPr bwMode="auto">
            <a:xfrm>
              <a:off x="0" y="2928"/>
              <a:ext cx="1319" cy="834"/>
            </a:xfrm>
            <a:prstGeom prst="rect">
              <a:avLst/>
            </a:prstGeom>
            <a:noFill/>
            <a:ln w="9525">
              <a:noFill/>
              <a:miter lim="800000"/>
              <a:headEnd/>
              <a:tailEnd/>
            </a:ln>
          </p:spPr>
        </p:pic>
        <p:pic>
          <p:nvPicPr>
            <p:cNvPr id="11292" name="Picture 34" descr="MCj03493230000[1]"/>
            <p:cNvPicPr>
              <a:picLocks noChangeAspect="1" noChangeArrowheads="1"/>
            </p:cNvPicPr>
            <p:nvPr/>
          </p:nvPicPr>
          <p:blipFill>
            <a:blip r:embed="rId6" cstate="print"/>
            <a:srcRect/>
            <a:stretch>
              <a:fillRect/>
            </a:stretch>
          </p:blipFill>
          <p:spPr bwMode="auto">
            <a:xfrm>
              <a:off x="4960" y="3651"/>
              <a:ext cx="800" cy="669"/>
            </a:xfrm>
            <a:prstGeom prst="rect">
              <a:avLst/>
            </a:prstGeom>
            <a:noFill/>
            <a:ln w="9525">
              <a:noFill/>
              <a:miter lim="800000"/>
              <a:headEnd/>
              <a:tailEnd/>
            </a:ln>
          </p:spPr>
        </p:pic>
        <p:pic>
          <p:nvPicPr>
            <p:cNvPr id="11293" name="Picture 35" descr="MCj02330100000[1]"/>
            <p:cNvPicPr>
              <a:picLocks noChangeAspect="1" noChangeArrowheads="1"/>
            </p:cNvPicPr>
            <p:nvPr/>
          </p:nvPicPr>
          <p:blipFill>
            <a:blip r:embed="rId7" cstate="print"/>
            <a:srcRect/>
            <a:stretch>
              <a:fillRect/>
            </a:stretch>
          </p:blipFill>
          <p:spPr bwMode="auto">
            <a:xfrm>
              <a:off x="2064" y="624"/>
              <a:ext cx="816" cy="604"/>
            </a:xfrm>
            <a:prstGeom prst="rect">
              <a:avLst/>
            </a:prstGeom>
            <a:noFill/>
            <a:ln w="9525">
              <a:noFill/>
              <a:miter lim="800000"/>
              <a:headEnd/>
              <a:tailEnd/>
            </a:ln>
          </p:spPr>
        </p:pic>
        <p:pic>
          <p:nvPicPr>
            <p:cNvPr id="11294" name="Picture 36" descr="MCj02792520000[1]"/>
            <p:cNvPicPr>
              <a:picLocks noChangeAspect="1" noChangeArrowheads="1"/>
            </p:cNvPicPr>
            <p:nvPr/>
          </p:nvPicPr>
          <p:blipFill>
            <a:blip r:embed="rId8" cstate="print"/>
            <a:srcRect/>
            <a:stretch>
              <a:fillRect/>
            </a:stretch>
          </p:blipFill>
          <p:spPr bwMode="auto">
            <a:xfrm>
              <a:off x="2377" y="3395"/>
              <a:ext cx="455" cy="637"/>
            </a:xfrm>
            <a:prstGeom prst="rect">
              <a:avLst/>
            </a:prstGeom>
            <a:noFill/>
            <a:ln w="9525">
              <a:noFill/>
              <a:miter lim="800000"/>
              <a:headEnd/>
              <a:tailEnd/>
            </a:ln>
          </p:spPr>
        </p:pic>
        <p:grpSp>
          <p:nvGrpSpPr>
            <p:cNvPr id="5" name="Group 37"/>
            <p:cNvGrpSpPr>
              <a:grpSpLocks/>
            </p:cNvGrpSpPr>
            <p:nvPr/>
          </p:nvGrpSpPr>
          <p:grpSpPr bwMode="auto">
            <a:xfrm>
              <a:off x="4368" y="1840"/>
              <a:ext cx="1296" cy="1424"/>
              <a:chOff x="4416" y="1520"/>
              <a:chExt cx="1296" cy="1424"/>
            </a:xfrm>
          </p:grpSpPr>
          <p:pic>
            <p:nvPicPr>
              <p:cNvPr id="11297" name="Picture 38" descr="MCj01049740000[1]"/>
              <p:cNvPicPr>
                <a:picLocks noChangeAspect="1" noChangeArrowheads="1"/>
              </p:cNvPicPr>
              <p:nvPr/>
            </p:nvPicPr>
            <p:blipFill>
              <a:blip r:embed="rId9" cstate="print"/>
              <a:srcRect/>
              <a:stretch>
                <a:fillRect/>
              </a:stretch>
            </p:blipFill>
            <p:spPr bwMode="auto">
              <a:xfrm>
                <a:off x="5079" y="2102"/>
                <a:ext cx="633" cy="634"/>
              </a:xfrm>
              <a:prstGeom prst="rect">
                <a:avLst/>
              </a:prstGeom>
              <a:noFill/>
              <a:ln w="9525">
                <a:noFill/>
                <a:miter lim="800000"/>
                <a:headEnd/>
                <a:tailEnd/>
              </a:ln>
            </p:spPr>
          </p:pic>
          <p:pic>
            <p:nvPicPr>
              <p:cNvPr id="11298" name="Picture 39" descr="MCj02342960000[1]"/>
              <p:cNvPicPr>
                <a:picLocks noChangeAspect="1" noChangeArrowheads="1"/>
              </p:cNvPicPr>
              <p:nvPr/>
            </p:nvPicPr>
            <p:blipFill>
              <a:blip r:embed="rId10" cstate="print"/>
              <a:srcRect/>
              <a:stretch>
                <a:fillRect/>
              </a:stretch>
            </p:blipFill>
            <p:spPr bwMode="auto">
              <a:xfrm>
                <a:off x="4721" y="1520"/>
                <a:ext cx="559" cy="832"/>
              </a:xfrm>
              <a:prstGeom prst="rect">
                <a:avLst/>
              </a:prstGeom>
              <a:noFill/>
              <a:ln w="9525">
                <a:noFill/>
                <a:miter lim="800000"/>
                <a:headEnd/>
                <a:tailEnd/>
              </a:ln>
            </p:spPr>
          </p:pic>
          <p:pic>
            <p:nvPicPr>
              <p:cNvPr id="11299" name="Picture 40" descr="MCj02793660000[1]"/>
              <p:cNvPicPr>
                <a:picLocks noChangeAspect="1" noChangeArrowheads="1"/>
              </p:cNvPicPr>
              <p:nvPr/>
            </p:nvPicPr>
            <p:blipFill>
              <a:blip r:embed="rId11" cstate="print"/>
              <a:srcRect/>
              <a:stretch>
                <a:fillRect/>
              </a:stretch>
            </p:blipFill>
            <p:spPr bwMode="auto">
              <a:xfrm>
                <a:off x="4416" y="2304"/>
                <a:ext cx="639" cy="640"/>
              </a:xfrm>
              <a:prstGeom prst="rect">
                <a:avLst/>
              </a:prstGeom>
              <a:noFill/>
              <a:ln w="9525">
                <a:noFill/>
                <a:miter lim="800000"/>
                <a:headEnd/>
                <a:tailEnd/>
              </a:ln>
            </p:spPr>
          </p:pic>
        </p:grpSp>
        <p:pic>
          <p:nvPicPr>
            <p:cNvPr id="11296" name="Picture 41" descr="MCj01555450000[1]"/>
            <p:cNvPicPr>
              <a:picLocks noChangeAspect="1" noChangeArrowheads="1"/>
            </p:cNvPicPr>
            <p:nvPr/>
          </p:nvPicPr>
          <p:blipFill>
            <a:blip r:embed="rId12" cstate="print"/>
            <a:srcRect/>
            <a:stretch>
              <a:fillRect/>
            </a:stretch>
          </p:blipFill>
          <p:spPr bwMode="auto">
            <a:xfrm>
              <a:off x="4412" y="891"/>
              <a:ext cx="628" cy="597"/>
            </a:xfrm>
            <a:prstGeom prst="rect">
              <a:avLst/>
            </a:prstGeom>
            <a:noFill/>
            <a:ln w="9525">
              <a:noFill/>
              <a:miter lim="800000"/>
              <a:headEnd/>
              <a:tailEnd/>
            </a:ln>
          </p:spPr>
        </p:pic>
      </p:grpSp>
      <p:sp>
        <p:nvSpPr>
          <p:cNvPr id="11288" name="Text Box 44"/>
          <p:cNvSpPr txBox="1">
            <a:spLocks noChangeArrowheads="1"/>
          </p:cNvSpPr>
          <p:nvPr/>
        </p:nvSpPr>
        <p:spPr bwMode="auto">
          <a:xfrm>
            <a:off x="381000" y="6462713"/>
            <a:ext cx="5365750" cy="366712"/>
          </a:xfrm>
          <a:prstGeom prst="rect">
            <a:avLst/>
          </a:prstGeom>
          <a:noFill/>
          <a:ln w="9525">
            <a:noFill/>
            <a:miter lim="800000"/>
            <a:headEnd/>
            <a:tailEnd/>
          </a:ln>
        </p:spPr>
        <p:txBody>
          <a:bodyPr>
            <a:spAutoFit/>
          </a:bodyPr>
          <a:lstStyle/>
          <a:p>
            <a:r>
              <a:rPr lang="en-US" b="1">
                <a:latin typeface="Times New Roman" pitchFamily="-107" charset="0"/>
              </a:rPr>
              <a:t>Source: Roger Pulwarty, NIDIS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chor="b">
            <a:normAutofit/>
          </a:bodyPr>
          <a:lstStyle/>
          <a:p>
            <a:pPr eaLnBrk="1" hangingPunct="1"/>
            <a:r>
              <a:rPr lang="en-US" dirty="0" smtClean="0"/>
              <a:t>What is Drought?</a:t>
            </a:r>
          </a:p>
        </p:txBody>
      </p:sp>
      <p:sp>
        <p:nvSpPr>
          <p:cNvPr id="19459" name="Rectangle 3"/>
          <p:cNvSpPr>
            <a:spLocks noGrp="1" noChangeArrowheads="1"/>
          </p:cNvSpPr>
          <p:nvPr>
            <p:ph sz="quarter" idx="1"/>
          </p:nvPr>
        </p:nvSpPr>
        <p:spPr/>
        <p:txBody>
          <a:bodyPr>
            <a:noAutofit/>
          </a:bodyPr>
          <a:lstStyle/>
          <a:p>
            <a:pPr eaLnBrk="1" hangingPunct="1"/>
            <a:r>
              <a:rPr lang="en-US" b="1" i="1" dirty="0" smtClean="0">
                <a:cs typeface="Times New Roman" pitchFamily="-107" charset="0"/>
              </a:rPr>
              <a:t>Drought is a multi-faceted issue and requires a multi-faceted assessment.</a:t>
            </a:r>
            <a:endParaRPr lang="en-US" dirty="0" smtClean="0">
              <a:cs typeface="Times New Roman" pitchFamily="-107" charset="0"/>
            </a:endParaRPr>
          </a:p>
          <a:p>
            <a:pPr lvl="1" eaLnBrk="1" hangingPunct="1">
              <a:lnSpc>
                <a:spcPct val="120000"/>
              </a:lnSpc>
            </a:pPr>
            <a:r>
              <a:rPr lang="en-US" sz="2400" dirty="0" smtClean="0">
                <a:cs typeface="Times New Roman" pitchFamily="-107" charset="0"/>
              </a:rPr>
              <a:t>Does a doctor take your temp, check a chart and say “based on your temp, you are moderately-to-severely sick”?</a:t>
            </a:r>
          </a:p>
          <a:p>
            <a:pPr lvl="1" eaLnBrk="1" hangingPunct="1">
              <a:lnSpc>
                <a:spcPct val="120000"/>
              </a:lnSpc>
            </a:pPr>
            <a:r>
              <a:rPr lang="en-US" sz="2400" dirty="0" smtClean="0">
                <a:cs typeface="Times New Roman" pitchFamily="-107" charset="0"/>
              </a:rPr>
              <a:t>Instead, she uses the results of several patient-appropriate and symptom-appropriate tests. </a:t>
            </a:r>
            <a:r>
              <a:rPr lang="en-US" sz="2400" i="1" dirty="0" smtClean="0">
                <a:cs typeface="Times New Roman" pitchFamily="-107" charset="0"/>
              </a:rPr>
              <a:t>i</a:t>
            </a:r>
            <a:r>
              <a:rPr lang="en-US" sz="2400" i="1" dirty="0" smtClean="0"/>
              <a:t>.e., </a:t>
            </a:r>
            <a:r>
              <a:rPr lang="en-US" sz="2400" i="1" u="sng" dirty="0" smtClean="0"/>
              <a:t>well-chosen indicators in concert with each other</a:t>
            </a:r>
            <a:r>
              <a:rPr lang="en-US" sz="2400" i="1" dirty="0" smtClean="0"/>
              <a:t>.</a:t>
            </a:r>
          </a:p>
          <a:p>
            <a:pPr lvl="1" eaLnBrk="1" hangingPunct="1"/>
            <a:r>
              <a:rPr lang="en-US" sz="2400" dirty="0" smtClean="0"/>
              <a:t>A responsible drought decision-maker (and those who supply her data) should take the same approach.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 calcmode="lin" valueType="num">
                                      <p:cBhvr additive="base">
                                        <p:cTn id="11" dur="500" fill="hold"/>
                                        <p:tgtEl>
                                          <p:spTgt spid="1945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945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 calcmode="lin" valueType="num">
                                      <p:cBhvr additive="base">
                                        <p:cTn id="15" dur="500" fill="hold"/>
                                        <p:tgtEl>
                                          <p:spTgt spid="1945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45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 calcmode="lin" valueType="num">
                                      <p:cBhvr additive="base">
                                        <p:cTn id="19" dur="500" fill="hold"/>
                                        <p:tgtEl>
                                          <p:spTgt spid="1945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4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381000" y="228600"/>
            <a:ext cx="7772400" cy="838200"/>
          </a:xfrm>
          <a:noFill/>
        </p:spPr>
        <p:txBody>
          <a:bodyPr anchor="ctr">
            <a:normAutofit/>
          </a:bodyPr>
          <a:lstStyle/>
          <a:p>
            <a:pPr eaLnBrk="1" hangingPunct="1"/>
            <a:r>
              <a:rPr lang="en-US" dirty="0" smtClean="0"/>
              <a:t>Why Monitor Drought Impacts?</a:t>
            </a:r>
          </a:p>
        </p:txBody>
      </p:sp>
      <p:sp>
        <p:nvSpPr>
          <p:cNvPr id="13315" name="Rectangle 2"/>
          <p:cNvSpPr>
            <a:spLocks noGrp="1" noChangeArrowheads="1"/>
          </p:cNvSpPr>
          <p:nvPr>
            <p:ph type="body" sz="half" idx="1"/>
          </p:nvPr>
        </p:nvSpPr>
        <p:spPr>
          <a:xfrm>
            <a:off x="685800" y="1600200"/>
            <a:ext cx="7924800" cy="4724400"/>
          </a:xfrm>
        </p:spPr>
        <p:txBody>
          <a:bodyPr>
            <a:normAutofit lnSpcReduction="10000"/>
          </a:bodyPr>
          <a:lstStyle/>
          <a:p>
            <a:pPr eaLnBrk="1" hangingPunct="1">
              <a:lnSpc>
                <a:spcPct val="90000"/>
              </a:lnSpc>
            </a:pPr>
            <a:r>
              <a:rPr lang="en-US" dirty="0" smtClean="0"/>
              <a:t>Drought is one of the </a:t>
            </a:r>
            <a:r>
              <a:rPr lang="en-US" b="1" dirty="0" smtClean="0">
                <a:solidFill>
                  <a:srgbClr val="990000"/>
                </a:solidFill>
              </a:rPr>
              <a:t>most costly</a:t>
            </a:r>
            <a:r>
              <a:rPr lang="en-US" dirty="0" smtClean="0"/>
              <a:t> U.S. natural disasters </a:t>
            </a:r>
          </a:p>
          <a:p>
            <a:pPr lvl="1" eaLnBrk="1" hangingPunct="1">
              <a:lnSpc>
                <a:spcPct val="90000"/>
              </a:lnSpc>
            </a:pPr>
            <a:r>
              <a:rPr lang="en-US" sz="2400" dirty="0" smtClean="0"/>
              <a:t>Estimated annual losses at </a:t>
            </a:r>
            <a:r>
              <a:rPr lang="en-US" sz="2400" b="1" dirty="0" smtClean="0">
                <a:solidFill>
                  <a:srgbClr val="990000"/>
                </a:solidFill>
              </a:rPr>
              <a:t>$6-8 billion</a:t>
            </a:r>
            <a:r>
              <a:rPr lang="en-US" sz="2400" dirty="0" smtClean="0"/>
              <a:t> (1995)</a:t>
            </a:r>
          </a:p>
          <a:p>
            <a:pPr lvl="1" eaLnBrk="1" hangingPunct="1">
              <a:lnSpc>
                <a:spcPct val="90000"/>
              </a:lnSpc>
            </a:pPr>
            <a:r>
              <a:rPr lang="en-US" sz="2400" b="1" dirty="0" smtClean="0"/>
              <a:t>1988:</a:t>
            </a:r>
            <a:r>
              <a:rPr lang="en-US" sz="2400" dirty="0" smtClean="0"/>
              <a:t> </a:t>
            </a:r>
            <a:r>
              <a:rPr lang="en-US" sz="2400" b="1" dirty="0" smtClean="0">
                <a:solidFill>
                  <a:srgbClr val="990000"/>
                </a:solidFill>
              </a:rPr>
              <a:t>$39 billion ($68B in 2007 $)</a:t>
            </a:r>
          </a:p>
          <a:p>
            <a:pPr lvl="1" eaLnBrk="1" hangingPunct="1">
              <a:lnSpc>
                <a:spcPct val="90000"/>
              </a:lnSpc>
            </a:pPr>
            <a:r>
              <a:rPr lang="en-US" sz="2400" b="1" dirty="0" smtClean="0"/>
              <a:t>2002, 2003, 2004, 2005, 2006, 2007: </a:t>
            </a:r>
            <a:r>
              <a:rPr lang="en-US" sz="2400" b="1" dirty="0" smtClean="0">
                <a:solidFill>
                  <a:srgbClr val="990000"/>
                </a:solidFill>
              </a:rPr>
              <a:t>???</a:t>
            </a:r>
          </a:p>
          <a:p>
            <a:pPr lvl="1" eaLnBrk="1" hangingPunct="1">
              <a:lnSpc>
                <a:spcPct val="90000"/>
              </a:lnSpc>
            </a:pPr>
            <a:r>
              <a:rPr lang="en-US" sz="2400" dirty="0" smtClean="0"/>
              <a:t>Europe, 2003: </a:t>
            </a:r>
            <a:r>
              <a:rPr lang="en-US" sz="2400" b="1" dirty="0" smtClean="0">
                <a:solidFill>
                  <a:srgbClr val="990000"/>
                </a:solidFill>
              </a:rPr>
              <a:t>US$13B</a:t>
            </a:r>
          </a:p>
          <a:p>
            <a:pPr lvl="1" eaLnBrk="1" hangingPunct="1">
              <a:lnSpc>
                <a:spcPct val="90000"/>
              </a:lnSpc>
            </a:pPr>
            <a:r>
              <a:rPr lang="en-US" sz="2400" dirty="0" smtClean="0"/>
              <a:t>Canada, 2001-02: </a:t>
            </a:r>
            <a:r>
              <a:rPr lang="en-US" sz="2400" b="1" dirty="0" smtClean="0">
                <a:solidFill>
                  <a:srgbClr val="990000"/>
                </a:solidFill>
              </a:rPr>
              <a:t>US$5.7B</a:t>
            </a:r>
          </a:p>
          <a:p>
            <a:pPr lvl="1" eaLnBrk="1" hangingPunct="1">
              <a:lnSpc>
                <a:spcPct val="90000"/>
              </a:lnSpc>
              <a:buFont typeface="Wingdings" pitchFamily="-107" charset="2"/>
              <a:buNone/>
            </a:pPr>
            <a:endParaRPr lang="en-US" sz="900" b="1" dirty="0" smtClean="0">
              <a:solidFill>
                <a:srgbClr val="990000"/>
              </a:solidFill>
            </a:endParaRPr>
          </a:p>
          <a:p>
            <a:pPr eaLnBrk="1" hangingPunct="1">
              <a:lnSpc>
                <a:spcPct val="90000"/>
              </a:lnSpc>
            </a:pPr>
            <a:r>
              <a:rPr lang="en-US" dirty="0" smtClean="0"/>
              <a:t>USDA/Risk Management Agency, 2006: US$1.71B indemnities</a:t>
            </a:r>
          </a:p>
          <a:p>
            <a:pPr eaLnBrk="1" hangingPunct="1">
              <a:lnSpc>
                <a:spcPct val="90000"/>
              </a:lnSpc>
            </a:pPr>
            <a:r>
              <a:rPr lang="en-US" dirty="0" smtClean="0"/>
              <a:t>Congress has appropriated approximately </a:t>
            </a:r>
            <a:r>
              <a:rPr lang="en-US" b="1" dirty="0" smtClean="0">
                <a:solidFill>
                  <a:srgbClr val="990000"/>
                </a:solidFill>
              </a:rPr>
              <a:t>$30 billion</a:t>
            </a:r>
            <a:r>
              <a:rPr lang="en-US" dirty="0" smtClean="0"/>
              <a:t> in drought relief since 1988</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3475</TotalTime>
  <Words>2551</Words>
  <Application>Microsoft Office PowerPoint</Application>
  <PresentationFormat>On-screen Show (4:3)</PresentationFormat>
  <Paragraphs>408</Paragraphs>
  <Slides>65</Slides>
  <Notes>65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Median</vt:lpstr>
      <vt:lpstr>Monitoring drought</vt:lpstr>
      <vt:lpstr>DEFINING DROUGHT</vt:lpstr>
      <vt:lpstr>First off, just what is drought?</vt:lpstr>
      <vt:lpstr>First off, just what is drought?</vt:lpstr>
      <vt:lpstr>Drought defined by its impacts</vt:lpstr>
      <vt:lpstr>What is drought?</vt:lpstr>
      <vt:lpstr>Multiple competing values, Multiple competing objectives</vt:lpstr>
      <vt:lpstr>What is Drought?</vt:lpstr>
      <vt:lpstr>Why Monitor Drought Impacts?</vt:lpstr>
      <vt:lpstr>Approximate Peak of 2006 Drought</vt:lpstr>
      <vt:lpstr>Slide 11</vt:lpstr>
      <vt:lpstr>Economic Impacts of Drought</vt:lpstr>
      <vt:lpstr>DROUGHT INDICATORS</vt:lpstr>
      <vt:lpstr>Precipitation Departures</vt:lpstr>
      <vt:lpstr>Droughts are a part of Oklahoma</vt:lpstr>
      <vt:lpstr>Lies, Darn Lies and Statistics</vt:lpstr>
      <vt:lpstr>Palmer Drought Severity Index (PDSI)</vt:lpstr>
      <vt:lpstr>Palmer Drought Severity Index (PDSI)</vt:lpstr>
      <vt:lpstr>Crop Moisture Index (CMI)</vt:lpstr>
      <vt:lpstr>Crop Moisture Index (CMI)</vt:lpstr>
      <vt:lpstr>Standardized Precipitation Index (SPI) </vt:lpstr>
      <vt:lpstr>Standardized Precipitation Index (SPI) </vt:lpstr>
      <vt:lpstr>Keetch-Byram Drought Index (KBDI)</vt:lpstr>
      <vt:lpstr>Keetch-Byram Drought Index (KBDI)</vt:lpstr>
      <vt:lpstr>Other Drought Tools</vt:lpstr>
      <vt:lpstr>DROUGHT MONITORING</vt:lpstr>
      <vt:lpstr>The “normal” reaction to drought</vt:lpstr>
      <vt:lpstr>NIDIS Drought Portal http://www.drought.gov </vt:lpstr>
      <vt:lpstr>NIDIS Drought Portal U.S. Drought Monitor</vt:lpstr>
      <vt:lpstr>Slide 30</vt:lpstr>
      <vt:lpstr>Slide 31</vt:lpstr>
      <vt:lpstr>Key Variables for Monitoring Drought</vt:lpstr>
      <vt:lpstr>Slide 33</vt:lpstr>
      <vt:lpstr>Slide 34</vt:lpstr>
      <vt:lpstr>Why Does This Matter?</vt:lpstr>
      <vt:lpstr>Slide 36</vt:lpstr>
      <vt:lpstr>NIDIS Drought Portal Drought Impact Reporter</vt:lpstr>
      <vt:lpstr>Drought Impact Reporter</vt:lpstr>
      <vt:lpstr>What can you find in the  Drought Impact Reporter?</vt:lpstr>
      <vt:lpstr>The Importance of Reporting</vt:lpstr>
      <vt:lpstr>The Indicators Told Different Stories</vt:lpstr>
      <vt:lpstr>Set off Discussion</vt:lpstr>
      <vt:lpstr>We Listened!</vt:lpstr>
      <vt:lpstr>NIDIS Drought Portal Drought Outlook</vt:lpstr>
      <vt:lpstr>What Does the  Drought Outlook Tell Us?</vt:lpstr>
      <vt:lpstr>NIDIS Drought Portal http://www.drought.gov </vt:lpstr>
      <vt:lpstr>NIDIS Drought Portal Map Viewer</vt:lpstr>
      <vt:lpstr>NIDIS Drought Portal http://www.drought.gov </vt:lpstr>
      <vt:lpstr>NIDIS</vt:lpstr>
      <vt:lpstr>The Future of Drought?</vt:lpstr>
      <vt:lpstr>Slide 51</vt:lpstr>
      <vt:lpstr>Slide 52</vt:lpstr>
      <vt:lpstr>Drought Information: NIDIS  Early Warning (sub)Systems </vt:lpstr>
      <vt:lpstr>NIDIS Early Warning Systems Pilots –  Selected by Drought-type and analysis units</vt:lpstr>
      <vt:lpstr>NIDIS Pilots Upper Colorado River Basin</vt:lpstr>
      <vt:lpstr>NIDIS Pilots Southeast U.S.</vt:lpstr>
      <vt:lpstr>NIDIS Pilots Oklahoma/Missouri</vt:lpstr>
      <vt:lpstr>NIDIS Pilots Montana / Northern Plains</vt:lpstr>
      <vt:lpstr>NIDIS Pilots Chesapeake Bay</vt:lpstr>
      <vt:lpstr>Pilot Implementation Upper Colorado River Basin </vt:lpstr>
      <vt:lpstr>Pilot Implementation Upper Colorado River Basin </vt:lpstr>
      <vt:lpstr>Pilot Implementation Upper Colorado River Basin </vt:lpstr>
      <vt:lpstr>SOME CLOSING THOUGHTS</vt:lpstr>
      <vt:lpstr>Slide 64</vt:lpstr>
      <vt:lpstr>Are Drought Designations  Purely Objective?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Merit Badge</dc:title>
  <dc:creator>Mark</dc:creator>
  <cp:lastModifiedBy>Mark</cp:lastModifiedBy>
  <cp:revision>185</cp:revision>
  <dcterms:created xsi:type="dcterms:W3CDTF">2009-10-01T23:35:40Z</dcterms:created>
  <dcterms:modified xsi:type="dcterms:W3CDTF">2010-04-21T01:23:19Z</dcterms:modified>
</cp:coreProperties>
</file>