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48"/>
  </p:notesMasterIdLst>
  <p:sldIdLst>
    <p:sldId id="256" r:id="rId2"/>
    <p:sldId id="354" r:id="rId3"/>
    <p:sldId id="634" r:id="rId4"/>
    <p:sldId id="633" r:id="rId5"/>
    <p:sldId id="631" r:id="rId6"/>
    <p:sldId id="632" r:id="rId7"/>
    <p:sldId id="663" r:id="rId8"/>
    <p:sldId id="351" r:id="rId9"/>
    <p:sldId id="678" r:id="rId10"/>
    <p:sldId id="660" r:id="rId11"/>
    <p:sldId id="667" r:id="rId12"/>
    <p:sldId id="664" r:id="rId13"/>
    <p:sldId id="671" r:id="rId14"/>
    <p:sldId id="679" r:id="rId15"/>
    <p:sldId id="681" r:id="rId16"/>
    <p:sldId id="670" r:id="rId17"/>
    <p:sldId id="669" r:id="rId18"/>
    <p:sldId id="680" r:id="rId19"/>
    <p:sldId id="682" r:id="rId20"/>
    <p:sldId id="683" r:id="rId21"/>
    <p:sldId id="709" r:id="rId22"/>
    <p:sldId id="710" r:id="rId23"/>
    <p:sldId id="712" r:id="rId24"/>
    <p:sldId id="714" r:id="rId25"/>
    <p:sldId id="716" r:id="rId26"/>
    <p:sldId id="685" r:id="rId27"/>
    <p:sldId id="686" r:id="rId28"/>
    <p:sldId id="687" r:id="rId29"/>
    <p:sldId id="688" r:id="rId30"/>
    <p:sldId id="692" r:id="rId31"/>
    <p:sldId id="695" r:id="rId32"/>
    <p:sldId id="637" r:id="rId33"/>
    <p:sldId id="638" r:id="rId34"/>
    <p:sldId id="639" r:id="rId35"/>
    <p:sldId id="718" r:id="rId36"/>
    <p:sldId id="700" r:id="rId37"/>
    <p:sldId id="702" r:id="rId38"/>
    <p:sldId id="703" r:id="rId39"/>
    <p:sldId id="705" r:id="rId40"/>
    <p:sldId id="706" r:id="rId41"/>
    <p:sldId id="707" r:id="rId42"/>
    <p:sldId id="708" r:id="rId43"/>
    <p:sldId id="675" r:id="rId44"/>
    <p:sldId id="684" r:id="rId45"/>
    <p:sldId id="662" r:id="rId46"/>
    <p:sldId id="64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5F55"/>
    <a:srgbClr val="0099FF"/>
    <a:srgbClr val="94B6D2"/>
    <a:srgbClr val="0094FF"/>
    <a:srgbClr val="008080"/>
    <a:srgbClr val="800080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0C35C-9645-4A10-9AC6-646B43D7E3BC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94C68-7DAC-462D-B827-A6B8F8E1C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8CC50B-F26C-A849-8350-2D7DB6DDDC39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409B0-B08F-458F-9CAC-DEC4A439624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409B0-B08F-458F-9CAC-DEC4A439624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409B0-B08F-458F-9CAC-DEC4A439624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409B0-B08F-458F-9CAC-DEC4A4396244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409B0-B08F-458F-9CAC-DEC4A439624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DF85F5-FB5E-4F79-A561-97039C58D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3AA1D-FE21-2741-B9F5-EA1DB8A2AE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AA4845-A08A-4DF4-8D99-E2E7B6D41C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noaa.gov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ought.gov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ought.gov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h.noaa.gov/oun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www.srh.noaa.gov/tsa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dc.noaa.gov/oa/climate/severeweather/extremes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limate.ocs.ou.edu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limate.mesonet.org/monthly_summary.html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limate.mesonet.org/seasonal_summary.htm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limate.mesonet.org/event_summary.html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sonet.org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ticker.mesonet.org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sonet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corahs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7.ncdc.noaa.gov/IPS/sd/sd.html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ateclimate.org/" TargetMode="External"/><Relationship Id="rId5" Type="http://schemas.openxmlformats.org/officeDocument/2006/relationships/hyperlink" Target="http://www.spc.noaa.gov/" TargetMode="External"/><Relationship Id="rId4" Type="http://schemas.openxmlformats.org/officeDocument/2006/relationships/hyperlink" Target="http://www4.ncdc.noaa.gov/cgi-win/wwcgi.dll?wwEvent~Storm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noaa.g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rought.gov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Climate products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Basic </a:t>
            </a:r>
            <a:r>
              <a:rPr lang="en-US" dirty="0" smtClean="0"/>
              <a:t>Climat</a:t>
            </a:r>
            <a:r>
              <a:rPr lang="en-US" dirty="0" smtClean="0"/>
              <a:t>ology</a:t>
            </a:r>
            <a:endParaRPr lang="en-US" dirty="0" smtClean="0"/>
          </a:p>
          <a:p>
            <a:r>
              <a:rPr lang="en-US" dirty="0" smtClean="0"/>
              <a:t>Oklahoma </a:t>
            </a:r>
            <a:r>
              <a:rPr lang="en-US" dirty="0" err="1" smtClean="0"/>
              <a:t>Climatological</a:t>
            </a:r>
            <a:r>
              <a:rPr lang="en-US" dirty="0" smtClean="0"/>
              <a:t> Survey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4191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Funding provided by NOAA</a:t>
            </a:r>
          </a:p>
          <a:p>
            <a:r>
              <a:rPr lang="en-US" sz="1600" dirty="0" err="1" smtClean="0"/>
              <a:t>Sectoral</a:t>
            </a:r>
            <a:r>
              <a:rPr lang="en-US" sz="1600" dirty="0" smtClean="0"/>
              <a:t> Applications Research Project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Seasonal Outlooks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From the Climate Prediction Center: </a:t>
            </a:r>
            <a:r>
              <a:rPr lang="en-US" sz="2400" dirty="0" smtClean="0">
                <a:hlinkClick r:id="rId3"/>
              </a:rPr>
              <a:t>http://www.cpc.noaa.gov/</a:t>
            </a:r>
            <a:endParaRPr lang="en-US" sz="2400" dirty="0" smtClean="0"/>
          </a:p>
          <a:p>
            <a:r>
              <a:rPr lang="en-US" sz="2400" dirty="0" smtClean="0"/>
              <a:t>Three Month (seasonal) and One Month outlooks</a:t>
            </a:r>
          </a:p>
          <a:p>
            <a:r>
              <a:rPr lang="en-US" sz="2400" dirty="0" smtClean="0"/>
              <a:t>Forecast is actually how </a:t>
            </a:r>
            <a:r>
              <a:rPr lang="en-US" sz="2400" i="1" u="sng" dirty="0" smtClean="0"/>
              <a:t>confident</a:t>
            </a:r>
            <a:r>
              <a:rPr lang="en-US" sz="2400" dirty="0" smtClean="0"/>
              <a:t> they are about general tendencies (above, below, or near normal)</a:t>
            </a:r>
          </a:p>
          <a:p>
            <a:pPr lvl="1"/>
            <a:r>
              <a:rPr lang="en-US" sz="2000" dirty="0" smtClean="0"/>
              <a:t>The darker the shading, the more confident the forecaster is that warmer/cooler/near normal/wetter/drier conditions will occur</a:t>
            </a:r>
          </a:p>
          <a:p>
            <a:endParaRPr lang="en-US" dirty="0"/>
          </a:p>
        </p:txBody>
      </p:sp>
      <p:pic>
        <p:nvPicPr>
          <p:cNvPr id="8" name="Picture 5" descr="PrecipSeasonalOtlk"/>
          <p:cNvPicPr>
            <a:picLocks noChangeAspect="1" noChangeArrowheads="1"/>
          </p:cNvPicPr>
          <p:nvPr/>
        </p:nvPicPr>
        <p:blipFill>
          <a:blip r:embed="rId4" cstate="print"/>
          <a:srcRect t="42169"/>
          <a:stretch>
            <a:fillRect/>
          </a:stretch>
        </p:blipFill>
        <p:spPr bwMode="auto">
          <a:xfrm>
            <a:off x="2438400" y="4237038"/>
            <a:ext cx="4876800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Seasonal Outlooks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A=Above, B=Below, N=Near Normal, EC=Equal Chances</a:t>
            </a:r>
          </a:p>
          <a:p>
            <a:r>
              <a:rPr lang="en-US" sz="2400" dirty="0" smtClean="0"/>
              <a:t>EC indicates a 33.3% chance of conditions falling into one of the three categories (above, near normal, or below)</a:t>
            </a:r>
          </a:p>
          <a:p>
            <a:r>
              <a:rPr lang="en-US" sz="2400" dirty="0" smtClean="0"/>
              <a:t>A (B) indicates that the forecaster thinks that conditions will be above (below) normal</a:t>
            </a:r>
          </a:p>
          <a:p>
            <a:pPr lvl="1"/>
            <a:r>
              <a:rPr lang="en-US" sz="2000" dirty="0" smtClean="0"/>
              <a:t>Does not forecast </a:t>
            </a:r>
            <a:r>
              <a:rPr lang="en-US" sz="2000" u="sng" dirty="0" smtClean="0"/>
              <a:t>how much</a:t>
            </a:r>
            <a:r>
              <a:rPr lang="en-US" sz="2000" dirty="0" smtClean="0"/>
              <a:t> above normal</a:t>
            </a:r>
          </a:p>
          <a:p>
            <a:r>
              <a:rPr lang="en-US" sz="2400" dirty="0" smtClean="0"/>
              <a:t>Any contours show an increased </a:t>
            </a:r>
            <a:r>
              <a:rPr lang="en-US" sz="2400" i="1" u="sng" dirty="0" smtClean="0"/>
              <a:t>confidence</a:t>
            </a:r>
            <a:r>
              <a:rPr lang="en-US" sz="2400" dirty="0" smtClean="0"/>
              <a:t> in the forecast trend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5" descr="PrecipSeasonalOtlk"/>
          <p:cNvPicPr>
            <a:picLocks noChangeAspect="1" noChangeArrowheads="1"/>
          </p:cNvPicPr>
          <p:nvPr/>
        </p:nvPicPr>
        <p:blipFill>
          <a:blip r:embed="rId3" cstate="print"/>
          <a:srcRect t="42169"/>
          <a:stretch>
            <a:fillRect/>
          </a:stretch>
        </p:blipFill>
        <p:spPr bwMode="auto">
          <a:xfrm>
            <a:off x="5943600" y="5137994"/>
            <a:ext cx="3200400" cy="172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5181600"/>
          <a:ext cx="538734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862838"/>
                <a:gridCol w="1476502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Above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Near 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Below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Equal Chances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40% Above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50% Below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Drought Monitor</a:t>
            </a:r>
            <a:br>
              <a:rPr lang="en-US" dirty="0" smtClean="0"/>
            </a:br>
            <a:r>
              <a:rPr lang="en-US" sz="3100" dirty="0" smtClean="0">
                <a:hlinkClick r:id="rId3"/>
              </a:rPr>
              <a:t>www.drought.gov</a:t>
            </a:r>
            <a:r>
              <a:rPr lang="en-US" sz="3100" dirty="0" smtClean="0"/>
              <a:t> </a:t>
            </a:r>
            <a:endParaRPr lang="en-US" sz="3100" dirty="0"/>
          </a:p>
        </p:txBody>
      </p:sp>
      <p:pic>
        <p:nvPicPr>
          <p:cNvPr id="1026" name="Picture 2" descr="C:\Users\Mark\Desktop\drm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524000"/>
            <a:ext cx="6810376" cy="5074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Drought Outlook</a:t>
            </a:r>
            <a:br>
              <a:rPr lang="en-US" dirty="0" smtClean="0"/>
            </a:br>
            <a:r>
              <a:rPr lang="en-US" sz="3100" dirty="0" smtClean="0">
                <a:hlinkClick r:id="rId3"/>
              </a:rPr>
              <a:t>www.drought.gov</a:t>
            </a:r>
            <a:r>
              <a:rPr lang="en-US" sz="3100" dirty="0" smtClean="0"/>
              <a:t> </a:t>
            </a:r>
            <a:endParaRPr lang="en-US" sz="3100" dirty="0"/>
          </a:p>
        </p:txBody>
      </p:sp>
      <p:pic>
        <p:nvPicPr>
          <p:cNvPr id="2050" name="Picture 2" descr="C:\Users\Mark\Desktop\sdohomewe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524000"/>
            <a:ext cx="6790434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7448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National Weather Service</a:t>
            </a:r>
            <a:br>
              <a:rPr lang="en-US" dirty="0" smtClean="0"/>
            </a:br>
            <a:r>
              <a:rPr lang="en-US" sz="2400" dirty="0" smtClean="0"/>
              <a:t>Norman: </a:t>
            </a:r>
            <a:r>
              <a:rPr lang="en-US" sz="2667" dirty="0" smtClean="0">
                <a:hlinkClick r:id="rId3"/>
              </a:rPr>
              <a:t>www.srh.noaa.gov/oun/</a:t>
            </a:r>
            <a:r>
              <a:rPr lang="en-US" sz="2667" dirty="0" smtClean="0"/>
              <a:t> 	Tulsa: </a:t>
            </a:r>
            <a:r>
              <a:rPr lang="en-US" sz="2667" dirty="0" smtClean="0">
                <a:hlinkClick r:id="rId4"/>
              </a:rPr>
              <a:t>www.srh.noaa.gov/tsa/</a:t>
            </a:r>
            <a:endParaRPr lang="en-US" sz="2667" dirty="0"/>
          </a:p>
        </p:txBody>
      </p:sp>
      <p:pic>
        <p:nvPicPr>
          <p:cNvPr id="4" name="Picture 3" descr="NWS webpa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91844" y="1524000"/>
            <a:ext cx="4794392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828800"/>
            <a:ext cx="2292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Enhanced Page</a:t>
            </a:r>
          </a:p>
          <a:p>
            <a:r>
              <a:rPr lang="en-US" sz="2400" dirty="0" smtClean="0"/>
              <a:t>(current concerns)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352800"/>
            <a:ext cx="861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Data!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495800"/>
            <a:ext cx="19672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Point-and-click</a:t>
            </a:r>
          </a:p>
          <a:p>
            <a:r>
              <a:rPr lang="en-US" sz="2400" dirty="0" smtClean="0"/>
              <a:t>Forecasts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14600" y="2209800"/>
            <a:ext cx="2362200" cy="1524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371600" y="2667000"/>
            <a:ext cx="3505200" cy="9906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209800" y="3505200"/>
            <a:ext cx="3657600" cy="15240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NWS – Climate Section</a:t>
            </a:r>
            <a:endParaRPr lang="en-US" dirty="0"/>
          </a:p>
        </p:txBody>
      </p:sp>
      <p:pic>
        <p:nvPicPr>
          <p:cNvPr id="4" name="Picture 3" descr="NWS clima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600200"/>
            <a:ext cx="7094514" cy="4038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90600" y="1676400"/>
            <a:ext cx="990600" cy="3810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Climate Report (CLI)</a:t>
            </a:r>
            <a:endParaRPr lang="en-US" dirty="0"/>
          </a:p>
        </p:txBody>
      </p:sp>
      <p:pic>
        <p:nvPicPr>
          <p:cNvPr id="4" name="Picture 3" descr="NWS Climate cli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600200"/>
            <a:ext cx="3498851" cy="5085812"/>
          </a:xfrm>
          <a:prstGeom prst="rect">
            <a:avLst/>
          </a:prstGeom>
        </p:spPr>
      </p:pic>
      <p:pic>
        <p:nvPicPr>
          <p:cNvPr id="5" name="Picture 4" descr="NWS Climate cli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2819400"/>
            <a:ext cx="3502152" cy="3875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Climate Data (f6)</a:t>
            </a:r>
            <a:endParaRPr lang="en-US" dirty="0"/>
          </a:p>
        </p:txBody>
      </p:sp>
      <p:pic>
        <p:nvPicPr>
          <p:cNvPr id="4" name="Picture 3" descr="NWS climate f6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676399"/>
            <a:ext cx="3657600" cy="5028909"/>
          </a:xfrm>
          <a:prstGeom prst="rect">
            <a:avLst/>
          </a:prstGeom>
        </p:spPr>
      </p:pic>
      <p:pic>
        <p:nvPicPr>
          <p:cNvPr id="5" name="Picture 4" descr="NWS Climate f6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2895600"/>
            <a:ext cx="3657600" cy="3511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NWS Climate loc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600200"/>
            <a:ext cx="7086599" cy="4230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NWS – Climate Section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6248400"/>
            <a:ext cx="77724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glow rad="101600">
              <a:srgbClr val="660066">
                <a:alpha val="75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Summaries, studies, and resources produced by the local office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5029200" y="1600200"/>
            <a:ext cx="990600" cy="3810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NWS Climate astronomic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600200"/>
            <a:ext cx="7607301" cy="406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NWS – Climate Section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096000" y="1600200"/>
            <a:ext cx="1066800" cy="3810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OBSERVING NETWORKS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NWS Climate nowda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600200"/>
            <a:ext cx="6604000" cy="41744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NWS – Climate Section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934200" y="1600200"/>
            <a:ext cx="914400" cy="3810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44" dirty="0">
                <a:ea typeface="ＭＳ Ｐゴシック" pitchFamily="29" charset="-128"/>
                <a:cs typeface="ＭＳ Ｐゴシック" pitchFamily="29" charset="-128"/>
              </a:rPr>
              <a:t>National Climatic Data Center</a:t>
            </a:r>
            <a:r>
              <a:rPr lang="en-US" dirty="0" smtClean="0">
                <a:ea typeface="ＭＳ Ｐゴシック" pitchFamily="29" charset="-128"/>
                <a:cs typeface="ＭＳ Ｐゴシック" pitchFamily="29" charset="-128"/>
              </a:rPr>
              <a:t/>
            </a:r>
            <a:br>
              <a:rPr lang="en-US" dirty="0" smtClean="0">
                <a:ea typeface="ＭＳ Ｐゴシック" pitchFamily="29" charset="-128"/>
                <a:cs typeface="ＭＳ Ｐゴシック" pitchFamily="29" charset="-128"/>
              </a:rPr>
            </a:br>
            <a:r>
              <a:rPr lang="en-US" sz="2444" dirty="0" smtClean="0">
                <a:hlinkClick r:id="rId3"/>
              </a:rPr>
              <a:t>http://www.ncdc.noaa.gov/oa/climate/severeweather/extremes.html</a:t>
            </a:r>
            <a:endParaRPr lang="en-US" sz="4800" dirty="0">
              <a:ea typeface="ＭＳ Ｐゴシック" pitchFamily="29" charset="-128"/>
              <a:cs typeface="ＭＳ Ｐゴシック" pitchFamily="29" charset="-128"/>
            </a:endParaRPr>
          </a:p>
        </p:txBody>
      </p:sp>
      <p:pic>
        <p:nvPicPr>
          <p:cNvPr id="76804" name="Picture 5" descr="NCDC - extreme event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600200"/>
            <a:ext cx="6858000" cy="502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ＭＳ Ｐゴシック" pitchFamily="29" charset="-128"/>
                <a:cs typeface="ＭＳ Ｐゴシック" pitchFamily="29" charset="-128"/>
              </a:rPr>
              <a:t>National Climatic Data Center</a:t>
            </a:r>
            <a:br>
              <a:rPr lang="en-US" dirty="0">
                <a:ea typeface="ＭＳ Ｐゴシック" pitchFamily="29" charset="-128"/>
                <a:cs typeface="ＭＳ Ｐゴシック" pitchFamily="29" charset="-128"/>
              </a:rPr>
            </a:br>
            <a:r>
              <a:rPr lang="en-US" sz="2800" dirty="0">
                <a:ea typeface="ＭＳ Ｐゴシック" pitchFamily="29" charset="-128"/>
                <a:cs typeface="ＭＳ Ｐゴシック" pitchFamily="29" charset="-128"/>
              </a:rPr>
              <a:t>Storm Events Database</a:t>
            </a:r>
          </a:p>
        </p:txBody>
      </p:sp>
      <p:pic>
        <p:nvPicPr>
          <p:cNvPr id="77827" name="Picture 3" descr="NCDC - storm event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0"/>
            <a:ext cx="7467600" cy="496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ＭＳ Ｐゴシック" pitchFamily="29" charset="-128"/>
                <a:cs typeface="ＭＳ Ｐゴシック" pitchFamily="29" charset="-128"/>
              </a:rPr>
              <a:t>National Climatic Data Center</a:t>
            </a:r>
            <a:br>
              <a:rPr lang="en-US" dirty="0">
                <a:ea typeface="ＭＳ Ｐゴシック" pitchFamily="29" charset="-128"/>
                <a:cs typeface="ＭＳ Ｐゴシック" pitchFamily="29" charset="-128"/>
              </a:rPr>
            </a:br>
            <a:r>
              <a:rPr lang="en-US" sz="2800" dirty="0">
                <a:ea typeface="ＭＳ Ｐゴシック" pitchFamily="29" charset="-128"/>
                <a:cs typeface="ＭＳ Ｐゴシック" pitchFamily="29" charset="-128"/>
              </a:rPr>
              <a:t>Climate Monitoring Reports</a:t>
            </a:r>
            <a:endParaRPr lang="en-US" sz="2400" dirty="0">
              <a:ea typeface="ＭＳ Ｐゴシック" pitchFamily="29" charset="-128"/>
              <a:cs typeface="ＭＳ Ｐゴシック" pitchFamily="29" charset="-128"/>
            </a:endParaRPr>
          </a:p>
        </p:txBody>
      </p:sp>
      <p:pic>
        <p:nvPicPr>
          <p:cNvPr id="79875" name="Picture 6" descr="NCDC - climate monitor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524000"/>
            <a:ext cx="6324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ＭＳ Ｐゴシック" pitchFamily="29" charset="-128"/>
                <a:cs typeface="ＭＳ Ｐゴシック" pitchFamily="29" charset="-128"/>
              </a:rPr>
              <a:t>National Climatic Data Center</a:t>
            </a:r>
            <a:br>
              <a:rPr lang="en-US" dirty="0">
                <a:ea typeface="ＭＳ Ｐゴシック" pitchFamily="29" charset="-128"/>
                <a:cs typeface="ＭＳ Ｐゴシック" pitchFamily="29" charset="-128"/>
              </a:rPr>
            </a:br>
            <a:r>
              <a:rPr lang="en-US" sz="2800" dirty="0">
                <a:ea typeface="ＭＳ Ｐゴシック" pitchFamily="29" charset="-128"/>
                <a:cs typeface="ＭＳ Ｐゴシック" pitchFamily="29" charset="-128"/>
              </a:rPr>
              <a:t>Hurricanes and Tornadoes</a:t>
            </a:r>
            <a:endParaRPr lang="en-US" sz="2400" dirty="0">
              <a:ea typeface="ＭＳ Ｐゴシック" pitchFamily="29" charset="-128"/>
              <a:cs typeface="ＭＳ Ｐゴシック" pitchFamily="29" charset="-128"/>
            </a:endParaRPr>
          </a:p>
        </p:txBody>
      </p:sp>
      <p:pic>
        <p:nvPicPr>
          <p:cNvPr id="3074" name="Picture 2" descr="C:\Personal\Mark\Work\Climate Workshops\NOAA SARP progress report materials\revised presentations\avgt530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716360"/>
            <a:ext cx="5257800" cy="3141639"/>
          </a:xfrm>
          <a:prstGeom prst="rect">
            <a:avLst/>
          </a:prstGeom>
          <a:noFill/>
        </p:spPr>
      </p:pic>
      <p:pic>
        <p:nvPicPr>
          <p:cNvPr id="81923" name="Picture 3" descr="hur5004s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600200"/>
            <a:ext cx="448080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ＭＳ Ｐゴシック" pitchFamily="29" charset="-128"/>
                <a:cs typeface="ＭＳ Ｐゴシック" pitchFamily="29" charset="-128"/>
              </a:rPr>
              <a:t>National Climatic Data </a:t>
            </a:r>
            <a:r>
              <a:rPr lang="en-US" dirty="0" smtClean="0">
                <a:ea typeface="ＭＳ Ｐゴシック" pitchFamily="29" charset="-128"/>
                <a:cs typeface="ＭＳ Ｐゴシック" pitchFamily="29" charset="-128"/>
              </a:rPr>
              <a:t>Center</a:t>
            </a:r>
            <a:br>
              <a:rPr lang="en-US" dirty="0" smtClean="0">
                <a:ea typeface="ＭＳ Ｐゴシック" pitchFamily="29" charset="-128"/>
                <a:cs typeface="ＭＳ Ｐゴシック" pitchFamily="29" charset="-128"/>
              </a:rPr>
            </a:br>
            <a:r>
              <a:rPr lang="en-US" sz="2500" dirty="0" smtClean="0">
                <a:ea typeface="ＭＳ Ｐゴシック" pitchFamily="29" charset="-128"/>
                <a:cs typeface="ＭＳ Ｐゴシック" pitchFamily="29" charset="-128"/>
              </a:rPr>
              <a:t>Weather Disasters</a:t>
            </a:r>
            <a:r>
              <a:rPr lang="en-US" dirty="0">
                <a:ea typeface="ＭＳ Ｐゴシック" pitchFamily="29" charset="-128"/>
                <a:cs typeface="ＭＳ Ｐゴシック" pitchFamily="29" charset="-128"/>
              </a:rPr>
              <a:t/>
            </a:r>
            <a:br>
              <a:rPr lang="en-US" dirty="0">
                <a:ea typeface="ＭＳ Ｐゴシック" pitchFamily="29" charset="-128"/>
                <a:cs typeface="ＭＳ Ｐゴシック" pitchFamily="29" charset="-128"/>
              </a:rPr>
            </a:br>
            <a:endParaRPr lang="en-US" sz="2400" dirty="0">
              <a:ea typeface="ＭＳ Ｐゴシック" pitchFamily="29" charset="-128"/>
              <a:cs typeface="ＭＳ Ｐゴシック" pitchFamily="29" charset="-128"/>
            </a:endParaRPr>
          </a:p>
        </p:txBody>
      </p:sp>
      <p:pic>
        <p:nvPicPr>
          <p:cNvPr id="83971" name="Picture 3" descr="billion2008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844550"/>
            <a:ext cx="7780338" cy="601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dirty="0" smtClean="0">
                <a:ea typeface="ＭＳ Ｐゴシック" pitchFamily="29" charset="-128"/>
                <a:cs typeface="ＭＳ Ｐゴシック" pitchFamily="29" charset="-128"/>
              </a:rPr>
              <a:t>Oklahoma Climate Survey</a:t>
            </a:r>
            <a:r>
              <a:rPr lang="en-US" sz="3600" dirty="0" smtClean="0">
                <a:ea typeface="ＭＳ Ｐゴシック" pitchFamily="29" charset="-128"/>
                <a:cs typeface="ＭＳ Ｐゴシック" pitchFamily="29" charset="-128"/>
              </a:rPr>
              <a:t/>
            </a:r>
            <a:br>
              <a:rPr lang="en-US" sz="3600" dirty="0" smtClean="0">
                <a:ea typeface="ＭＳ Ｐゴシック" pitchFamily="29" charset="-128"/>
                <a:cs typeface="ＭＳ Ｐゴシック" pitchFamily="29" charset="-128"/>
              </a:rPr>
            </a:br>
            <a:r>
              <a:rPr lang="en-US" sz="2400" dirty="0">
                <a:solidFill>
                  <a:schemeClr val="bg1"/>
                </a:solidFill>
                <a:ea typeface="ＭＳ Ｐゴシック" pitchFamily="29" charset="-128"/>
                <a:cs typeface="ＭＳ Ｐゴシック" pitchFamily="29" charset="-128"/>
                <a:hlinkClick r:id="rId3"/>
              </a:rPr>
              <a:t>http://climate.ocs.ou.edu</a:t>
            </a:r>
            <a:r>
              <a:rPr lang="en-US" sz="2400" dirty="0">
                <a:solidFill>
                  <a:schemeClr val="bg1"/>
                </a:solidFill>
                <a:ea typeface="ＭＳ Ｐゴシック" pitchFamily="29" charset="-128"/>
                <a:cs typeface="ＭＳ Ｐゴシック" pitchFamily="29" charset="-128"/>
              </a:rPr>
              <a:t> </a:t>
            </a:r>
            <a:r>
              <a:rPr lang="en-US" sz="2400" dirty="0">
                <a:ea typeface="ＭＳ Ｐゴシック" pitchFamily="29" charset="-128"/>
                <a:cs typeface="ＭＳ Ｐゴシック" pitchFamily="29" charset="-128"/>
              </a:rPr>
              <a:t>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1775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>
                <a:ea typeface="ＭＳ Ｐゴシック" pitchFamily="29" charset="-128"/>
                <a:cs typeface="ＭＳ Ｐゴシック" pitchFamily="29" charset="-128"/>
              </a:rPr>
              <a:t> </a:t>
            </a:r>
          </a:p>
        </p:txBody>
      </p:sp>
      <p:pic>
        <p:nvPicPr>
          <p:cNvPr id="7" name="Picture 6" descr="OCS clima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828800"/>
            <a:ext cx="8610600" cy="3889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ea typeface="ＭＳ Ｐゴシック" pitchFamily="29" charset="-128"/>
                <a:cs typeface="ＭＳ Ｐゴシック" pitchFamily="29" charset="-128"/>
              </a:rPr>
              <a:t>Normals</a:t>
            </a:r>
            <a:r>
              <a:rPr lang="en-US" dirty="0">
                <a:ea typeface="ＭＳ Ｐゴシック" pitchFamily="29" charset="-128"/>
                <a:cs typeface="ＭＳ Ｐゴシック" pitchFamily="29" charset="-128"/>
              </a:rPr>
              <a:t> &amp; Extremes</a:t>
            </a:r>
            <a:r>
              <a:rPr lang="en-US" sz="3600" dirty="0">
                <a:ea typeface="ＭＳ Ｐゴシック" pitchFamily="29" charset="-128"/>
                <a:cs typeface="ＭＳ Ｐゴシック" pitchFamily="29" charset="-128"/>
              </a:rPr>
              <a:t/>
            </a:r>
            <a:br>
              <a:rPr lang="en-US" sz="3600" dirty="0">
                <a:ea typeface="ＭＳ Ｐゴシック" pitchFamily="29" charset="-128"/>
                <a:cs typeface="ＭＳ Ｐゴシック" pitchFamily="29" charset="-128"/>
              </a:rPr>
            </a:br>
            <a:r>
              <a:rPr lang="en-US" sz="2800" dirty="0">
                <a:ea typeface="ＭＳ Ｐゴシック" pitchFamily="29" charset="-128"/>
                <a:cs typeface="ＭＳ Ｐゴシック" pitchFamily="29" charset="-128"/>
              </a:rPr>
              <a:t>Days over 100 degrees</a:t>
            </a:r>
          </a:p>
        </p:txBody>
      </p:sp>
      <p:pic>
        <p:nvPicPr>
          <p:cNvPr id="47107" name="Picture 3" descr="daysgt10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57250" y="1938338"/>
            <a:ext cx="7429500" cy="3848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ea typeface="ＭＳ Ｐゴシック" pitchFamily="29" charset="-128"/>
                <a:cs typeface="ＭＳ Ｐゴシック" pitchFamily="29" charset="-128"/>
              </a:rPr>
              <a:t>Normals</a:t>
            </a:r>
            <a:r>
              <a:rPr lang="en-US" dirty="0">
                <a:ea typeface="ＭＳ Ｐゴシック" pitchFamily="29" charset="-128"/>
                <a:cs typeface="ＭＳ Ｐゴシック" pitchFamily="29" charset="-128"/>
              </a:rPr>
              <a:t> &amp; Extremes</a:t>
            </a:r>
            <a:r>
              <a:rPr lang="en-US" sz="3600" dirty="0">
                <a:ea typeface="ＭＳ Ｐゴシック" pitchFamily="29" charset="-128"/>
                <a:cs typeface="ＭＳ Ｐゴシック" pitchFamily="29" charset="-128"/>
              </a:rPr>
              <a:t/>
            </a:r>
            <a:br>
              <a:rPr lang="en-US" sz="3600" dirty="0">
                <a:ea typeface="ＭＳ Ｐゴシック" pitchFamily="29" charset="-128"/>
                <a:cs typeface="ＭＳ Ｐゴシック" pitchFamily="29" charset="-128"/>
              </a:rPr>
            </a:br>
            <a:r>
              <a:rPr lang="en-US" sz="2800" dirty="0">
                <a:ea typeface="ＭＳ Ｐゴシック" pitchFamily="29" charset="-128"/>
                <a:cs typeface="ＭＳ Ｐゴシック" pitchFamily="29" charset="-128"/>
              </a:rPr>
              <a:t>First Freeze of Autumn</a:t>
            </a:r>
          </a:p>
        </p:txBody>
      </p:sp>
      <p:pic>
        <p:nvPicPr>
          <p:cNvPr id="48131" name="Picture 3" descr="freez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57250" y="1938338"/>
            <a:ext cx="7429500" cy="3848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ea typeface="ＭＳ Ｐゴシック" pitchFamily="29" charset="-128"/>
                <a:cs typeface="ＭＳ Ｐゴシック" pitchFamily="29" charset="-128"/>
              </a:rPr>
              <a:t>Normals</a:t>
            </a:r>
            <a:r>
              <a:rPr lang="en-US" dirty="0">
                <a:ea typeface="ＭＳ Ｐゴシック" pitchFamily="29" charset="-128"/>
                <a:cs typeface="ＭＳ Ｐゴシック" pitchFamily="29" charset="-128"/>
              </a:rPr>
              <a:t> &amp; Extremes</a:t>
            </a:r>
            <a:r>
              <a:rPr lang="en-US" sz="3600" dirty="0">
                <a:ea typeface="ＭＳ Ｐゴシック" pitchFamily="29" charset="-128"/>
                <a:cs typeface="ＭＳ Ｐゴシック" pitchFamily="29" charset="-128"/>
              </a:rPr>
              <a:t/>
            </a:r>
            <a:br>
              <a:rPr lang="en-US" sz="3600" dirty="0">
                <a:ea typeface="ＭＳ Ｐゴシック" pitchFamily="29" charset="-128"/>
                <a:cs typeface="ＭＳ Ｐゴシック" pitchFamily="29" charset="-128"/>
              </a:rPr>
            </a:br>
            <a:r>
              <a:rPr lang="en-US" sz="2800" dirty="0">
                <a:ea typeface="ＭＳ Ｐゴシック" pitchFamily="29" charset="-128"/>
                <a:cs typeface="ＭＳ Ｐゴシック" pitchFamily="29" charset="-128"/>
              </a:rPr>
              <a:t>Tornadoes by county</a:t>
            </a:r>
          </a:p>
        </p:txBody>
      </p:sp>
      <p:pic>
        <p:nvPicPr>
          <p:cNvPr id="49155" name="Picture 5" descr="torns.countie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838" y="1938338"/>
            <a:ext cx="7678737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Cooperative Observer Data (COOP)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What is it?</a:t>
            </a:r>
          </a:p>
          <a:p>
            <a:pPr lvl="1"/>
            <a:r>
              <a:rPr lang="en-US" dirty="0" smtClean="0"/>
              <a:t>Volunteers record temperature and precipitation observations once a day</a:t>
            </a:r>
          </a:p>
          <a:p>
            <a:pPr lvl="1"/>
            <a:r>
              <a:rPr lang="en-US" dirty="0" smtClean="0"/>
              <a:t>Observations are either mailed on written forms or entered through the computer or a telephone system</a:t>
            </a:r>
          </a:p>
          <a:p>
            <a:pPr lvl="1"/>
            <a:r>
              <a:rPr lang="en-US" dirty="0" smtClean="0"/>
              <a:t>Data are collected by the National Climatic Data Center (NCDC), where they are quality-assured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Typically takes 4-5 months before data are declared “official”</a:t>
            </a:r>
          </a:p>
          <a:p>
            <a:r>
              <a:rPr lang="en-US" sz="3400" dirty="0" smtClean="0"/>
              <a:t>What is observed?</a:t>
            </a:r>
          </a:p>
          <a:p>
            <a:pPr lvl="1"/>
            <a:r>
              <a:rPr lang="en-US" dirty="0" smtClean="0"/>
              <a:t>Daily Maximum and Minimum Temperatures</a:t>
            </a:r>
          </a:p>
          <a:p>
            <a:pPr lvl="1"/>
            <a:r>
              <a:rPr lang="en-US" dirty="0" smtClean="0"/>
              <a:t>Precipitation (liquid)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Snowfall, Snow Depth</a:t>
            </a:r>
          </a:p>
          <a:p>
            <a:r>
              <a:rPr lang="en-US" sz="3400" dirty="0" smtClean="0"/>
              <a:t>Where is it recorded?</a:t>
            </a:r>
          </a:p>
          <a:p>
            <a:pPr lvl="1"/>
            <a:r>
              <a:rPr lang="en-US" dirty="0" smtClean="0"/>
              <a:t>~8000 sites nationwide</a:t>
            </a:r>
          </a:p>
          <a:p>
            <a:pPr lvl="1"/>
            <a:r>
              <a:rPr lang="en-US" dirty="0" smtClean="0"/>
              <a:t>~200 active sites in Oklahoma</a:t>
            </a:r>
          </a:p>
          <a:p>
            <a:pPr lvl="1"/>
            <a:r>
              <a:rPr lang="en-US" dirty="0" smtClean="0"/>
              <a:t>Dates back to before 1900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4419600"/>
            <a:ext cx="43434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9" descr="rainfall updat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05000"/>
            <a:ext cx="4754563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5638800" y="1828800"/>
            <a:ext cx="33528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ct val="25000"/>
              </a:spcAft>
            </a:pPr>
            <a:r>
              <a:rPr lang="en-US" sz="2000">
                <a:latin typeface="Arial Narrow" pitchFamily="29" charset="0"/>
              </a:rPr>
              <a:t>Choose from ten drought “seasons”</a:t>
            </a: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5638800" y="2641600"/>
            <a:ext cx="254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 Narrow" pitchFamily="29" charset="0"/>
              </a:rPr>
              <a:t>Sorted by climate division</a:t>
            </a:r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5638800" y="3200400"/>
            <a:ext cx="15509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ct val="25000"/>
              </a:spcAft>
            </a:pPr>
            <a:r>
              <a:rPr lang="en-US" sz="2000">
                <a:latin typeface="Arial Narrow" pitchFamily="29" charset="0"/>
              </a:rPr>
              <a:t>Basic statistics</a:t>
            </a:r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5638800" y="3733800"/>
            <a:ext cx="3352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ct val="25000"/>
              </a:spcAft>
            </a:pPr>
            <a:r>
              <a:rPr lang="en-US" sz="2000">
                <a:latin typeface="Arial Narrow" pitchFamily="29" charset="0"/>
              </a:rPr>
              <a:t>Historical perspective &amp; rankings</a:t>
            </a:r>
          </a:p>
        </p:txBody>
      </p:sp>
      <p:sp>
        <p:nvSpPr>
          <p:cNvPr id="139273" name="Rectangle 9"/>
          <p:cNvSpPr>
            <a:spLocks noChangeArrowheads="1"/>
          </p:cNvSpPr>
          <p:nvPr/>
        </p:nvSpPr>
        <p:spPr bwMode="auto">
          <a:xfrm>
            <a:off x="5638800" y="42672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 Narrow" pitchFamily="29" charset="0"/>
              </a:rPr>
              <a:t>“Specialized” indices</a:t>
            </a:r>
          </a:p>
        </p:txBody>
      </p:sp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5638800" y="4800600"/>
            <a:ext cx="335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9" charset="2"/>
              <a:buNone/>
            </a:pPr>
            <a:r>
              <a:rPr lang="en-US" sz="2000">
                <a:latin typeface="Arial Narrow" pitchFamily="29" charset="0"/>
              </a:rPr>
              <a:t>Analog years (“most like current season”)</a:t>
            </a:r>
          </a:p>
        </p:txBody>
      </p:sp>
      <p:sp>
        <p:nvSpPr>
          <p:cNvPr id="139275" name="Rectangle 11"/>
          <p:cNvSpPr>
            <a:spLocks noChangeArrowheads="1"/>
          </p:cNvSpPr>
          <p:nvPr/>
        </p:nvSpPr>
        <p:spPr bwMode="auto">
          <a:xfrm>
            <a:off x="304800" y="2133600"/>
            <a:ext cx="3581400" cy="381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76" name="Rectangle 12"/>
          <p:cNvSpPr>
            <a:spLocks noChangeArrowheads="1"/>
          </p:cNvSpPr>
          <p:nvPr/>
        </p:nvSpPr>
        <p:spPr bwMode="auto">
          <a:xfrm>
            <a:off x="304800" y="2743200"/>
            <a:ext cx="533400" cy="3886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77" name="Rectangle 13"/>
          <p:cNvSpPr>
            <a:spLocks noChangeArrowheads="1"/>
          </p:cNvSpPr>
          <p:nvPr/>
        </p:nvSpPr>
        <p:spPr bwMode="auto">
          <a:xfrm>
            <a:off x="838200" y="2743200"/>
            <a:ext cx="1371600" cy="1447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78" name="Rectangle 14"/>
          <p:cNvSpPr>
            <a:spLocks noChangeArrowheads="1"/>
          </p:cNvSpPr>
          <p:nvPr/>
        </p:nvSpPr>
        <p:spPr bwMode="auto">
          <a:xfrm>
            <a:off x="2209800" y="2743200"/>
            <a:ext cx="1600200" cy="1447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79" name="Rectangle 15"/>
          <p:cNvSpPr>
            <a:spLocks noChangeArrowheads="1"/>
          </p:cNvSpPr>
          <p:nvPr/>
        </p:nvSpPr>
        <p:spPr bwMode="auto">
          <a:xfrm>
            <a:off x="838200" y="4191000"/>
            <a:ext cx="990600" cy="2438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80" name="Rectangle 16"/>
          <p:cNvSpPr>
            <a:spLocks noChangeArrowheads="1"/>
          </p:cNvSpPr>
          <p:nvPr/>
        </p:nvSpPr>
        <p:spPr bwMode="auto">
          <a:xfrm>
            <a:off x="1828800" y="4191000"/>
            <a:ext cx="1371600" cy="2438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81" name="Rectangle 17"/>
          <p:cNvSpPr>
            <a:spLocks noChangeArrowheads="1"/>
          </p:cNvSpPr>
          <p:nvPr/>
        </p:nvSpPr>
        <p:spPr bwMode="auto">
          <a:xfrm>
            <a:off x="3200400" y="4191000"/>
            <a:ext cx="609600" cy="2438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82" name="Rectangle 18"/>
          <p:cNvSpPr>
            <a:spLocks noChangeArrowheads="1"/>
          </p:cNvSpPr>
          <p:nvPr/>
        </p:nvSpPr>
        <p:spPr bwMode="auto">
          <a:xfrm>
            <a:off x="5638800" y="5670550"/>
            <a:ext cx="33528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ct val="25000"/>
              </a:spcAft>
            </a:pPr>
            <a:r>
              <a:rPr lang="en-US" sz="2000">
                <a:latin typeface="Arial Narrow" pitchFamily="29" charset="0"/>
              </a:rPr>
              <a:t>Related fire danger and smoke management products</a:t>
            </a:r>
          </a:p>
        </p:txBody>
      </p:sp>
      <p:sp>
        <p:nvSpPr>
          <p:cNvPr id="139283" name="Rectangle 19"/>
          <p:cNvSpPr>
            <a:spLocks noChangeArrowheads="1"/>
          </p:cNvSpPr>
          <p:nvPr/>
        </p:nvSpPr>
        <p:spPr bwMode="auto">
          <a:xfrm>
            <a:off x="3810000" y="2133600"/>
            <a:ext cx="1295400" cy="4495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6" name="Rectangle 2"/>
          <p:cNvSpPr>
            <a:spLocks noChangeArrowheads="1"/>
          </p:cNvSpPr>
          <p:nvPr/>
        </p:nvSpPr>
        <p:spPr bwMode="auto">
          <a:xfrm>
            <a:off x="0" y="1447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3600"/>
          </a:p>
        </p:txBody>
      </p:sp>
      <p:sp>
        <p:nvSpPr>
          <p:cNvPr id="53267" name="Title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pitchFamily="29" charset="-128"/>
                <a:cs typeface="ＭＳ Ｐゴシック" pitchFamily="29" charset="-128"/>
              </a:rPr>
              <a:t>Rainfall and Drought Update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3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3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3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9" grpId="0" autoUpdateAnimBg="0"/>
      <p:bldP spid="139270" grpId="0" autoUpdateAnimBg="0"/>
      <p:bldP spid="139271" grpId="0" autoUpdateAnimBg="0"/>
      <p:bldP spid="139272" grpId="0" autoUpdateAnimBg="0"/>
      <p:bldP spid="139273" grpId="0" autoUpdateAnimBg="0"/>
      <p:bldP spid="139274" grpId="0" autoUpdateAnimBg="0"/>
      <p:bldP spid="139275" grpId="0" animBg="1"/>
      <p:bldP spid="139275" grpId="1" animBg="1"/>
      <p:bldP spid="139276" grpId="0" animBg="1"/>
      <p:bldP spid="139276" grpId="1" animBg="1"/>
      <p:bldP spid="139277" grpId="0" animBg="1"/>
      <p:bldP spid="139277" grpId="1" animBg="1"/>
      <p:bldP spid="139278" grpId="0" animBg="1"/>
      <p:bldP spid="139278" grpId="1" animBg="1"/>
      <p:bldP spid="139279" grpId="0" animBg="1"/>
      <p:bldP spid="139279" grpId="1" animBg="1"/>
      <p:bldP spid="139280" grpId="0" animBg="1"/>
      <p:bldP spid="139280" grpId="1" animBg="1"/>
      <p:bldP spid="139281" grpId="0" animBg="1"/>
      <p:bldP spid="139281" grpId="1" animBg="1"/>
      <p:bldP spid="139282" grpId="0" autoUpdateAnimBg="0"/>
      <p:bldP spid="13928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533400" y="2286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4400" dirty="0" smtClean="0">
                <a:solidFill>
                  <a:srgbClr val="775F55"/>
                </a:solidFill>
              </a:rPr>
              <a:t>OCS Publications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810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1800"/>
              </a:spcAft>
              <a:buFont typeface="Wingdings" pitchFamily="29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Monthly Summaries</a:t>
            </a:r>
          </a:p>
          <a:p>
            <a:pPr marL="342900" indent="-342900">
              <a:spcBef>
                <a:spcPct val="20000"/>
              </a:spcBef>
              <a:spcAft>
                <a:spcPts val="1800"/>
              </a:spcAft>
              <a:buFont typeface="Wingdings" pitchFamily="29" charset="2"/>
              <a:buChar char="Ø"/>
            </a:pPr>
            <a:r>
              <a:rPr lang="en-US" sz="2400" i="1" dirty="0">
                <a:solidFill>
                  <a:srgbClr val="000000"/>
                </a:solidFill>
              </a:rPr>
              <a:t>Oklahoma Climate</a:t>
            </a:r>
            <a:r>
              <a:rPr lang="en-US" sz="2400" dirty="0">
                <a:solidFill>
                  <a:srgbClr val="000000"/>
                </a:solidFill>
              </a:rPr>
              <a:t> (Seasonal Summaries)</a:t>
            </a:r>
          </a:p>
          <a:p>
            <a:pPr marL="342900" indent="-342900">
              <a:spcBef>
                <a:spcPct val="20000"/>
              </a:spcBef>
              <a:buFont typeface="Wingdings" pitchFamily="29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Climate Event Summaries</a:t>
            </a:r>
          </a:p>
          <a:p>
            <a:pPr marL="742950" lvl="1" indent="-285750">
              <a:spcBef>
                <a:spcPct val="20000"/>
              </a:spcBef>
              <a:buFont typeface="Wingdings" pitchFamily="29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Ice Storm</a:t>
            </a:r>
          </a:p>
          <a:p>
            <a:pPr marL="742950" lvl="1" indent="-285750">
              <a:spcBef>
                <a:spcPct val="20000"/>
              </a:spcBef>
              <a:buFont typeface="Wingdings" pitchFamily="29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Tornado</a:t>
            </a:r>
          </a:p>
          <a:p>
            <a:pPr marL="742950" lvl="1" indent="-285750">
              <a:spcBef>
                <a:spcPct val="20000"/>
              </a:spcBef>
              <a:spcAft>
                <a:spcPts val="1800"/>
              </a:spcAft>
              <a:buFont typeface="Wingdings" pitchFamily="29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Drought</a:t>
            </a:r>
          </a:p>
          <a:p>
            <a:pPr marL="342900" indent="-342900">
              <a:spcBef>
                <a:spcPct val="20000"/>
              </a:spcBef>
              <a:spcAft>
                <a:spcPts val="1800"/>
              </a:spcAft>
              <a:buFont typeface="Wingdings" pitchFamily="29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County Climate Summaries</a:t>
            </a:r>
          </a:p>
          <a:p>
            <a:pPr marL="342900" indent="-342900">
              <a:spcBef>
                <a:spcPct val="20000"/>
              </a:spcBef>
              <a:buFont typeface="Wingdings" pitchFamily="29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OCS/</a:t>
            </a:r>
            <a:r>
              <a:rPr lang="en-US" sz="2400" dirty="0" err="1">
                <a:solidFill>
                  <a:srgbClr val="000000"/>
                </a:solidFill>
              </a:rPr>
              <a:t>Mesonet</a:t>
            </a:r>
            <a:r>
              <a:rPr lang="en-US" sz="2400" dirty="0">
                <a:solidFill>
                  <a:srgbClr val="000000"/>
                </a:solidFill>
              </a:rPr>
              <a:t> Ticker</a:t>
            </a:r>
          </a:p>
        </p:txBody>
      </p:sp>
      <p:pic>
        <p:nvPicPr>
          <p:cNvPr id="15366" name="Picture 6" descr="MonthlySumm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219200"/>
            <a:ext cx="1931988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OKClimateSpring20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2286000"/>
            <a:ext cx="17065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ClimateEventSumma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667125"/>
            <a:ext cx="1774825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191000"/>
            <a:ext cx="1724025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Tick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4657725"/>
            <a:ext cx="187801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12648" y="228600"/>
            <a:ext cx="8156448" cy="98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200" dirty="0">
                <a:solidFill>
                  <a:srgbClr val="775F55"/>
                </a:solidFill>
              </a:rPr>
              <a:t>OCS Publications—Monthly Summary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81000" y="15240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r>
              <a:rPr lang="en-US" dirty="0">
                <a:solidFill>
                  <a:srgbClr val="003366"/>
                </a:solidFill>
                <a:hlinkClick r:id="rId3"/>
              </a:rPr>
              <a:t>http://climate.mesonet.org/monthly_summary.html</a:t>
            </a:r>
            <a:endParaRPr lang="en-US" dirty="0">
              <a:solidFill>
                <a:srgbClr val="003366"/>
              </a:solidFill>
            </a:endParaRPr>
          </a:p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endParaRPr lang="en-US" sz="1000" dirty="0">
              <a:solidFill>
                <a:srgbClr val="003366"/>
              </a:solidFill>
            </a:endParaRPr>
          </a:p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r>
              <a:rPr lang="en-US" dirty="0"/>
              <a:t>Overview and daily highlights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endParaRPr lang="en-US" sz="1000" dirty="0"/>
          </a:p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r>
              <a:rPr lang="en-US" dirty="0"/>
              <a:t>Severe weather reports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endParaRPr lang="en-US" sz="1000" dirty="0"/>
          </a:p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r>
              <a:rPr lang="en-US" dirty="0"/>
              <a:t>Statewide maps of precipitation, temperature, departures from normal, and soil moisture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endParaRPr lang="en-US" sz="1000" dirty="0"/>
          </a:p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r>
              <a:rPr lang="en-US" dirty="0" err="1"/>
              <a:t>Mesonet</a:t>
            </a:r>
            <a:r>
              <a:rPr lang="en-US" dirty="0"/>
              <a:t> station summaries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endParaRPr lang="en-US" sz="1000" dirty="0"/>
          </a:p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r>
              <a:rPr lang="en-US" dirty="0"/>
              <a:t>Climate division comparisons (OK is divided into </a:t>
            </a:r>
          </a:p>
          <a:p>
            <a:pPr marL="342900" indent="-342900">
              <a:spcBef>
                <a:spcPct val="20000"/>
              </a:spcBef>
              <a:buFont typeface="Wingdings" charset="2"/>
              <a:buNone/>
            </a:pPr>
            <a:r>
              <a:rPr lang="en-US" dirty="0"/>
              <a:t>	9 regions, assuming similar climates within each </a:t>
            </a:r>
          </a:p>
          <a:p>
            <a:pPr marL="342900" indent="-342900">
              <a:spcBef>
                <a:spcPct val="20000"/>
              </a:spcBef>
              <a:buFont typeface="Wingdings" charset="2"/>
              <a:buNone/>
            </a:pPr>
            <a:r>
              <a:rPr lang="en-US" dirty="0"/>
              <a:t>	region)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endParaRPr lang="en-US" sz="1000" dirty="0"/>
          </a:p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r>
              <a:rPr lang="en-US" dirty="0"/>
              <a:t>Next month’s outlook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endParaRPr lang="en-US" sz="1000" dirty="0"/>
          </a:p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r>
              <a:rPr lang="en-US" dirty="0"/>
              <a:t>Drought Monitor and Outlook; seasonal forecast</a:t>
            </a:r>
          </a:p>
        </p:txBody>
      </p:sp>
      <p:pic>
        <p:nvPicPr>
          <p:cNvPr id="24581" name="Picture 6" descr="MonthlySumma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509962"/>
            <a:ext cx="2657475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12648" y="228600"/>
            <a:ext cx="8156448" cy="98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dirty="0">
                <a:solidFill>
                  <a:srgbClr val="775F55"/>
                </a:solidFill>
              </a:rPr>
              <a:t>OCS Publications—Seasonal Summary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04800" y="2057400"/>
            <a:ext cx="5638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r>
              <a:rPr lang="en-US" i="1" dirty="0"/>
              <a:t>Oklahoma Climate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endParaRPr lang="en-US" sz="1000" i="1" dirty="0"/>
          </a:p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r>
              <a:rPr lang="en-US" dirty="0"/>
              <a:t>Published in March, June, September, December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endParaRPr lang="en-US" sz="1000" dirty="0"/>
          </a:p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r>
              <a:rPr lang="en-US" dirty="0"/>
              <a:t>Built around a theme (e.g., fall weather)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endParaRPr lang="en-US" sz="1000" dirty="0"/>
          </a:p>
          <a:p>
            <a:pPr marL="742950" lvl="1" indent="-285750">
              <a:spcBef>
                <a:spcPct val="20000"/>
              </a:spcBef>
              <a:buFont typeface="Wingdings" charset="2"/>
              <a:buChar char="Ø"/>
            </a:pPr>
            <a:r>
              <a:rPr lang="en-US" sz="1600" dirty="0"/>
              <a:t>Historical perspective of Oklahoma climate or event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endParaRPr lang="en-US" sz="1000" dirty="0"/>
          </a:p>
          <a:p>
            <a:pPr marL="742950" lvl="1" indent="-285750">
              <a:spcBef>
                <a:spcPct val="20000"/>
              </a:spcBef>
              <a:buFont typeface="Wingdings" charset="2"/>
              <a:buChar char="Ø"/>
            </a:pPr>
            <a:r>
              <a:rPr lang="en-US" sz="1600" dirty="0"/>
              <a:t>Feature articles on OCS outreach, research, climate services, etc.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endParaRPr lang="en-US" sz="1000" dirty="0"/>
          </a:p>
          <a:p>
            <a:pPr marL="742950" lvl="1" indent="-285750">
              <a:spcBef>
                <a:spcPct val="20000"/>
              </a:spcBef>
              <a:buFont typeface="Wingdings" charset="2"/>
              <a:buChar char="Ø"/>
            </a:pPr>
            <a:r>
              <a:rPr lang="en-US" sz="1600" dirty="0"/>
              <a:t>Photos from the field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endParaRPr lang="en-US" sz="1000" dirty="0"/>
          </a:p>
          <a:p>
            <a:pPr marL="742950" lvl="1" indent="-285750">
              <a:spcBef>
                <a:spcPct val="20000"/>
              </a:spcBef>
              <a:buFont typeface="Wingdings" charset="2"/>
              <a:buChar char="Ø"/>
            </a:pPr>
            <a:r>
              <a:rPr lang="en-US" sz="1600" dirty="0"/>
              <a:t>Seasonal summary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endParaRPr lang="en-US" sz="1000" dirty="0"/>
          </a:p>
          <a:p>
            <a:pPr marL="742950" lvl="1" indent="-285750">
              <a:spcBef>
                <a:spcPct val="20000"/>
              </a:spcBef>
              <a:buFont typeface="Wingdings" charset="2"/>
              <a:buChar char="Ø"/>
            </a:pPr>
            <a:r>
              <a:rPr lang="en-US" sz="1600" dirty="0"/>
              <a:t>Agriculture articles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endParaRPr lang="en-US" sz="1000" dirty="0"/>
          </a:p>
          <a:p>
            <a:pPr marL="742950" lvl="1" indent="-285750">
              <a:spcBef>
                <a:spcPct val="20000"/>
              </a:spcBef>
              <a:buFont typeface="Wingdings" charset="2"/>
              <a:buChar char="Ø"/>
            </a:pPr>
            <a:r>
              <a:rPr lang="en-US" sz="1600" dirty="0"/>
              <a:t>Classroom activity/interpretation </a:t>
            </a:r>
          </a:p>
        </p:txBody>
      </p:sp>
      <p:pic>
        <p:nvPicPr>
          <p:cNvPr id="25605" name="Picture 5" descr="OKClimateSpring2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743200"/>
            <a:ext cx="30622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04800" y="1524000"/>
            <a:ext cx="701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3366"/>
              </a:buClr>
              <a:buFont typeface="Wingdings" charset="2"/>
              <a:buChar char="Ø"/>
            </a:pPr>
            <a:r>
              <a:rPr lang="en-US">
                <a:solidFill>
                  <a:srgbClr val="003366"/>
                </a:solidFill>
              </a:rPr>
              <a:t>   </a:t>
            </a:r>
            <a:r>
              <a:rPr lang="en-US">
                <a:hlinkClick r:id="rId4"/>
              </a:rPr>
              <a:t>http://climate.mesonet.org/seasonal_summary.html</a:t>
            </a:r>
            <a:r>
              <a:rPr lang="en-US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12648" y="228600"/>
            <a:ext cx="8156448" cy="98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200" dirty="0">
                <a:solidFill>
                  <a:srgbClr val="775F55"/>
                </a:solidFill>
              </a:rPr>
              <a:t>OCS Publications—Event Summaries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81000" y="13716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r>
              <a:rPr lang="en-US" sz="2000" dirty="0">
                <a:solidFill>
                  <a:srgbClr val="003366"/>
                </a:solidFill>
                <a:hlinkClick r:id="rId3"/>
              </a:rPr>
              <a:t>http://climate.mesonet.org/event_summary.html</a:t>
            </a:r>
            <a:endParaRPr lang="en-US" sz="2000" dirty="0">
              <a:solidFill>
                <a:srgbClr val="003366"/>
              </a:solidFill>
            </a:endParaRPr>
          </a:p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endParaRPr lang="en-US" sz="2000" dirty="0">
              <a:solidFill>
                <a:srgbClr val="003366"/>
              </a:solidFill>
            </a:endParaRPr>
          </a:p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r>
              <a:rPr lang="en-US" sz="2000" dirty="0"/>
              <a:t>Overview of federally-declared disasters</a:t>
            </a:r>
          </a:p>
          <a:p>
            <a:pPr marL="742950" lvl="1" indent="-285750">
              <a:spcBef>
                <a:spcPct val="20000"/>
              </a:spcBef>
              <a:buFont typeface="Wingdings" charset="2"/>
              <a:buChar char="Ø"/>
            </a:pPr>
            <a:r>
              <a:rPr lang="en-US" dirty="0"/>
              <a:t>The meteorology of the event</a:t>
            </a:r>
          </a:p>
          <a:p>
            <a:pPr marL="742950" lvl="1" indent="-285750">
              <a:spcBef>
                <a:spcPct val="20000"/>
              </a:spcBef>
              <a:buFont typeface="Wingdings" charset="2"/>
              <a:buChar char="Ø"/>
            </a:pPr>
            <a:r>
              <a:rPr lang="en-US" dirty="0"/>
              <a:t>Impacts</a:t>
            </a:r>
          </a:p>
          <a:p>
            <a:pPr marL="742950" lvl="1" indent="-285750">
              <a:spcBef>
                <a:spcPct val="20000"/>
              </a:spcBef>
              <a:buFont typeface="Wingdings" charset="2"/>
              <a:buChar char="Ø"/>
            </a:pPr>
            <a:r>
              <a:rPr lang="en-US" dirty="0"/>
              <a:t>Historical perspective</a:t>
            </a:r>
          </a:p>
          <a:p>
            <a:pPr marL="742950" lvl="1" indent="-285750">
              <a:spcBef>
                <a:spcPct val="20000"/>
              </a:spcBef>
              <a:buFont typeface="Wingdings" charset="2"/>
              <a:buChar char="Ø"/>
            </a:pPr>
            <a:endParaRPr lang="en-US" sz="2000" dirty="0"/>
          </a:p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r>
              <a:rPr lang="en-US" sz="2000" dirty="0"/>
              <a:t>Climate Event Summaries have been prepared for:</a:t>
            </a:r>
          </a:p>
          <a:p>
            <a:pPr marL="742950" lvl="1" indent="-285750">
              <a:spcBef>
                <a:spcPct val="20000"/>
              </a:spcBef>
              <a:buFont typeface="Wingdings" charset="2"/>
              <a:buChar char="Ø"/>
            </a:pPr>
            <a:r>
              <a:rPr lang="en-US" dirty="0"/>
              <a:t>January 28-30, 2002: Oklahoma Ice Storm</a:t>
            </a:r>
          </a:p>
          <a:p>
            <a:pPr marL="742950" lvl="1" indent="-285750">
              <a:spcBef>
                <a:spcPct val="20000"/>
              </a:spcBef>
              <a:buFont typeface="Wingdings" charset="2"/>
              <a:buChar char="Ø"/>
            </a:pPr>
            <a:r>
              <a:rPr lang="en-US" dirty="0"/>
              <a:t>The Oklahoma Drought of 2001-2002</a:t>
            </a:r>
          </a:p>
          <a:p>
            <a:pPr marL="742950" lvl="1" indent="-285750">
              <a:spcBef>
                <a:spcPct val="20000"/>
              </a:spcBef>
              <a:buFont typeface="Wingdings" charset="2"/>
              <a:buChar char="Ø"/>
            </a:pPr>
            <a:r>
              <a:rPr lang="en-US" dirty="0"/>
              <a:t>Oklahoma Ice Storm: December 3, 2002</a:t>
            </a:r>
          </a:p>
          <a:p>
            <a:pPr marL="742950" lvl="1" indent="-285750">
              <a:spcBef>
                <a:spcPct val="20000"/>
              </a:spcBef>
              <a:buFont typeface="Wingdings" charset="2"/>
              <a:buChar char="Ø"/>
            </a:pPr>
            <a:r>
              <a:rPr lang="en-US" dirty="0"/>
              <a:t>May 8-9, 2003 Central Oklahoma Tornadoes</a:t>
            </a:r>
            <a:endParaRPr lang="en-US" sz="2000" dirty="0"/>
          </a:p>
        </p:txBody>
      </p:sp>
      <p:pic>
        <p:nvPicPr>
          <p:cNvPr id="26629" name="Picture 5" descr="ClimateEventSumma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362200"/>
            <a:ext cx="247967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County Climate Summaries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1524000"/>
            <a:ext cx="6248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Wingdings" pitchFamily="29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Historical summaries for each county</a:t>
            </a:r>
          </a:p>
          <a:p>
            <a:pPr marL="342900" indent="-342900">
              <a:spcBef>
                <a:spcPct val="20000"/>
              </a:spcBef>
              <a:buFont typeface="Wingdings" pitchFamily="29" charset="2"/>
              <a:buChar char="Ø"/>
            </a:pPr>
            <a:endParaRPr lang="en-US" sz="12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Font typeface="Wingdings" pitchFamily="29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Quick Facts 1-page overview of </a:t>
            </a:r>
            <a:r>
              <a:rPr lang="en-US" sz="2000" dirty="0" err="1">
                <a:solidFill>
                  <a:srgbClr val="000000"/>
                </a:solidFill>
              </a:rPr>
              <a:t>normals</a:t>
            </a:r>
            <a:r>
              <a:rPr lang="en-US" sz="2000" dirty="0">
                <a:solidFill>
                  <a:srgbClr val="000000"/>
                </a:solidFill>
              </a:rPr>
              <a:t> &amp; extremes</a:t>
            </a:r>
          </a:p>
          <a:p>
            <a:pPr marL="342900" indent="-342900">
              <a:spcBef>
                <a:spcPct val="20000"/>
              </a:spcBef>
              <a:buFont typeface="Wingdings" pitchFamily="29" charset="2"/>
              <a:buChar char="Ø"/>
            </a:pPr>
            <a:endParaRPr lang="en-US" sz="12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Font typeface="Wingdings" pitchFamily="29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PDF summary and tables for county, including month-by-month temperatures, rainfall, snowfall, tornado records, etc.</a:t>
            </a:r>
          </a:p>
          <a:p>
            <a:pPr marL="742950" lvl="1" indent="-285750">
              <a:spcBef>
                <a:spcPct val="20000"/>
              </a:spcBef>
            </a:pPr>
            <a:endParaRPr lang="en-US" sz="12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Font typeface="Wingdings" pitchFamily="29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Station summaries for Coop and </a:t>
            </a:r>
            <a:r>
              <a:rPr lang="en-US" sz="2000" dirty="0" err="1">
                <a:solidFill>
                  <a:srgbClr val="000000"/>
                </a:solidFill>
              </a:rPr>
              <a:t>Mesonet</a:t>
            </a:r>
            <a:r>
              <a:rPr lang="en-US" sz="2000" dirty="0">
                <a:solidFill>
                  <a:srgbClr val="000000"/>
                </a:solidFill>
              </a:rPr>
              <a:t> sites</a:t>
            </a:r>
          </a:p>
          <a:p>
            <a:pPr marL="742950" lvl="1" indent="-285750">
              <a:spcBef>
                <a:spcPct val="20000"/>
              </a:spcBef>
              <a:buFont typeface="Wingdings" pitchFamily="29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All long-term stations within county listed</a:t>
            </a:r>
          </a:p>
          <a:p>
            <a:pPr marL="742950" lvl="1" indent="-285750">
              <a:spcBef>
                <a:spcPct val="20000"/>
              </a:spcBef>
              <a:buFont typeface="Wingdings" pitchFamily="29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Similar tables to PDF summary, but for each site</a:t>
            </a:r>
          </a:p>
          <a:p>
            <a:pPr marL="742950" lvl="1" indent="-285750">
              <a:spcBef>
                <a:spcPct val="20000"/>
              </a:spcBef>
              <a:buFont typeface="Wingdings" pitchFamily="29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Includes ranges of “likely” conditions; not just monthly averages</a:t>
            </a:r>
          </a:p>
          <a:p>
            <a:pPr marL="742950" lvl="1" indent="-285750">
              <a:spcBef>
                <a:spcPct val="20000"/>
              </a:spcBef>
              <a:buFont typeface="Wingdings" pitchFamily="29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Freeze/Frost dates for each site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438400"/>
            <a:ext cx="249555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pitchFamily="29" charset="-128"/>
                <a:cs typeface="ＭＳ Ｐゴシック" pitchFamily="29" charset="-128"/>
              </a:rPr>
              <a:t>Weather Timeline</a:t>
            </a:r>
          </a:p>
        </p:txBody>
      </p:sp>
      <p:pic>
        <p:nvPicPr>
          <p:cNvPr id="614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ＭＳ Ｐゴシック" pitchFamily="29" charset="-128"/>
                <a:cs typeface="ＭＳ Ｐゴシック" pitchFamily="29" charset="-128"/>
              </a:rPr>
              <a:t>Climate Trends</a:t>
            </a:r>
            <a:r>
              <a:rPr lang="en-US" sz="3600" dirty="0">
                <a:ea typeface="ＭＳ Ｐゴシック" pitchFamily="29" charset="-128"/>
                <a:cs typeface="ＭＳ Ｐゴシック" pitchFamily="29" charset="-128"/>
              </a:rPr>
              <a:t/>
            </a:r>
            <a:br>
              <a:rPr lang="en-US" sz="3600" dirty="0">
                <a:ea typeface="ＭＳ Ｐゴシック" pitchFamily="29" charset="-128"/>
                <a:cs typeface="ＭＳ Ｐゴシック" pitchFamily="29" charset="-128"/>
              </a:rPr>
            </a:br>
            <a:r>
              <a:rPr lang="en-US" sz="2800" dirty="0">
                <a:ea typeface="ＭＳ Ｐゴシック" pitchFamily="29" charset="-128"/>
                <a:cs typeface="ＭＳ Ｐゴシック" pitchFamily="29" charset="-128"/>
              </a:rPr>
              <a:t>Annual Precipitation, </a:t>
            </a:r>
            <a:r>
              <a:rPr lang="en-US" sz="2800" dirty="0" smtClean="0">
                <a:ea typeface="ＭＳ Ｐゴシック" pitchFamily="29" charset="-128"/>
                <a:cs typeface="ＭＳ Ｐゴシック" pitchFamily="29" charset="-128"/>
              </a:rPr>
              <a:t>1895-2009</a:t>
            </a:r>
            <a:endParaRPr lang="en-US" sz="2400" dirty="0">
              <a:ea typeface="ＭＳ Ｐゴシック" pitchFamily="29" charset="-128"/>
              <a:cs typeface="ＭＳ Ｐゴシック" pitchFamily="29" charset="-128"/>
            </a:endParaRPr>
          </a:p>
        </p:txBody>
      </p:sp>
      <p:pic>
        <p:nvPicPr>
          <p:cNvPr id="1026" name="Picture 2" descr="C:\Personal\Mark\Work\Climate Workshops\NOAA SARP progress report materials\revised presentations\trace.OK-CD00.prcp.Annu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828800"/>
            <a:ext cx="7478076" cy="4494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ＭＳ Ｐゴシック" pitchFamily="29" charset="-128"/>
                <a:cs typeface="ＭＳ Ｐゴシック" pitchFamily="29" charset="-128"/>
              </a:rPr>
              <a:t>Climate Trends</a:t>
            </a:r>
            <a:r>
              <a:rPr lang="en-US" sz="3600" dirty="0">
                <a:ea typeface="ＭＳ Ｐゴシック" pitchFamily="29" charset="-128"/>
                <a:cs typeface="ＭＳ Ｐゴシック" pitchFamily="29" charset="-128"/>
              </a:rPr>
              <a:t/>
            </a:r>
            <a:br>
              <a:rPr lang="en-US" sz="3600" dirty="0">
                <a:ea typeface="ＭＳ Ｐゴシック" pitchFamily="29" charset="-128"/>
                <a:cs typeface="ＭＳ Ｐゴシック" pitchFamily="29" charset="-128"/>
              </a:rPr>
            </a:br>
            <a:r>
              <a:rPr lang="en-US" sz="2800" dirty="0">
                <a:ea typeface="ＭＳ Ｐゴシック" pitchFamily="29" charset="-128"/>
                <a:cs typeface="ＭＳ Ｐゴシック" pitchFamily="29" charset="-128"/>
              </a:rPr>
              <a:t>Annual Temperature, </a:t>
            </a:r>
            <a:r>
              <a:rPr lang="en-US" sz="2800" dirty="0" smtClean="0">
                <a:ea typeface="ＭＳ Ｐゴシック" pitchFamily="29" charset="-128"/>
                <a:cs typeface="ＭＳ Ｐゴシック" pitchFamily="29" charset="-128"/>
              </a:rPr>
              <a:t>1895-2009</a:t>
            </a:r>
            <a:endParaRPr lang="en-US" sz="3200" dirty="0">
              <a:ea typeface="ＭＳ Ｐゴシック" pitchFamily="29" charset="-128"/>
              <a:cs typeface="ＭＳ Ｐゴシック" pitchFamily="29" charset="-128"/>
            </a:endParaRPr>
          </a:p>
        </p:txBody>
      </p:sp>
      <p:pic>
        <p:nvPicPr>
          <p:cNvPr id="2050" name="Picture 2" descr="C:\Personal\Mark\Work\Climate Workshops\NOAA SARP progress report materials\revised presentations\trace.OK-CD00.tavg.Annu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810512"/>
            <a:ext cx="7449929" cy="4477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ＭＳ Ｐゴシック" pitchFamily="29" charset="-128"/>
                <a:cs typeface="ＭＳ Ｐゴシック" pitchFamily="29" charset="-128"/>
              </a:rPr>
              <a:t>Cooperative Observer Data</a:t>
            </a:r>
            <a:r>
              <a:rPr lang="en-US" sz="4000" dirty="0">
                <a:ea typeface="ＭＳ Ｐゴシック" pitchFamily="29" charset="-128"/>
                <a:cs typeface="ＭＳ Ｐゴシック" pitchFamily="29" charset="-128"/>
              </a:rPr>
              <a:t/>
            </a:r>
            <a:br>
              <a:rPr lang="en-US" sz="4000" dirty="0">
                <a:ea typeface="ＭＳ Ｐゴシック" pitchFamily="29" charset="-128"/>
                <a:cs typeface="ＭＳ Ｐゴシック" pitchFamily="29" charset="-128"/>
              </a:rPr>
            </a:br>
            <a:r>
              <a:rPr lang="en-US" sz="2800" dirty="0">
                <a:ea typeface="ＭＳ Ｐゴシック" pitchFamily="29" charset="-128"/>
                <a:cs typeface="ＭＳ Ｐゴシック" pitchFamily="29" charset="-128"/>
              </a:rPr>
              <a:t>Time Series</a:t>
            </a:r>
            <a:endParaRPr lang="en-US" sz="3200" dirty="0">
              <a:ea typeface="ＭＳ Ｐゴシック" pitchFamily="29" charset="-128"/>
              <a:cs typeface="ＭＳ Ｐゴシック" pitchFamily="29" charset="-128"/>
            </a:endParaRPr>
          </a:p>
        </p:txBody>
      </p:sp>
      <p:pic>
        <p:nvPicPr>
          <p:cNvPr id="66563" name="Picture 3"/>
          <p:cNvPicPr>
            <a:picLocks noGrp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676400"/>
            <a:ext cx="3584575" cy="4876800"/>
          </a:xfrm>
          <a:noFill/>
        </p:spPr>
      </p:pic>
      <p:pic>
        <p:nvPicPr>
          <p:cNvPr id="665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191000" y="2057400"/>
            <a:ext cx="4629150" cy="40862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NWS – ASOS and AWOS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Automated Surface Observing System (ASOS)</a:t>
            </a:r>
          </a:p>
          <a:p>
            <a:pPr lvl="1"/>
            <a:r>
              <a:rPr lang="en-US" sz="2000" dirty="0" smtClean="0"/>
              <a:t>882 NWS/FAA stations in the United States</a:t>
            </a:r>
          </a:p>
          <a:p>
            <a:pPr lvl="1"/>
            <a:r>
              <a:rPr lang="en-US" sz="2000" dirty="0" smtClean="0"/>
              <a:t>Generally dating back to ~1940s</a:t>
            </a:r>
          </a:p>
          <a:p>
            <a:pPr lvl="1"/>
            <a:r>
              <a:rPr lang="en-US" sz="2000" dirty="0" smtClean="0"/>
              <a:t>Hourly weather observations</a:t>
            </a:r>
          </a:p>
          <a:p>
            <a:r>
              <a:rPr lang="en-US" sz="2400" dirty="0" smtClean="0"/>
              <a:t>Automated Weather Observing System (AWOS)</a:t>
            </a:r>
          </a:p>
          <a:p>
            <a:pPr lvl="1"/>
            <a:r>
              <a:rPr lang="en-US" sz="2000" dirty="0" smtClean="0"/>
              <a:t>Operated by the Federal Aviation Administration (FAA)</a:t>
            </a:r>
          </a:p>
          <a:p>
            <a:pPr lvl="1"/>
            <a:r>
              <a:rPr lang="en-US" sz="2000" dirty="0" smtClean="0"/>
              <a:t>About 600 FAA stations in the United States</a:t>
            </a:r>
          </a:p>
          <a:p>
            <a:pPr lvl="1"/>
            <a:r>
              <a:rPr lang="en-US" sz="2000" dirty="0" smtClean="0"/>
              <a:t>Older than ASOS</a:t>
            </a:r>
          </a:p>
          <a:p>
            <a:pPr lvl="1"/>
            <a:r>
              <a:rPr lang="en-US" sz="2000" dirty="0" smtClean="0"/>
              <a:t>Usually do not report special observations (e.g., time of wind shifts)</a:t>
            </a:r>
          </a:p>
          <a:p>
            <a:r>
              <a:rPr lang="en-US" sz="2400" dirty="0" smtClean="0"/>
              <a:t>The original observations relate to WEATHER, not CLIMATE.  But if we look at this information over a much longer period of time, we can see climate trends.</a:t>
            </a:r>
          </a:p>
        </p:txBody>
      </p:sp>
      <p:pic>
        <p:nvPicPr>
          <p:cNvPr id="4" name="Picture 5" descr="asosNO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524000"/>
            <a:ext cx="1550988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ＭＳ Ｐゴシック" pitchFamily="29" charset="-128"/>
                <a:cs typeface="ＭＳ Ｐゴシック" pitchFamily="29" charset="-128"/>
              </a:rPr>
              <a:t>Cooperative Observer Data</a:t>
            </a:r>
            <a:r>
              <a:rPr lang="en-US" sz="4000" dirty="0">
                <a:ea typeface="ＭＳ Ｐゴシック" pitchFamily="29" charset="-128"/>
                <a:cs typeface="ＭＳ Ｐゴシック" pitchFamily="29" charset="-128"/>
              </a:rPr>
              <a:t/>
            </a:r>
            <a:br>
              <a:rPr lang="en-US" sz="4000" dirty="0">
                <a:ea typeface="ＭＳ Ｐゴシック" pitchFamily="29" charset="-128"/>
                <a:cs typeface="ＭＳ Ｐゴシック" pitchFamily="29" charset="-128"/>
              </a:rPr>
            </a:br>
            <a:r>
              <a:rPr lang="en-US" sz="2800" dirty="0">
                <a:ea typeface="ＭＳ Ｐゴシック" pitchFamily="29" charset="-128"/>
                <a:cs typeface="ＭＳ Ｐゴシック" pitchFamily="29" charset="-128"/>
              </a:rPr>
              <a:t>A Month in Time</a:t>
            </a:r>
            <a:endParaRPr lang="en-US" sz="3200" dirty="0">
              <a:ea typeface="ＭＳ Ｐゴシック" pitchFamily="29" charset="-128"/>
              <a:cs typeface="ＭＳ Ｐゴシック" pitchFamily="29" charset="-128"/>
            </a:endParaRPr>
          </a:p>
        </p:txBody>
      </p:sp>
      <p:pic>
        <p:nvPicPr>
          <p:cNvPr id="675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600200"/>
            <a:ext cx="8004175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ＭＳ Ｐゴシック" pitchFamily="29" charset="-128"/>
                <a:cs typeface="ＭＳ Ｐゴシック" pitchFamily="29" charset="-128"/>
              </a:rPr>
              <a:t>Cooperative Observer Data</a:t>
            </a:r>
            <a:r>
              <a:rPr lang="en-US" sz="4000" dirty="0">
                <a:ea typeface="ＭＳ Ｐゴシック" pitchFamily="29" charset="-128"/>
                <a:cs typeface="ＭＳ Ｐゴシック" pitchFamily="29" charset="-128"/>
              </a:rPr>
              <a:t/>
            </a:r>
            <a:br>
              <a:rPr lang="en-US" sz="4000" dirty="0">
                <a:ea typeface="ＭＳ Ｐゴシック" pitchFamily="29" charset="-128"/>
                <a:cs typeface="ＭＳ Ｐゴシック" pitchFamily="29" charset="-128"/>
              </a:rPr>
            </a:br>
            <a:r>
              <a:rPr lang="en-US" sz="2800" dirty="0">
                <a:ea typeface="ＭＳ Ｐゴシック" pitchFamily="29" charset="-128"/>
                <a:cs typeface="ＭＳ Ｐゴシック" pitchFamily="29" charset="-128"/>
              </a:rPr>
              <a:t>Climate Calendar</a:t>
            </a:r>
            <a:endParaRPr lang="en-US" sz="3200" dirty="0">
              <a:ea typeface="ＭＳ Ｐゴシック" pitchFamily="29" charset="-128"/>
              <a:cs typeface="ＭＳ Ｐゴシック" pitchFamily="29" charset="-128"/>
            </a:endParaRPr>
          </a:p>
        </p:txBody>
      </p:sp>
      <p:pic>
        <p:nvPicPr>
          <p:cNvPr id="686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676400"/>
            <a:ext cx="8385175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ＭＳ Ｐゴシック" pitchFamily="29" charset="-128"/>
                <a:cs typeface="ＭＳ Ｐゴシック" pitchFamily="29" charset="-128"/>
              </a:rPr>
              <a:t>Cooperative Observer Data</a:t>
            </a:r>
            <a:r>
              <a:rPr lang="en-US" sz="4000" dirty="0">
                <a:ea typeface="ＭＳ Ｐゴシック" pitchFamily="29" charset="-128"/>
                <a:cs typeface="ＭＳ Ｐゴシック" pitchFamily="29" charset="-128"/>
              </a:rPr>
              <a:t/>
            </a:r>
            <a:br>
              <a:rPr lang="en-US" sz="4000" dirty="0">
                <a:ea typeface="ＭＳ Ｐゴシック" pitchFamily="29" charset="-128"/>
                <a:cs typeface="ＭＳ Ｐゴシック" pitchFamily="29" charset="-128"/>
              </a:rPr>
            </a:br>
            <a:r>
              <a:rPr lang="en-US" sz="2800" dirty="0">
                <a:ea typeface="ＭＳ Ｐゴシック" pitchFamily="29" charset="-128"/>
                <a:cs typeface="ＭＳ Ｐゴシック" pitchFamily="29" charset="-128"/>
              </a:rPr>
              <a:t>CLIMOCS (long-term summaries)</a:t>
            </a:r>
          </a:p>
        </p:txBody>
      </p:sp>
      <p:pic>
        <p:nvPicPr>
          <p:cNvPr id="696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1600200"/>
            <a:ext cx="6251575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Oklahoma </a:t>
            </a:r>
            <a:r>
              <a:rPr lang="en-US" dirty="0" err="1" smtClean="0"/>
              <a:t>Mesonet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667" dirty="0" smtClean="0">
                <a:hlinkClick r:id="rId3"/>
              </a:rPr>
              <a:t>www.mesonet.org</a:t>
            </a:r>
            <a:endParaRPr lang="en-US" sz="2667" dirty="0"/>
          </a:p>
        </p:txBody>
      </p:sp>
      <p:pic>
        <p:nvPicPr>
          <p:cNvPr id="5" name="Picture 4" descr="Mesonet webpa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600200"/>
            <a:ext cx="8077200" cy="50061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3733800"/>
            <a:ext cx="1219200" cy="3048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Oklahoma </a:t>
            </a:r>
            <a:r>
              <a:rPr lang="en-US" dirty="0" err="1" smtClean="0"/>
              <a:t>Mesonet</a:t>
            </a:r>
            <a:r>
              <a:rPr lang="en-US" dirty="0" smtClean="0"/>
              <a:t> - </a:t>
            </a:r>
            <a:r>
              <a:rPr lang="en-US" dirty="0" err="1" smtClean="0"/>
              <a:t>Meteograms</a:t>
            </a:r>
            <a:endParaRPr lang="en-US" dirty="0"/>
          </a:p>
        </p:txBody>
      </p:sp>
      <p:pic>
        <p:nvPicPr>
          <p:cNvPr id="4" name="Picture 3" descr="cheyenne_meteogr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752600"/>
            <a:ext cx="4267200" cy="4876800"/>
          </a:xfrm>
          <a:prstGeom prst="rect">
            <a:avLst/>
          </a:prstGeom>
        </p:spPr>
      </p:pic>
      <p:pic>
        <p:nvPicPr>
          <p:cNvPr id="5" name="Picture 4" descr="watong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43451" y="1676400"/>
            <a:ext cx="4400549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Mesonet</a:t>
            </a:r>
            <a:r>
              <a:rPr lang="en-US" dirty="0" smtClean="0"/>
              <a:t> </a:t>
            </a:r>
            <a:r>
              <a:rPr lang="en-US" dirty="0" err="1" smtClean="0"/>
              <a:t>Climatological</a:t>
            </a:r>
            <a:r>
              <a:rPr lang="en-US" dirty="0" smtClean="0"/>
              <a:t> Data</a:t>
            </a:r>
            <a:endParaRPr lang="en-US" dirty="0"/>
          </a:p>
        </p:txBody>
      </p:sp>
      <p:pic>
        <p:nvPicPr>
          <p:cNvPr id="5" name="Picture 4" descr="200907FREE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086974"/>
            <a:ext cx="7467600" cy="5771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12648" y="228600"/>
            <a:ext cx="8156448" cy="98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200" dirty="0" smtClean="0">
                <a:solidFill>
                  <a:srgbClr val="775F55"/>
                </a:solidFill>
              </a:rPr>
              <a:t>OCS/</a:t>
            </a:r>
            <a:r>
              <a:rPr lang="en-US" sz="4200" dirty="0" err="1" smtClean="0">
                <a:solidFill>
                  <a:srgbClr val="775F55"/>
                </a:solidFill>
              </a:rPr>
              <a:t>Mesonet</a:t>
            </a:r>
            <a:r>
              <a:rPr lang="en-US" sz="4200" dirty="0" smtClean="0">
                <a:solidFill>
                  <a:srgbClr val="775F55"/>
                </a:solidFill>
              </a:rPr>
              <a:t> </a:t>
            </a:r>
            <a:r>
              <a:rPr lang="en-US" sz="4200" dirty="0">
                <a:solidFill>
                  <a:srgbClr val="775F55"/>
                </a:solidFill>
              </a:rPr>
              <a:t>Ticker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81000" y="15240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r>
              <a:rPr lang="en-US" sz="2000" dirty="0">
                <a:solidFill>
                  <a:srgbClr val="003366"/>
                </a:solidFill>
                <a:hlinkClick r:id="rId3"/>
              </a:rPr>
              <a:t>http://ticker.mesonet.org</a:t>
            </a:r>
            <a:endParaRPr lang="en-US" sz="2000" dirty="0">
              <a:solidFill>
                <a:srgbClr val="003366"/>
              </a:solidFill>
            </a:endParaRPr>
          </a:p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endParaRPr lang="en-US" sz="2000" dirty="0">
              <a:solidFill>
                <a:srgbClr val="003366"/>
              </a:solidFill>
            </a:endParaRPr>
          </a:p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r>
              <a:rPr lang="en-US" sz="2000" dirty="0"/>
              <a:t>Fun, interesting weather and climate information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endParaRPr lang="en-US" sz="2000" dirty="0"/>
          </a:p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r>
              <a:rPr lang="en-US" sz="2000" dirty="0"/>
              <a:t>A few of the </a:t>
            </a:r>
            <a:r>
              <a:rPr lang="en-US" sz="2000" dirty="0" smtClean="0"/>
              <a:t>recent really </a:t>
            </a:r>
            <a:r>
              <a:rPr lang="en-US" sz="2000" dirty="0"/>
              <a:t>funny/interesting/informational </a:t>
            </a:r>
            <a:r>
              <a:rPr lang="en-US" sz="2000" dirty="0" smtClean="0"/>
              <a:t>tickers:</a:t>
            </a:r>
            <a:endParaRPr lang="en-US" sz="2000" dirty="0"/>
          </a:p>
          <a:p>
            <a:pPr marL="742950" lvl="1" indent="-285750">
              <a:spcBef>
                <a:spcPct val="20000"/>
              </a:spcBef>
              <a:buFont typeface="Wingdings" charset="2"/>
              <a:buChar char="Ø"/>
            </a:pPr>
            <a:r>
              <a:rPr lang="en-US" dirty="0" smtClean="0"/>
              <a:t>January 5, 2010 – deep freeze of December 1983</a:t>
            </a:r>
            <a:endParaRPr lang="en-US" dirty="0"/>
          </a:p>
          <a:p>
            <a:pPr marL="742950" lvl="1" indent="-285750">
              <a:spcBef>
                <a:spcPct val="20000"/>
              </a:spcBef>
              <a:buFont typeface="Wingdings" charset="2"/>
              <a:buChar char="Ø"/>
            </a:pPr>
            <a:r>
              <a:rPr lang="en-US" dirty="0" smtClean="0"/>
              <a:t>January 12, 2010 – uncommon cold</a:t>
            </a:r>
            <a:endParaRPr lang="en-US" dirty="0"/>
          </a:p>
          <a:p>
            <a:pPr marL="742950" lvl="1" indent="-285750">
              <a:spcBef>
                <a:spcPct val="20000"/>
              </a:spcBef>
              <a:buFont typeface="Wingdings" charset="2"/>
              <a:buChar char="Ø"/>
            </a:pPr>
            <a:r>
              <a:rPr lang="en-US" dirty="0" smtClean="0"/>
              <a:t>January 25, 2010 – ice storm coming!</a:t>
            </a:r>
            <a:endParaRPr lang="en-US" dirty="0"/>
          </a:p>
          <a:p>
            <a:pPr marL="742950" lvl="1" indent="-285750">
              <a:spcBef>
                <a:spcPct val="20000"/>
              </a:spcBef>
              <a:buFont typeface="Wingdings" charset="2"/>
              <a:buChar char="Ø"/>
            </a:pPr>
            <a:r>
              <a:rPr lang="en-US" dirty="0" smtClean="0"/>
              <a:t>February 18, 2010 – once upon a midnight dreary</a:t>
            </a:r>
            <a:endParaRPr lang="en-US" dirty="0"/>
          </a:p>
          <a:p>
            <a:pPr marL="742950" lvl="1" indent="-285750">
              <a:spcBef>
                <a:spcPct val="20000"/>
              </a:spcBef>
              <a:buFont typeface="Wingdings" charset="2"/>
              <a:buChar char="Ø"/>
            </a:pPr>
            <a:r>
              <a:rPr lang="en-US" dirty="0" smtClean="0"/>
              <a:t>March 8, 2010 – this past winter explained</a:t>
            </a:r>
            <a:endParaRPr lang="en-US" dirty="0"/>
          </a:p>
          <a:p>
            <a:pPr marL="742950" lvl="1" indent="-285750">
              <a:spcBef>
                <a:spcPct val="20000"/>
              </a:spcBef>
              <a:buFont typeface="Wingdings" charset="2"/>
              <a:buChar char="Ø"/>
            </a:pPr>
            <a:r>
              <a:rPr lang="en-US" dirty="0" smtClean="0"/>
              <a:t>March 23, 2010 – spring break snow perspective</a:t>
            </a:r>
            <a:endParaRPr lang="en-US" dirty="0"/>
          </a:p>
          <a:p>
            <a:pPr marL="742950" lvl="1" indent="-285750">
              <a:spcBef>
                <a:spcPct val="20000"/>
              </a:spcBef>
              <a:buFont typeface="Wingdings" charset="2"/>
              <a:buChar char="Ø"/>
            </a:pPr>
            <a:r>
              <a:rPr lang="en-US" dirty="0" smtClean="0"/>
              <a:t>March 30, 2007 – winds, warm weather, and fire danger</a:t>
            </a:r>
            <a:endParaRPr lang="en-US" dirty="0"/>
          </a:p>
          <a:p>
            <a:pPr marL="742950" lvl="1" indent="-285750">
              <a:spcBef>
                <a:spcPct val="20000"/>
              </a:spcBef>
              <a:buFont typeface="Wingdings" charset="2"/>
              <a:buChar char="Ø"/>
            </a:pPr>
            <a:r>
              <a:rPr lang="en-US" dirty="0" smtClean="0"/>
              <a:t>April 14, 2010 – black Sunday revisited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k\Desktop\current.TAIR-MapFro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676400"/>
            <a:ext cx="4286250" cy="209550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dirty="0" smtClean="0"/>
              <a:t>Oklahoma </a:t>
            </a:r>
            <a:r>
              <a:rPr lang="en-US" dirty="0" err="1" smtClean="0"/>
              <a:t>Mesonet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County-level, real-time</a:t>
            </a:r>
          </a:p>
          <a:p>
            <a:r>
              <a:rPr lang="en-US" dirty="0" smtClean="0"/>
              <a:t>120 stations in Oklahoma</a:t>
            </a:r>
          </a:p>
          <a:p>
            <a:r>
              <a:rPr lang="en-US" dirty="0" smtClean="0"/>
              <a:t>Commissioned in 1994</a:t>
            </a:r>
          </a:p>
          <a:p>
            <a:r>
              <a:rPr lang="en-US" dirty="0" smtClean="0"/>
              <a:t>Data reported every 5 minutes:</a:t>
            </a:r>
          </a:p>
          <a:p>
            <a:pPr lvl="1"/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Rainfall</a:t>
            </a:r>
          </a:p>
          <a:p>
            <a:pPr lvl="1"/>
            <a:r>
              <a:rPr lang="en-US" dirty="0" smtClean="0"/>
              <a:t>Humidity</a:t>
            </a:r>
          </a:p>
          <a:p>
            <a:pPr lvl="1"/>
            <a:r>
              <a:rPr lang="en-US" dirty="0" smtClean="0"/>
              <a:t>Winds</a:t>
            </a:r>
          </a:p>
          <a:p>
            <a:pPr lvl="1"/>
            <a:r>
              <a:rPr lang="en-US" dirty="0" smtClean="0"/>
              <a:t>Sunshine (solar radiation)</a:t>
            </a:r>
          </a:p>
          <a:p>
            <a:pPr lvl="1"/>
            <a:r>
              <a:rPr lang="en-US" dirty="0" smtClean="0"/>
              <a:t>Pressure</a:t>
            </a:r>
          </a:p>
          <a:p>
            <a:pPr lvl="1"/>
            <a:r>
              <a:rPr lang="en-US" dirty="0" smtClean="0"/>
              <a:t>Soil temperature, soil moisture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82401" y="3962400"/>
            <a:ext cx="3261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hlinkClick r:id="rId4"/>
              </a:rPr>
              <a:t>http://www.mesonet.org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CoCoRaHS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Community Collaborative Rain, Hail and Snow Network</a:t>
            </a:r>
          </a:p>
          <a:p>
            <a:r>
              <a:rPr lang="en-US" sz="2400" dirty="0" smtClean="0"/>
              <a:t>Volunteer observers report rain, snow, and hail each day</a:t>
            </a:r>
          </a:p>
          <a:p>
            <a:pPr lvl="1"/>
            <a:r>
              <a:rPr lang="en-US" sz="2400" dirty="0" smtClean="0"/>
              <a:t>Online “journal” allows tracking over time, comparing with neighbors</a:t>
            </a:r>
          </a:p>
          <a:p>
            <a:r>
              <a:rPr lang="en-US" sz="2400" dirty="0" smtClean="0"/>
              <a:t>Established in Colorado in 1998</a:t>
            </a:r>
          </a:p>
          <a:p>
            <a:r>
              <a:rPr lang="en-US" sz="2400" dirty="0" smtClean="0"/>
              <a:t>Currently 11,000+ observers in </a:t>
            </a:r>
          </a:p>
          <a:p>
            <a:pPr>
              <a:buNone/>
            </a:pPr>
            <a:r>
              <a:rPr lang="en-US" sz="2400" dirty="0" smtClean="0"/>
              <a:t>	all 50 states</a:t>
            </a:r>
          </a:p>
          <a:p>
            <a:r>
              <a:rPr lang="en-US" sz="2400" dirty="0" smtClean="0"/>
              <a:t>Goal: a </a:t>
            </a:r>
            <a:r>
              <a:rPr lang="en-US" sz="2400" dirty="0" err="1" smtClean="0"/>
              <a:t>raingauge</a:t>
            </a:r>
            <a:r>
              <a:rPr lang="en-US" sz="2400" dirty="0" smtClean="0"/>
              <a:t> every mile</a:t>
            </a:r>
          </a:p>
          <a:p>
            <a:pPr lvl="1"/>
            <a:r>
              <a:rPr lang="en-US" sz="2400" dirty="0" smtClean="0"/>
              <a:t>Need County Coordinators!</a:t>
            </a:r>
            <a:endParaRPr lang="en-US" sz="2400" dirty="0"/>
          </a:p>
        </p:txBody>
      </p:sp>
      <p:pic>
        <p:nvPicPr>
          <p:cNvPr id="2050" name="Picture 2" descr="C:\Users\Mark\Desktop\cocorahs 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2954" y="3429000"/>
            <a:ext cx="3681046" cy="29908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38800" y="6396335"/>
            <a:ext cx="3322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hlinkClick r:id="rId4"/>
              </a:rPr>
              <a:t>http://www.cocorahs.org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 smtClean="0"/>
              <a:t>NOAA Storm Data publication (monthly – OFFIICIAL RECORDS):</a:t>
            </a:r>
          </a:p>
          <a:p>
            <a:pPr>
              <a:spcAft>
                <a:spcPts val="1200"/>
              </a:spcAft>
              <a:buNone/>
            </a:pPr>
            <a:r>
              <a:rPr lang="en-US" sz="2600" dirty="0" smtClean="0"/>
              <a:t>	</a:t>
            </a:r>
            <a:r>
              <a:rPr lang="en-US" sz="2600" dirty="0" smtClean="0">
                <a:hlinkClick r:id="rId3"/>
              </a:rPr>
              <a:t>http://www7.ncdc.noaa.gov/IPS/sd/sd.html</a:t>
            </a:r>
            <a:r>
              <a:rPr lang="en-US" sz="2600" dirty="0" smtClean="0"/>
              <a:t> </a:t>
            </a:r>
          </a:p>
          <a:p>
            <a:r>
              <a:rPr lang="en-US" sz="2600" dirty="0" smtClean="0"/>
              <a:t>NCDC Storm Events Database (usually 90-120 days behind the current month):</a:t>
            </a:r>
          </a:p>
          <a:p>
            <a:pPr>
              <a:spcAft>
                <a:spcPts val="1200"/>
              </a:spcAft>
              <a:buNone/>
            </a:pPr>
            <a:r>
              <a:rPr lang="en-US" sz="2600" dirty="0" smtClean="0"/>
              <a:t>	</a:t>
            </a:r>
            <a:r>
              <a:rPr lang="en-US" sz="2600" dirty="0" smtClean="0">
                <a:hlinkClick r:id="rId4"/>
              </a:rPr>
              <a:t>http://www4.ncdc.noaa.gov/cgi-win/wwcgi.dll?wwEvent~Storms</a:t>
            </a:r>
            <a:r>
              <a:rPr lang="en-US" sz="2600" dirty="0" smtClean="0"/>
              <a:t> </a:t>
            </a:r>
          </a:p>
          <a:p>
            <a:r>
              <a:rPr lang="en-US" sz="2600" dirty="0" smtClean="0"/>
              <a:t>Storm Prediction Center (unofficial reports usually up within a day or so):</a:t>
            </a:r>
          </a:p>
          <a:p>
            <a:pPr>
              <a:spcAft>
                <a:spcPts val="1200"/>
              </a:spcAft>
              <a:buNone/>
            </a:pPr>
            <a:r>
              <a:rPr lang="en-US" sz="2600" dirty="0" smtClean="0"/>
              <a:t>	</a:t>
            </a:r>
            <a:r>
              <a:rPr lang="en-US" sz="2600" dirty="0" smtClean="0">
                <a:hlinkClick r:id="rId5"/>
              </a:rPr>
              <a:t>http://www.spc.noaa.gov/</a:t>
            </a:r>
            <a:r>
              <a:rPr lang="en-US" sz="2600" dirty="0" smtClean="0"/>
              <a:t> (Reports tab)</a:t>
            </a:r>
          </a:p>
          <a:p>
            <a:r>
              <a:rPr lang="en-US" sz="2600" dirty="0" smtClean="0"/>
              <a:t>Local Storm Reports (issued by National Weather </a:t>
            </a:r>
          </a:p>
          <a:p>
            <a:pPr>
              <a:spcAft>
                <a:spcPts val="1200"/>
              </a:spcAft>
              <a:buNone/>
            </a:pPr>
            <a:r>
              <a:rPr lang="en-US" sz="2600" dirty="0" smtClean="0"/>
              <a:t>	Service offices as events are reported)</a:t>
            </a:r>
          </a:p>
          <a:p>
            <a:r>
              <a:rPr lang="en-US" sz="2600" dirty="0" smtClean="0"/>
              <a:t>Contact your State Climate Office for assistance:</a:t>
            </a:r>
          </a:p>
          <a:p>
            <a:pPr>
              <a:buNone/>
            </a:pPr>
            <a:r>
              <a:rPr lang="en-US" sz="2600" dirty="0" smtClean="0"/>
              <a:t>	</a:t>
            </a:r>
            <a:r>
              <a:rPr lang="en-US" sz="2600" dirty="0" smtClean="0">
                <a:hlinkClick r:id="rId6"/>
              </a:rPr>
              <a:t>http://www.stateclimate.org/</a:t>
            </a:r>
            <a:r>
              <a:rPr lang="en-US" sz="2600" dirty="0" smtClean="0"/>
              <a:t> </a:t>
            </a:r>
          </a:p>
          <a:p>
            <a:endParaRPr lang="en-US" dirty="0" smtClean="0"/>
          </a:p>
        </p:txBody>
      </p:sp>
      <p:pic>
        <p:nvPicPr>
          <p:cNvPr id="4" name="Picture 5" descr="LightningShot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4191000"/>
            <a:ext cx="2057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USEFUL CLIMATE WEBSITES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NOAA Climate Prediction Center</a:t>
            </a:r>
            <a:br>
              <a:rPr lang="en-US" dirty="0" smtClean="0"/>
            </a:br>
            <a:r>
              <a:rPr lang="en-US" sz="2667" dirty="0" smtClean="0">
                <a:hlinkClick r:id="rId3"/>
              </a:rPr>
              <a:t>www.cpc.noaa.gov</a:t>
            </a:r>
            <a:endParaRPr lang="en-US" sz="2667" dirty="0"/>
          </a:p>
        </p:txBody>
      </p:sp>
      <p:pic>
        <p:nvPicPr>
          <p:cNvPr id="6" name="Picture 5" descr="cp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1623625"/>
            <a:ext cx="3429000" cy="52343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" y="5410200"/>
            <a:ext cx="3120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ENSO (El Nino/La Nina)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4191000"/>
            <a:ext cx="35589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U.S. Drought Assessment</a:t>
            </a:r>
          </a:p>
          <a:p>
            <a:r>
              <a:rPr lang="en-US" sz="2400" dirty="0" smtClean="0"/>
              <a:t>(also see </a:t>
            </a:r>
            <a:r>
              <a:rPr lang="en-US" sz="2400" dirty="0" smtClean="0">
                <a:hlinkClick r:id="rId5"/>
              </a:rPr>
              <a:t>www.drought.gov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3352800"/>
            <a:ext cx="3284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U.S. Hazards Assessments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1905000"/>
            <a:ext cx="3035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 and 3 month outlooks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2590800"/>
            <a:ext cx="2542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Short-term outlooks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7620000" y="2971800"/>
            <a:ext cx="1143000" cy="4572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620000" y="3352800"/>
            <a:ext cx="1143000" cy="3048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172200" y="3352800"/>
            <a:ext cx="1447800" cy="3048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172200" y="2971800"/>
            <a:ext cx="1447800" cy="4572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486400" y="3124200"/>
            <a:ext cx="609600" cy="6858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16" idx="3"/>
            <a:endCxn id="21" idx="3"/>
          </p:cNvCxnSpPr>
          <p:nvPr/>
        </p:nvCxnSpPr>
        <p:spPr>
          <a:xfrm>
            <a:off x="3492406" y="2135833"/>
            <a:ext cx="4127594" cy="1064567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1" idx="1"/>
          </p:cNvCxnSpPr>
          <p:nvPr/>
        </p:nvCxnSpPr>
        <p:spPr>
          <a:xfrm>
            <a:off x="3048000" y="2895600"/>
            <a:ext cx="3124200" cy="3048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0" idx="1"/>
          </p:cNvCxnSpPr>
          <p:nvPr/>
        </p:nvCxnSpPr>
        <p:spPr>
          <a:xfrm flipV="1">
            <a:off x="3733800" y="3505200"/>
            <a:ext cx="2438400" cy="1524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657600" y="3581400"/>
            <a:ext cx="3962400" cy="9144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2" idx="1"/>
          </p:cNvCxnSpPr>
          <p:nvPr/>
        </p:nvCxnSpPr>
        <p:spPr>
          <a:xfrm rot="5400000" flipH="1" flipV="1">
            <a:off x="3370734" y="3677767"/>
            <a:ext cx="2326333" cy="1905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1"/>
      <p:bldP spid="15" grpId="0"/>
      <p:bldP spid="16" grpId="0"/>
      <p:bldP spid="17" grpId="0"/>
      <p:bldP spid="18" grpId="0" animBg="1"/>
      <p:bldP spid="18" grpId="1" animBg="1"/>
      <p:bldP spid="19" grpId="1" animBg="1"/>
      <p:bldP spid="19" grpId="2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3986</TotalTime>
  <Words>1038</Words>
  <Application>Microsoft Office PowerPoint</Application>
  <PresentationFormat>On-screen Show (4:3)</PresentationFormat>
  <Paragraphs>274</Paragraphs>
  <Slides>46</Slides>
  <Notes>46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Median</vt:lpstr>
      <vt:lpstr>Climate products</vt:lpstr>
      <vt:lpstr>OBSERVING NETWORKS</vt:lpstr>
      <vt:lpstr>Cooperative Observer Data (COOP)</vt:lpstr>
      <vt:lpstr>NWS – ASOS and AWOS</vt:lpstr>
      <vt:lpstr>Oklahoma Mesonet</vt:lpstr>
      <vt:lpstr>CoCoRaHS</vt:lpstr>
      <vt:lpstr>Storm Reports</vt:lpstr>
      <vt:lpstr>SOME USEFUL CLIMATE WEBSITES</vt:lpstr>
      <vt:lpstr>NOAA Climate Prediction Center www.cpc.noaa.gov</vt:lpstr>
      <vt:lpstr>Seasonal Outlooks</vt:lpstr>
      <vt:lpstr>Interpreting Seasonal Outlooks</vt:lpstr>
      <vt:lpstr>Drought Monitor www.drought.gov </vt:lpstr>
      <vt:lpstr>Drought Outlook www.drought.gov </vt:lpstr>
      <vt:lpstr>National Weather Service Norman: www.srh.noaa.gov/oun/  Tulsa: www.srh.noaa.gov/tsa/</vt:lpstr>
      <vt:lpstr>NWS – Climate Section</vt:lpstr>
      <vt:lpstr>Daily Climate Report (CLI)</vt:lpstr>
      <vt:lpstr>Monthly Climate Data (f6)</vt:lpstr>
      <vt:lpstr>NWS – Climate Section</vt:lpstr>
      <vt:lpstr>NWS – Climate Section</vt:lpstr>
      <vt:lpstr>NWS – Climate Section</vt:lpstr>
      <vt:lpstr>National Climatic Data Center http://www.ncdc.noaa.gov/oa/climate/severeweather/extremes.html</vt:lpstr>
      <vt:lpstr>National Climatic Data Center Storm Events Database</vt:lpstr>
      <vt:lpstr>National Climatic Data Center Climate Monitoring Reports</vt:lpstr>
      <vt:lpstr>National Climatic Data Center Hurricanes and Tornadoes</vt:lpstr>
      <vt:lpstr>National Climatic Data Center Weather Disasters </vt:lpstr>
      <vt:lpstr>Oklahoma Climate Survey http://climate.ocs.ou.edu  </vt:lpstr>
      <vt:lpstr>Normals &amp; Extremes Days over 100 degrees</vt:lpstr>
      <vt:lpstr>Normals &amp; Extremes First Freeze of Autumn</vt:lpstr>
      <vt:lpstr>Normals &amp; Extremes Tornadoes by county</vt:lpstr>
      <vt:lpstr>Rainfall and Drought Update</vt:lpstr>
      <vt:lpstr>Slide 31</vt:lpstr>
      <vt:lpstr>Slide 32</vt:lpstr>
      <vt:lpstr>Slide 33</vt:lpstr>
      <vt:lpstr>Slide 34</vt:lpstr>
      <vt:lpstr>County Climate Summaries</vt:lpstr>
      <vt:lpstr>Weather Timeline</vt:lpstr>
      <vt:lpstr>Climate Trends Annual Precipitation, 1895-2009</vt:lpstr>
      <vt:lpstr>Climate Trends Annual Temperature, 1895-2009</vt:lpstr>
      <vt:lpstr>Cooperative Observer Data Time Series</vt:lpstr>
      <vt:lpstr>Cooperative Observer Data A Month in Time</vt:lpstr>
      <vt:lpstr>Cooperative Observer Data Climate Calendar</vt:lpstr>
      <vt:lpstr>Cooperative Observer Data CLIMOCS (long-term summaries)</vt:lpstr>
      <vt:lpstr>Oklahoma Mesonet www.mesonet.org</vt:lpstr>
      <vt:lpstr>Oklahoma Mesonet - Meteograms</vt:lpstr>
      <vt:lpstr>Mesonet Climatological Data</vt:lpstr>
      <vt:lpstr>Slide 46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Merit Badge</dc:title>
  <dc:creator>Mark</dc:creator>
  <cp:lastModifiedBy>Mark</cp:lastModifiedBy>
  <cp:revision>209</cp:revision>
  <dcterms:created xsi:type="dcterms:W3CDTF">2010-04-19T19:21:20Z</dcterms:created>
  <dcterms:modified xsi:type="dcterms:W3CDTF">2010-04-21T01:22:41Z</dcterms:modified>
</cp:coreProperties>
</file>