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23"/>
  </p:notesMasterIdLst>
  <p:sldIdLst>
    <p:sldId id="256" r:id="rId2"/>
    <p:sldId id="346" r:id="rId3"/>
    <p:sldId id="537" r:id="rId4"/>
    <p:sldId id="540" r:id="rId5"/>
    <p:sldId id="367" r:id="rId6"/>
    <p:sldId id="353" r:id="rId7"/>
    <p:sldId id="541" r:id="rId8"/>
    <p:sldId id="425" r:id="rId9"/>
    <p:sldId id="527" r:id="rId10"/>
    <p:sldId id="352" r:id="rId11"/>
    <p:sldId id="542" r:id="rId12"/>
    <p:sldId id="373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94B6D2"/>
    <a:srgbClr val="0094FF"/>
    <a:srgbClr val="008080"/>
    <a:srgbClr val="800080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0C35C-9645-4A10-9AC6-646B43D7E3BC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94C68-7DAC-462D-B827-A6B8F8E1C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94C68-7DAC-462D-B827-A6B8F8E1CE4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DF85F5-FB5E-4F79-A561-97039C58D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AA4845-A08A-4DF4-8D99-E2E7B6D41C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Pressure systems, air masses &amp; fronts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Basic </a:t>
            </a:r>
            <a:r>
              <a:rPr lang="en-US" dirty="0" smtClean="0"/>
              <a:t>Climat</a:t>
            </a:r>
            <a:r>
              <a:rPr lang="en-US" dirty="0" smtClean="0"/>
              <a:t>ology</a:t>
            </a:r>
            <a:endParaRPr lang="en-US" dirty="0" smtClean="0"/>
          </a:p>
          <a:p>
            <a:r>
              <a:rPr lang="en-US" dirty="0" smtClean="0"/>
              <a:t>Oklahoma </a:t>
            </a:r>
            <a:r>
              <a:rPr lang="en-US" dirty="0" err="1" smtClean="0"/>
              <a:t>Climatological</a:t>
            </a:r>
            <a:r>
              <a:rPr lang="en-US" dirty="0" smtClean="0"/>
              <a:t> Survey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4191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Funding provided by NOAA</a:t>
            </a:r>
          </a:p>
          <a:p>
            <a:r>
              <a:rPr lang="en-US" sz="1600" dirty="0" err="1" smtClean="0"/>
              <a:t>Sectoral</a:t>
            </a:r>
            <a:r>
              <a:rPr lang="en-US" sz="1600" dirty="0" smtClean="0"/>
              <a:t> Applications Research Project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6096000" cy="510540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1200"/>
              </a:spcAft>
            </a:pPr>
            <a:r>
              <a:rPr lang="en-US" i="1" dirty="0" smtClean="0">
                <a:solidFill>
                  <a:srgbClr val="000090"/>
                </a:solidFill>
              </a:rPr>
              <a:t>Fronts</a:t>
            </a:r>
            <a:r>
              <a:rPr lang="en-US" dirty="0" smtClean="0"/>
              <a:t> are the boundaries between air masses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Fronts are defined by the characteristics of the air mass it is replacing:</a:t>
            </a:r>
          </a:p>
          <a:p>
            <a:pPr lvl="1">
              <a:spcAft>
                <a:spcPts val="600"/>
              </a:spcAft>
            </a:pPr>
            <a:r>
              <a:rPr lang="en-US" i="1" u="sng" dirty="0" smtClean="0">
                <a:solidFill>
                  <a:srgbClr val="000090"/>
                </a:solidFill>
              </a:rPr>
              <a:t>Cold front</a:t>
            </a:r>
            <a:r>
              <a:rPr lang="en-US" dirty="0" smtClean="0"/>
              <a:t>: colder air is replacing relatively warmer air</a:t>
            </a:r>
          </a:p>
          <a:p>
            <a:pPr lvl="1">
              <a:spcAft>
                <a:spcPts val="600"/>
              </a:spcAft>
            </a:pPr>
            <a:r>
              <a:rPr lang="en-US" i="1" u="sng" dirty="0" smtClean="0">
                <a:solidFill>
                  <a:srgbClr val="FF0000"/>
                </a:solidFill>
              </a:rPr>
              <a:t>Warm front</a:t>
            </a:r>
            <a:r>
              <a:rPr lang="en-US" dirty="0" smtClean="0"/>
              <a:t>: warmer air is replacing relatively colder air</a:t>
            </a:r>
          </a:p>
          <a:p>
            <a:pPr lvl="1">
              <a:spcAft>
                <a:spcPts val="600"/>
              </a:spcAft>
            </a:pPr>
            <a:r>
              <a:rPr lang="en-US" i="1" u="sng" dirty="0" smtClean="0">
                <a:solidFill>
                  <a:srgbClr val="000090"/>
                </a:solidFill>
              </a:rPr>
              <a:t>S</a:t>
            </a:r>
            <a:r>
              <a:rPr lang="en-US" i="1" u="sng" dirty="0" smtClean="0">
                <a:solidFill>
                  <a:srgbClr val="FF0000"/>
                </a:solidFill>
              </a:rPr>
              <a:t>t</a:t>
            </a:r>
            <a:r>
              <a:rPr lang="en-US" i="1" u="sng" dirty="0" smtClean="0">
                <a:solidFill>
                  <a:srgbClr val="000090"/>
                </a:solidFill>
              </a:rPr>
              <a:t>a</a:t>
            </a:r>
            <a:r>
              <a:rPr lang="en-US" i="1" u="sng" dirty="0" smtClean="0">
                <a:solidFill>
                  <a:srgbClr val="FF0000"/>
                </a:solidFill>
              </a:rPr>
              <a:t>t</a:t>
            </a:r>
            <a:r>
              <a:rPr lang="en-US" i="1" u="sng" dirty="0" smtClean="0">
                <a:solidFill>
                  <a:srgbClr val="000090"/>
                </a:solidFill>
              </a:rPr>
              <a:t>i</a:t>
            </a:r>
            <a:r>
              <a:rPr lang="en-US" i="1" u="sng" dirty="0" smtClean="0">
                <a:solidFill>
                  <a:srgbClr val="FF0000"/>
                </a:solidFill>
              </a:rPr>
              <a:t>o</a:t>
            </a:r>
            <a:r>
              <a:rPr lang="en-US" i="1" u="sng" dirty="0" smtClean="0">
                <a:solidFill>
                  <a:srgbClr val="000090"/>
                </a:solidFill>
              </a:rPr>
              <a:t>n</a:t>
            </a:r>
            <a:r>
              <a:rPr lang="en-US" i="1" u="sng" dirty="0" smtClean="0">
                <a:solidFill>
                  <a:srgbClr val="FF0000"/>
                </a:solidFill>
              </a:rPr>
              <a:t>a</a:t>
            </a:r>
            <a:r>
              <a:rPr lang="en-US" i="1" u="sng" dirty="0" smtClean="0">
                <a:solidFill>
                  <a:srgbClr val="000090"/>
                </a:solidFill>
              </a:rPr>
              <a:t>r</a:t>
            </a:r>
            <a:r>
              <a:rPr lang="en-US" i="1" u="sng" dirty="0" smtClean="0">
                <a:solidFill>
                  <a:srgbClr val="FF0000"/>
                </a:solidFill>
              </a:rPr>
              <a:t>y</a:t>
            </a:r>
            <a:r>
              <a:rPr lang="en-US" i="1" u="sng" dirty="0" smtClean="0">
                <a:solidFill>
                  <a:srgbClr val="000090"/>
                </a:solidFill>
              </a:rPr>
              <a:t> f</a:t>
            </a:r>
            <a:r>
              <a:rPr lang="en-US" i="1" u="sng" dirty="0" smtClean="0">
                <a:solidFill>
                  <a:srgbClr val="FF0000"/>
                </a:solidFill>
              </a:rPr>
              <a:t>r</a:t>
            </a:r>
            <a:r>
              <a:rPr lang="en-US" i="1" u="sng" dirty="0" smtClean="0">
                <a:solidFill>
                  <a:srgbClr val="000090"/>
                </a:solidFill>
              </a:rPr>
              <a:t>o</a:t>
            </a:r>
            <a:r>
              <a:rPr lang="en-US" i="1" u="sng" dirty="0" smtClean="0">
                <a:solidFill>
                  <a:srgbClr val="FF0000"/>
                </a:solidFill>
              </a:rPr>
              <a:t>n</a:t>
            </a:r>
            <a:r>
              <a:rPr lang="en-US" i="1" u="sng" dirty="0" smtClean="0">
                <a:solidFill>
                  <a:srgbClr val="000090"/>
                </a:solidFill>
              </a:rPr>
              <a:t>t</a:t>
            </a:r>
            <a:r>
              <a:rPr lang="en-US" dirty="0" smtClean="0"/>
              <a:t>: neither air mass is moving</a:t>
            </a:r>
          </a:p>
          <a:p>
            <a:pPr lvl="1">
              <a:spcAft>
                <a:spcPts val="600"/>
              </a:spcAft>
            </a:pPr>
            <a:r>
              <a:rPr lang="en-US" i="1" u="sng" dirty="0" smtClean="0">
                <a:solidFill>
                  <a:srgbClr val="800080"/>
                </a:solidFill>
              </a:rPr>
              <a:t>Occluded front</a:t>
            </a:r>
            <a:r>
              <a:rPr lang="en-US" dirty="0" smtClean="0"/>
              <a:t>: a cold air mass (cold front) has overtaken a warmer air mass (warm front), lifting the warm layer aloft</a:t>
            </a:r>
          </a:p>
          <a:p>
            <a:pPr lvl="1">
              <a:spcAft>
                <a:spcPts val="1200"/>
              </a:spcAft>
            </a:pPr>
            <a:r>
              <a:rPr lang="en-US" i="1" u="sng" dirty="0" err="1" smtClean="0">
                <a:solidFill>
                  <a:srgbClr val="800000"/>
                </a:solidFill>
              </a:rPr>
              <a:t>Dryline</a:t>
            </a:r>
            <a:r>
              <a:rPr lang="en-US" dirty="0" smtClean="0"/>
              <a:t>: like a front, but a sharp contrast in moisture (humidity) more so than temperature</a:t>
            </a:r>
          </a:p>
          <a:p>
            <a:r>
              <a:rPr lang="en-US" dirty="0" smtClean="0"/>
              <a:t>Fronts are three-dimensional</a:t>
            </a:r>
          </a:p>
          <a:p>
            <a:pPr lvl="1"/>
            <a:r>
              <a:rPr lang="en-US" dirty="0" smtClean="0"/>
              <a:t>Their slope determines the types of clouds that form along the boundaries</a:t>
            </a:r>
            <a:endParaRPr lang="en-US" dirty="0"/>
          </a:p>
        </p:txBody>
      </p:sp>
      <p:pic>
        <p:nvPicPr>
          <p:cNvPr id="4" name="Picture 3" descr="front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4300" y="3048000"/>
            <a:ext cx="2679700" cy="1435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2800" y="4572000"/>
            <a:ext cx="823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Arial"/>
              </a:rPr>
              <a:t>Dryline</a:t>
            </a:r>
            <a:endParaRPr lang="en-US" sz="1600" dirty="0">
              <a:latin typeface="Arial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924800" y="4800600"/>
            <a:ext cx="1066800" cy="1588"/>
          </a:xfrm>
          <a:prstGeom prst="line">
            <a:avLst/>
          </a:prstGeom>
          <a:ln w="50800"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reeform 47"/>
          <p:cNvSpPr>
            <a:spLocks/>
          </p:cNvSpPr>
          <p:nvPr/>
        </p:nvSpPr>
        <p:spPr bwMode="auto">
          <a:xfrm rot="16200000">
            <a:off x="7940040" y="4709160"/>
            <a:ext cx="79375" cy="115888"/>
          </a:xfrm>
          <a:custGeom>
            <a:avLst/>
            <a:gdLst>
              <a:gd name="T0" fmla="*/ 0 w 50"/>
              <a:gd name="T1" fmla="*/ 17641964 h 73"/>
              <a:gd name="T2" fmla="*/ 68045013 w 50"/>
              <a:gd name="T3" fmla="*/ 10080668 h 73"/>
              <a:gd name="T4" fmla="*/ 120967500 w 50"/>
              <a:gd name="T5" fmla="*/ 70564679 h 73"/>
              <a:gd name="T6" fmla="*/ 105846563 w 50"/>
              <a:gd name="T7" fmla="*/ 153730988 h 73"/>
              <a:gd name="T8" fmla="*/ 45362813 w 50"/>
              <a:gd name="T9" fmla="*/ 183972994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73"/>
              <a:gd name="T17" fmla="*/ 50 w 50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73">
                <a:moveTo>
                  <a:pt x="0" y="7"/>
                </a:moveTo>
                <a:cubicBezTo>
                  <a:pt x="9" y="3"/>
                  <a:pt x="19" y="0"/>
                  <a:pt x="27" y="4"/>
                </a:cubicBezTo>
                <a:cubicBezTo>
                  <a:pt x="35" y="8"/>
                  <a:pt x="46" y="19"/>
                  <a:pt x="48" y="28"/>
                </a:cubicBezTo>
                <a:cubicBezTo>
                  <a:pt x="50" y="37"/>
                  <a:pt x="47" y="54"/>
                  <a:pt x="42" y="61"/>
                </a:cubicBezTo>
                <a:cubicBezTo>
                  <a:pt x="37" y="68"/>
                  <a:pt x="23" y="70"/>
                  <a:pt x="18" y="73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47"/>
          <p:cNvSpPr>
            <a:spLocks/>
          </p:cNvSpPr>
          <p:nvPr/>
        </p:nvSpPr>
        <p:spPr bwMode="auto">
          <a:xfrm rot="16200000">
            <a:off x="8095457" y="4706143"/>
            <a:ext cx="79375" cy="115888"/>
          </a:xfrm>
          <a:custGeom>
            <a:avLst/>
            <a:gdLst>
              <a:gd name="T0" fmla="*/ 0 w 50"/>
              <a:gd name="T1" fmla="*/ 17641964 h 73"/>
              <a:gd name="T2" fmla="*/ 68045013 w 50"/>
              <a:gd name="T3" fmla="*/ 10080668 h 73"/>
              <a:gd name="T4" fmla="*/ 120967500 w 50"/>
              <a:gd name="T5" fmla="*/ 70564679 h 73"/>
              <a:gd name="T6" fmla="*/ 105846563 w 50"/>
              <a:gd name="T7" fmla="*/ 153730988 h 73"/>
              <a:gd name="T8" fmla="*/ 45362813 w 50"/>
              <a:gd name="T9" fmla="*/ 183972994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73"/>
              <a:gd name="T17" fmla="*/ 50 w 50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73">
                <a:moveTo>
                  <a:pt x="0" y="7"/>
                </a:moveTo>
                <a:cubicBezTo>
                  <a:pt x="9" y="3"/>
                  <a:pt x="19" y="0"/>
                  <a:pt x="27" y="4"/>
                </a:cubicBezTo>
                <a:cubicBezTo>
                  <a:pt x="35" y="8"/>
                  <a:pt x="46" y="19"/>
                  <a:pt x="48" y="28"/>
                </a:cubicBezTo>
                <a:cubicBezTo>
                  <a:pt x="50" y="37"/>
                  <a:pt x="47" y="54"/>
                  <a:pt x="42" y="61"/>
                </a:cubicBezTo>
                <a:cubicBezTo>
                  <a:pt x="37" y="68"/>
                  <a:pt x="23" y="70"/>
                  <a:pt x="18" y="73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7"/>
          <p:cNvSpPr>
            <a:spLocks/>
          </p:cNvSpPr>
          <p:nvPr/>
        </p:nvSpPr>
        <p:spPr bwMode="auto">
          <a:xfrm rot="16200000">
            <a:off x="8247857" y="4706143"/>
            <a:ext cx="79375" cy="115888"/>
          </a:xfrm>
          <a:custGeom>
            <a:avLst/>
            <a:gdLst>
              <a:gd name="T0" fmla="*/ 0 w 50"/>
              <a:gd name="T1" fmla="*/ 17641964 h 73"/>
              <a:gd name="T2" fmla="*/ 68045013 w 50"/>
              <a:gd name="T3" fmla="*/ 10080668 h 73"/>
              <a:gd name="T4" fmla="*/ 120967500 w 50"/>
              <a:gd name="T5" fmla="*/ 70564679 h 73"/>
              <a:gd name="T6" fmla="*/ 105846563 w 50"/>
              <a:gd name="T7" fmla="*/ 153730988 h 73"/>
              <a:gd name="T8" fmla="*/ 45362813 w 50"/>
              <a:gd name="T9" fmla="*/ 183972994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73"/>
              <a:gd name="T17" fmla="*/ 50 w 50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73">
                <a:moveTo>
                  <a:pt x="0" y="7"/>
                </a:moveTo>
                <a:cubicBezTo>
                  <a:pt x="9" y="3"/>
                  <a:pt x="19" y="0"/>
                  <a:pt x="27" y="4"/>
                </a:cubicBezTo>
                <a:cubicBezTo>
                  <a:pt x="35" y="8"/>
                  <a:pt x="46" y="19"/>
                  <a:pt x="48" y="28"/>
                </a:cubicBezTo>
                <a:cubicBezTo>
                  <a:pt x="50" y="37"/>
                  <a:pt x="47" y="54"/>
                  <a:pt x="42" y="61"/>
                </a:cubicBezTo>
                <a:cubicBezTo>
                  <a:pt x="37" y="68"/>
                  <a:pt x="23" y="70"/>
                  <a:pt x="18" y="73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47"/>
          <p:cNvSpPr>
            <a:spLocks/>
          </p:cNvSpPr>
          <p:nvPr/>
        </p:nvSpPr>
        <p:spPr bwMode="auto">
          <a:xfrm rot="16200000">
            <a:off x="8400257" y="4706143"/>
            <a:ext cx="79375" cy="115888"/>
          </a:xfrm>
          <a:custGeom>
            <a:avLst/>
            <a:gdLst>
              <a:gd name="T0" fmla="*/ 0 w 50"/>
              <a:gd name="T1" fmla="*/ 17641964 h 73"/>
              <a:gd name="T2" fmla="*/ 68045013 w 50"/>
              <a:gd name="T3" fmla="*/ 10080668 h 73"/>
              <a:gd name="T4" fmla="*/ 120967500 w 50"/>
              <a:gd name="T5" fmla="*/ 70564679 h 73"/>
              <a:gd name="T6" fmla="*/ 105846563 w 50"/>
              <a:gd name="T7" fmla="*/ 153730988 h 73"/>
              <a:gd name="T8" fmla="*/ 45362813 w 50"/>
              <a:gd name="T9" fmla="*/ 183972994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73"/>
              <a:gd name="T17" fmla="*/ 50 w 50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73">
                <a:moveTo>
                  <a:pt x="0" y="7"/>
                </a:moveTo>
                <a:cubicBezTo>
                  <a:pt x="9" y="3"/>
                  <a:pt x="19" y="0"/>
                  <a:pt x="27" y="4"/>
                </a:cubicBezTo>
                <a:cubicBezTo>
                  <a:pt x="35" y="8"/>
                  <a:pt x="46" y="19"/>
                  <a:pt x="48" y="28"/>
                </a:cubicBezTo>
                <a:cubicBezTo>
                  <a:pt x="50" y="37"/>
                  <a:pt x="47" y="54"/>
                  <a:pt x="42" y="61"/>
                </a:cubicBezTo>
                <a:cubicBezTo>
                  <a:pt x="37" y="68"/>
                  <a:pt x="23" y="70"/>
                  <a:pt x="18" y="73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7"/>
          <p:cNvSpPr>
            <a:spLocks/>
          </p:cNvSpPr>
          <p:nvPr/>
        </p:nvSpPr>
        <p:spPr bwMode="auto">
          <a:xfrm rot="16200000">
            <a:off x="8552657" y="4706143"/>
            <a:ext cx="79375" cy="115888"/>
          </a:xfrm>
          <a:custGeom>
            <a:avLst/>
            <a:gdLst>
              <a:gd name="T0" fmla="*/ 0 w 50"/>
              <a:gd name="T1" fmla="*/ 17641964 h 73"/>
              <a:gd name="T2" fmla="*/ 68045013 w 50"/>
              <a:gd name="T3" fmla="*/ 10080668 h 73"/>
              <a:gd name="T4" fmla="*/ 120967500 w 50"/>
              <a:gd name="T5" fmla="*/ 70564679 h 73"/>
              <a:gd name="T6" fmla="*/ 105846563 w 50"/>
              <a:gd name="T7" fmla="*/ 153730988 h 73"/>
              <a:gd name="T8" fmla="*/ 45362813 w 50"/>
              <a:gd name="T9" fmla="*/ 183972994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73"/>
              <a:gd name="T17" fmla="*/ 50 w 50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73">
                <a:moveTo>
                  <a:pt x="0" y="7"/>
                </a:moveTo>
                <a:cubicBezTo>
                  <a:pt x="9" y="3"/>
                  <a:pt x="19" y="0"/>
                  <a:pt x="27" y="4"/>
                </a:cubicBezTo>
                <a:cubicBezTo>
                  <a:pt x="35" y="8"/>
                  <a:pt x="46" y="19"/>
                  <a:pt x="48" y="28"/>
                </a:cubicBezTo>
                <a:cubicBezTo>
                  <a:pt x="50" y="37"/>
                  <a:pt x="47" y="54"/>
                  <a:pt x="42" y="61"/>
                </a:cubicBezTo>
                <a:cubicBezTo>
                  <a:pt x="37" y="68"/>
                  <a:pt x="23" y="70"/>
                  <a:pt x="18" y="73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47"/>
          <p:cNvSpPr>
            <a:spLocks/>
          </p:cNvSpPr>
          <p:nvPr/>
        </p:nvSpPr>
        <p:spPr bwMode="auto">
          <a:xfrm rot="16200000">
            <a:off x="8705057" y="4706143"/>
            <a:ext cx="79375" cy="115888"/>
          </a:xfrm>
          <a:custGeom>
            <a:avLst/>
            <a:gdLst>
              <a:gd name="T0" fmla="*/ 0 w 50"/>
              <a:gd name="T1" fmla="*/ 17641964 h 73"/>
              <a:gd name="T2" fmla="*/ 68045013 w 50"/>
              <a:gd name="T3" fmla="*/ 10080668 h 73"/>
              <a:gd name="T4" fmla="*/ 120967500 w 50"/>
              <a:gd name="T5" fmla="*/ 70564679 h 73"/>
              <a:gd name="T6" fmla="*/ 105846563 w 50"/>
              <a:gd name="T7" fmla="*/ 153730988 h 73"/>
              <a:gd name="T8" fmla="*/ 45362813 w 50"/>
              <a:gd name="T9" fmla="*/ 183972994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73"/>
              <a:gd name="T17" fmla="*/ 50 w 50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73">
                <a:moveTo>
                  <a:pt x="0" y="7"/>
                </a:moveTo>
                <a:cubicBezTo>
                  <a:pt x="9" y="3"/>
                  <a:pt x="19" y="0"/>
                  <a:pt x="27" y="4"/>
                </a:cubicBezTo>
                <a:cubicBezTo>
                  <a:pt x="35" y="8"/>
                  <a:pt x="46" y="19"/>
                  <a:pt x="48" y="28"/>
                </a:cubicBezTo>
                <a:cubicBezTo>
                  <a:pt x="50" y="37"/>
                  <a:pt x="47" y="54"/>
                  <a:pt x="42" y="61"/>
                </a:cubicBezTo>
                <a:cubicBezTo>
                  <a:pt x="37" y="68"/>
                  <a:pt x="23" y="70"/>
                  <a:pt x="18" y="73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47"/>
          <p:cNvSpPr>
            <a:spLocks/>
          </p:cNvSpPr>
          <p:nvPr/>
        </p:nvSpPr>
        <p:spPr bwMode="auto">
          <a:xfrm rot="16200000">
            <a:off x="8857457" y="4706143"/>
            <a:ext cx="79375" cy="115888"/>
          </a:xfrm>
          <a:custGeom>
            <a:avLst/>
            <a:gdLst>
              <a:gd name="T0" fmla="*/ 0 w 50"/>
              <a:gd name="T1" fmla="*/ 17641964 h 73"/>
              <a:gd name="T2" fmla="*/ 68045013 w 50"/>
              <a:gd name="T3" fmla="*/ 10080668 h 73"/>
              <a:gd name="T4" fmla="*/ 120967500 w 50"/>
              <a:gd name="T5" fmla="*/ 70564679 h 73"/>
              <a:gd name="T6" fmla="*/ 105846563 w 50"/>
              <a:gd name="T7" fmla="*/ 153730988 h 73"/>
              <a:gd name="T8" fmla="*/ 45362813 w 50"/>
              <a:gd name="T9" fmla="*/ 183972994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73"/>
              <a:gd name="T17" fmla="*/ 50 w 50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73">
                <a:moveTo>
                  <a:pt x="0" y="7"/>
                </a:moveTo>
                <a:cubicBezTo>
                  <a:pt x="9" y="3"/>
                  <a:pt x="19" y="0"/>
                  <a:pt x="27" y="4"/>
                </a:cubicBezTo>
                <a:cubicBezTo>
                  <a:pt x="35" y="8"/>
                  <a:pt x="46" y="19"/>
                  <a:pt x="48" y="28"/>
                </a:cubicBezTo>
                <a:cubicBezTo>
                  <a:pt x="50" y="37"/>
                  <a:pt x="47" y="54"/>
                  <a:pt x="42" y="61"/>
                </a:cubicBezTo>
                <a:cubicBezTo>
                  <a:pt x="37" y="68"/>
                  <a:pt x="23" y="70"/>
                  <a:pt x="18" y="73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dirty="0"/>
              <a:t>Cold Front</a:t>
            </a:r>
          </a:p>
        </p:txBody>
      </p:sp>
      <p:sp>
        <p:nvSpPr>
          <p:cNvPr id="34819" name="Line 5"/>
          <p:cNvSpPr>
            <a:spLocks noChangeShapeType="1"/>
          </p:cNvSpPr>
          <p:nvPr/>
        </p:nvSpPr>
        <p:spPr bwMode="auto">
          <a:xfrm>
            <a:off x="685800" y="1219200"/>
            <a:ext cx="75438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446088" y="1382713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900" dirty="0"/>
              <a:t>A cold front is a boundary where a cold air mass is replacing a warm air mass.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900" dirty="0"/>
              <a:t>Blue triangles point in the direction of movement.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900" dirty="0"/>
              <a:t>Air on the warm side is lifted rapidly over cold air </a:t>
            </a:r>
            <a:r>
              <a:rPr lang="en-US" sz="1900" dirty="0" err="1">
                <a:sym typeface="Wingdings" pitchFamily="27" charset="2"/>
              </a:rPr>
              <a:t></a:t>
            </a:r>
            <a:r>
              <a:rPr lang="en-US" sz="1900" dirty="0">
                <a:sym typeface="Wingdings" pitchFamily="27" charset="2"/>
              </a:rPr>
              <a:t> air rises and cools </a:t>
            </a:r>
            <a:r>
              <a:rPr lang="en-US" sz="1900" dirty="0" err="1">
                <a:sym typeface="Wingdings" pitchFamily="27" charset="2"/>
              </a:rPr>
              <a:t></a:t>
            </a:r>
            <a:r>
              <a:rPr lang="en-US" sz="1900" dirty="0">
                <a:sym typeface="Wingdings" pitchFamily="27" charset="2"/>
              </a:rPr>
              <a:t> condensation begins and clouds form, heavy showers may fall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900" i="1" dirty="0">
                <a:solidFill>
                  <a:srgbClr val="000090"/>
                </a:solidFill>
                <a:sym typeface="Wingdings" pitchFamily="27" charset="2"/>
              </a:rPr>
              <a:t>Cumulus clouds </a:t>
            </a:r>
            <a:r>
              <a:rPr lang="en-US" sz="1900" dirty="0">
                <a:sym typeface="Wingdings" pitchFamily="27" charset="2"/>
              </a:rPr>
              <a:t>are associated with cold fronts.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900" dirty="0">
                <a:sym typeface="Wingdings" pitchFamily="27" charset="2"/>
              </a:rPr>
              <a:t>A cold front moves faster than a warm front.</a:t>
            </a:r>
            <a:endParaRPr lang="en-US" sz="1900" dirty="0"/>
          </a:p>
          <a:p>
            <a:pPr marL="742950" lvl="1" indent="-285750">
              <a:spcBef>
                <a:spcPct val="20000"/>
              </a:spcBef>
              <a:buFont typeface="Wingdings" pitchFamily="27" charset="2"/>
              <a:buChar char="Ø"/>
            </a:pPr>
            <a:endParaRPr lang="en-US" sz="2000" dirty="0">
              <a:solidFill>
                <a:schemeClr val="bg1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2951" name="Picture 7" descr="cold_frontAnima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1413" y="4576763"/>
            <a:ext cx="2755900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52" name="Freeform 8"/>
          <p:cNvSpPr>
            <a:spLocks/>
          </p:cNvSpPr>
          <p:nvPr/>
        </p:nvSpPr>
        <p:spPr bwMode="auto">
          <a:xfrm>
            <a:off x="3884613" y="4297363"/>
            <a:ext cx="590550" cy="2281237"/>
          </a:xfrm>
          <a:custGeom>
            <a:avLst/>
            <a:gdLst>
              <a:gd name="T0" fmla="*/ 0 w 372"/>
              <a:gd name="T1" fmla="*/ 0 h 1437"/>
              <a:gd name="T2" fmla="*/ 627519700 w 372"/>
              <a:gd name="T3" fmla="*/ 808969185 h 1437"/>
              <a:gd name="T4" fmla="*/ 912296563 w 372"/>
              <a:gd name="T5" fmla="*/ 1706144614 h 1437"/>
              <a:gd name="T6" fmla="*/ 776208125 w 372"/>
              <a:gd name="T7" fmla="*/ 2147483647 h 1437"/>
              <a:gd name="T8" fmla="*/ 418345938 w 372"/>
              <a:gd name="T9" fmla="*/ 2147483647 h 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1437"/>
              <a:gd name="T17" fmla="*/ 372 w 372"/>
              <a:gd name="T18" fmla="*/ 1437 h 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1437">
                <a:moveTo>
                  <a:pt x="0" y="0"/>
                </a:moveTo>
                <a:cubicBezTo>
                  <a:pt x="41" y="53"/>
                  <a:pt x="189" y="208"/>
                  <a:pt x="249" y="321"/>
                </a:cubicBezTo>
                <a:cubicBezTo>
                  <a:pt x="309" y="434"/>
                  <a:pt x="352" y="549"/>
                  <a:pt x="362" y="677"/>
                </a:cubicBezTo>
                <a:cubicBezTo>
                  <a:pt x="372" y="805"/>
                  <a:pt x="341" y="960"/>
                  <a:pt x="308" y="1087"/>
                </a:cubicBezTo>
                <a:cubicBezTo>
                  <a:pt x="275" y="1214"/>
                  <a:pt x="196" y="1364"/>
                  <a:pt x="166" y="1437"/>
                </a:cubicBezTo>
              </a:path>
            </a:pathLst>
          </a:custGeom>
          <a:noFill/>
          <a:ln w="28575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3" name="AutoShape 9"/>
          <p:cNvSpPr>
            <a:spLocks noChangeArrowheads="1"/>
          </p:cNvSpPr>
          <p:nvPr/>
        </p:nvSpPr>
        <p:spPr bwMode="auto">
          <a:xfrm rot="5817074">
            <a:off x="4460875" y="5562601"/>
            <a:ext cx="225425" cy="254000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4" name="Text Box 10"/>
          <p:cNvSpPr txBox="1">
            <a:spLocks noChangeArrowheads="1"/>
          </p:cNvSpPr>
          <p:nvPr/>
        </p:nvSpPr>
        <p:spPr bwMode="auto">
          <a:xfrm>
            <a:off x="3275013" y="3921125"/>
            <a:ext cx="1893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33"/>
                </a:solidFill>
              </a:rPr>
              <a:t>Bird’s-eye View</a:t>
            </a:r>
          </a:p>
        </p:txBody>
      </p:sp>
      <p:sp>
        <p:nvSpPr>
          <p:cNvPr id="82955" name="AutoShape 11"/>
          <p:cNvSpPr>
            <a:spLocks noChangeArrowheads="1"/>
          </p:cNvSpPr>
          <p:nvPr/>
        </p:nvSpPr>
        <p:spPr bwMode="auto">
          <a:xfrm rot="4833237">
            <a:off x="4452937" y="5045076"/>
            <a:ext cx="225425" cy="254000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6" name="AutoShape 12"/>
          <p:cNvSpPr>
            <a:spLocks noChangeArrowheads="1"/>
          </p:cNvSpPr>
          <p:nvPr/>
        </p:nvSpPr>
        <p:spPr bwMode="auto">
          <a:xfrm rot="3759861">
            <a:off x="4244975" y="4554538"/>
            <a:ext cx="225425" cy="254000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7" name="AutoShape 13"/>
          <p:cNvSpPr>
            <a:spLocks noChangeArrowheads="1"/>
          </p:cNvSpPr>
          <p:nvPr/>
        </p:nvSpPr>
        <p:spPr bwMode="auto">
          <a:xfrm rot="6380414">
            <a:off x="4368800" y="6016626"/>
            <a:ext cx="225425" cy="254000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8" name="Freeform 14"/>
          <p:cNvSpPr>
            <a:spLocks/>
          </p:cNvSpPr>
          <p:nvPr/>
        </p:nvSpPr>
        <p:spPr bwMode="auto">
          <a:xfrm>
            <a:off x="4779963" y="5580063"/>
            <a:ext cx="196850" cy="923925"/>
          </a:xfrm>
          <a:custGeom>
            <a:avLst/>
            <a:gdLst>
              <a:gd name="T0" fmla="*/ 0 w 124"/>
              <a:gd name="T1" fmla="*/ 1466730938 h 582"/>
              <a:gd name="T2" fmla="*/ 254536575 w 124"/>
              <a:gd name="T3" fmla="*/ 778729075 h 582"/>
              <a:gd name="T4" fmla="*/ 312499375 w 124"/>
              <a:gd name="T5" fmla="*/ 0 h 582"/>
              <a:gd name="T6" fmla="*/ 0 60000 65536"/>
              <a:gd name="T7" fmla="*/ 0 60000 65536"/>
              <a:gd name="T8" fmla="*/ 0 60000 65536"/>
              <a:gd name="T9" fmla="*/ 0 w 124"/>
              <a:gd name="T10" fmla="*/ 0 h 582"/>
              <a:gd name="T11" fmla="*/ 124 w 124"/>
              <a:gd name="T12" fmla="*/ 582 h 5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582">
                <a:moveTo>
                  <a:pt x="0" y="582"/>
                </a:moveTo>
                <a:cubicBezTo>
                  <a:pt x="40" y="494"/>
                  <a:pt x="80" y="406"/>
                  <a:pt x="101" y="309"/>
                </a:cubicBezTo>
                <a:cubicBezTo>
                  <a:pt x="122" y="212"/>
                  <a:pt x="123" y="106"/>
                  <a:pt x="124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59" name="Freeform 15"/>
          <p:cNvSpPr>
            <a:spLocks/>
          </p:cNvSpPr>
          <p:nvPr/>
        </p:nvSpPr>
        <p:spPr bwMode="auto">
          <a:xfrm rot="-1654671">
            <a:off x="4733925" y="4346575"/>
            <a:ext cx="196850" cy="923925"/>
          </a:xfrm>
          <a:custGeom>
            <a:avLst/>
            <a:gdLst>
              <a:gd name="T0" fmla="*/ 0 w 124"/>
              <a:gd name="T1" fmla="*/ 1466730938 h 582"/>
              <a:gd name="T2" fmla="*/ 254536575 w 124"/>
              <a:gd name="T3" fmla="*/ 778729075 h 582"/>
              <a:gd name="T4" fmla="*/ 312499375 w 124"/>
              <a:gd name="T5" fmla="*/ 0 h 582"/>
              <a:gd name="T6" fmla="*/ 0 60000 65536"/>
              <a:gd name="T7" fmla="*/ 0 60000 65536"/>
              <a:gd name="T8" fmla="*/ 0 60000 65536"/>
              <a:gd name="T9" fmla="*/ 0 w 124"/>
              <a:gd name="T10" fmla="*/ 0 h 582"/>
              <a:gd name="T11" fmla="*/ 124 w 124"/>
              <a:gd name="T12" fmla="*/ 582 h 5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4" h="582">
                <a:moveTo>
                  <a:pt x="0" y="582"/>
                </a:moveTo>
                <a:cubicBezTo>
                  <a:pt x="40" y="494"/>
                  <a:pt x="80" y="406"/>
                  <a:pt x="101" y="309"/>
                </a:cubicBezTo>
                <a:cubicBezTo>
                  <a:pt x="122" y="212"/>
                  <a:pt x="123" y="106"/>
                  <a:pt x="124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0" name="Text Box 16"/>
          <p:cNvSpPr txBox="1">
            <a:spLocks noChangeArrowheads="1"/>
          </p:cNvSpPr>
          <p:nvPr/>
        </p:nvSpPr>
        <p:spPr bwMode="auto">
          <a:xfrm>
            <a:off x="5014913" y="5194300"/>
            <a:ext cx="1090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Warmer air</a:t>
            </a:r>
          </a:p>
        </p:txBody>
      </p:sp>
      <p:sp>
        <p:nvSpPr>
          <p:cNvPr id="82962" name="Line 18"/>
          <p:cNvSpPr>
            <a:spLocks noChangeShapeType="1"/>
          </p:cNvSpPr>
          <p:nvPr/>
        </p:nvSpPr>
        <p:spPr bwMode="auto">
          <a:xfrm flipV="1">
            <a:off x="3432175" y="4703763"/>
            <a:ext cx="565150" cy="246062"/>
          </a:xfrm>
          <a:prstGeom prst="line">
            <a:avLst/>
          </a:prstGeom>
          <a:noFill/>
          <a:ln w="19050">
            <a:solidFill>
              <a:srgbClr val="00009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3" name="Line 19"/>
          <p:cNvSpPr>
            <a:spLocks noChangeShapeType="1"/>
          </p:cNvSpPr>
          <p:nvPr/>
        </p:nvSpPr>
        <p:spPr bwMode="auto">
          <a:xfrm flipV="1">
            <a:off x="3563938" y="5184775"/>
            <a:ext cx="574675" cy="131763"/>
          </a:xfrm>
          <a:prstGeom prst="line">
            <a:avLst/>
          </a:prstGeom>
          <a:noFill/>
          <a:ln w="19050">
            <a:solidFill>
              <a:srgbClr val="00009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4" name="Line 20"/>
          <p:cNvSpPr>
            <a:spLocks noChangeShapeType="1"/>
          </p:cNvSpPr>
          <p:nvPr/>
        </p:nvSpPr>
        <p:spPr bwMode="auto">
          <a:xfrm>
            <a:off x="3629025" y="5656263"/>
            <a:ext cx="547688" cy="0"/>
          </a:xfrm>
          <a:prstGeom prst="line">
            <a:avLst/>
          </a:prstGeom>
          <a:noFill/>
          <a:ln w="19050">
            <a:solidFill>
              <a:srgbClr val="00009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5" name="Line 21"/>
          <p:cNvSpPr>
            <a:spLocks noChangeShapeType="1"/>
          </p:cNvSpPr>
          <p:nvPr/>
        </p:nvSpPr>
        <p:spPr bwMode="auto">
          <a:xfrm>
            <a:off x="3602038" y="5986463"/>
            <a:ext cx="574675" cy="187325"/>
          </a:xfrm>
          <a:prstGeom prst="line">
            <a:avLst/>
          </a:prstGeom>
          <a:noFill/>
          <a:ln w="19050">
            <a:solidFill>
              <a:srgbClr val="00009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966" name="Text Box 22"/>
          <p:cNvSpPr txBox="1">
            <a:spLocks noChangeArrowheads="1"/>
          </p:cNvSpPr>
          <p:nvPr/>
        </p:nvSpPr>
        <p:spPr bwMode="auto">
          <a:xfrm>
            <a:off x="2573338" y="5192713"/>
            <a:ext cx="923925" cy="641350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000090"/>
                </a:solidFill>
              </a:rPr>
              <a:t>Colder air</a:t>
            </a:r>
          </a:p>
        </p:txBody>
      </p:sp>
      <p:sp>
        <p:nvSpPr>
          <p:cNvPr id="82967" name="Line 23"/>
          <p:cNvSpPr>
            <a:spLocks noChangeShapeType="1"/>
          </p:cNvSpPr>
          <p:nvPr/>
        </p:nvSpPr>
        <p:spPr bwMode="auto">
          <a:xfrm>
            <a:off x="3506788" y="6635750"/>
            <a:ext cx="14525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2968" name="Picture 24" descr="MPj032123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5" y="4019550"/>
            <a:ext cx="18923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9" name="Text Box 25"/>
          <p:cNvSpPr txBox="1">
            <a:spLocks noChangeArrowheads="1"/>
          </p:cNvSpPr>
          <p:nvPr/>
        </p:nvSpPr>
        <p:spPr bwMode="auto">
          <a:xfrm>
            <a:off x="6600825" y="4168775"/>
            <a:ext cx="1893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333333"/>
                </a:solidFill>
              </a:rPr>
              <a:t>Side View</a:t>
            </a:r>
          </a:p>
        </p:txBody>
      </p:sp>
      <p:sp>
        <p:nvSpPr>
          <p:cNvPr id="82970" name="Line 26"/>
          <p:cNvSpPr>
            <a:spLocks noChangeShapeType="1"/>
          </p:cNvSpPr>
          <p:nvPr/>
        </p:nvSpPr>
        <p:spPr bwMode="auto">
          <a:xfrm>
            <a:off x="6896100" y="6051550"/>
            <a:ext cx="1452563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2" grpId="0" animBg="1"/>
      <p:bldP spid="82953" grpId="0" animBg="1"/>
      <p:bldP spid="82954" grpId="0"/>
      <p:bldP spid="82955" grpId="0" animBg="1"/>
      <p:bldP spid="82956" grpId="0" animBg="1"/>
      <p:bldP spid="82957" grpId="0" animBg="1"/>
      <p:bldP spid="82958" grpId="0" animBg="1"/>
      <p:bldP spid="82959" grpId="0" animBg="1"/>
      <p:bldP spid="82960" grpId="0"/>
      <p:bldP spid="82962" grpId="0" animBg="1"/>
      <p:bldP spid="82963" grpId="0" animBg="1"/>
      <p:bldP spid="82964" grpId="0" animBg="1"/>
      <p:bldP spid="82965" grpId="0" animBg="1"/>
      <p:bldP spid="82966" grpId="0" animBg="1"/>
      <p:bldP spid="82967" grpId="0" animBg="1"/>
      <p:bldP spid="82969" grpId="0"/>
      <p:bldP spid="8297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/>
              <a:t>Warm Front</a:t>
            </a:r>
          </a:p>
        </p:txBody>
      </p:sp>
      <p:sp>
        <p:nvSpPr>
          <p:cNvPr id="35843" name="Line 5"/>
          <p:cNvSpPr>
            <a:spLocks noChangeShapeType="1"/>
          </p:cNvSpPr>
          <p:nvPr/>
        </p:nvSpPr>
        <p:spPr bwMode="auto">
          <a:xfrm>
            <a:off x="685800" y="1219200"/>
            <a:ext cx="75438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457200" y="14478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 dirty="0"/>
              <a:t>A warm front is a boundary between an advancing warm air mass and a retreating cold air mass.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 dirty="0"/>
              <a:t>Red half circles point in the direction of motion.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 dirty="0"/>
              <a:t>Warm air rises over cold air at a slant, which leads to</a:t>
            </a:r>
            <a:r>
              <a:rPr lang="en-US" sz="2000" dirty="0">
                <a:sym typeface="Wingdings" pitchFamily="27" charset="2"/>
              </a:rPr>
              <a:t> gradual lift.</a:t>
            </a:r>
            <a:endParaRPr lang="en-US" sz="2000" dirty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 i="1" dirty="0">
                <a:solidFill>
                  <a:srgbClr val="000090"/>
                </a:solidFill>
              </a:rPr>
              <a:t>Stratus, altostratus, and cirrus </a:t>
            </a:r>
            <a:r>
              <a:rPr lang="en-US" sz="2000" dirty="0"/>
              <a:t>are associated with warm fronts.</a:t>
            </a:r>
          </a:p>
          <a:p>
            <a:pPr marL="742950" lvl="1" indent="-28575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 dirty="0"/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3389313" y="3921125"/>
            <a:ext cx="1893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333333"/>
                </a:solidFill>
              </a:rPr>
              <a:t>Bird’s-eye View</a:t>
            </a:r>
          </a:p>
        </p:txBody>
      </p:sp>
      <p:sp>
        <p:nvSpPr>
          <p:cNvPr id="83976" name="Freeform 8"/>
          <p:cNvSpPr>
            <a:spLocks/>
          </p:cNvSpPr>
          <p:nvPr/>
        </p:nvSpPr>
        <p:spPr bwMode="auto">
          <a:xfrm>
            <a:off x="3101975" y="5292725"/>
            <a:ext cx="2174875" cy="466725"/>
          </a:xfrm>
          <a:custGeom>
            <a:avLst/>
            <a:gdLst>
              <a:gd name="T0" fmla="*/ 0 w 1370"/>
              <a:gd name="T1" fmla="*/ 740925938 h 294"/>
              <a:gd name="T2" fmla="*/ 534273125 w 1370"/>
              <a:gd name="T3" fmla="*/ 307459063 h 294"/>
              <a:gd name="T4" fmla="*/ 1567537188 w 1370"/>
              <a:gd name="T5" fmla="*/ 22682200 h 294"/>
              <a:gd name="T6" fmla="*/ 2147483647 w 1370"/>
              <a:gd name="T7" fmla="*/ 173891575 h 294"/>
              <a:gd name="T8" fmla="*/ 2147483647 w 1370"/>
              <a:gd name="T9" fmla="*/ 723285638 h 29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70"/>
              <a:gd name="T16" fmla="*/ 0 h 294"/>
              <a:gd name="T17" fmla="*/ 1370 w 1370"/>
              <a:gd name="T18" fmla="*/ 294 h 29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70" h="294">
                <a:moveTo>
                  <a:pt x="0" y="294"/>
                </a:moveTo>
                <a:cubicBezTo>
                  <a:pt x="54" y="231"/>
                  <a:pt x="108" y="169"/>
                  <a:pt x="212" y="122"/>
                </a:cubicBezTo>
                <a:cubicBezTo>
                  <a:pt x="316" y="75"/>
                  <a:pt x="472" y="18"/>
                  <a:pt x="622" y="9"/>
                </a:cubicBezTo>
                <a:cubicBezTo>
                  <a:pt x="772" y="0"/>
                  <a:pt x="987" y="23"/>
                  <a:pt x="1112" y="69"/>
                </a:cubicBezTo>
                <a:cubicBezTo>
                  <a:pt x="1237" y="115"/>
                  <a:pt x="1303" y="201"/>
                  <a:pt x="1370" y="287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7" name="Freeform 9"/>
          <p:cNvSpPr>
            <a:spLocks/>
          </p:cNvSpPr>
          <p:nvPr/>
        </p:nvSpPr>
        <p:spPr bwMode="auto">
          <a:xfrm rot="4583788">
            <a:off x="4089400" y="5114926"/>
            <a:ext cx="193675" cy="241300"/>
          </a:xfrm>
          <a:custGeom>
            <a:avLst/>
            <a:gdLst>
              <a:gd name="T0" fmla="*/ 307459063 w 122"/>
              <a:gd name="T1" fmla="*/ 22682200 h 152"/>
              <a:gd name="T2" fmla="*/ 98286888 w 122"/>
              <a:gd name="T3" fmla="*/ 22682200 h 152"/>
              <a:gd name="T4" fmla="*/ 10080625 w 122"/>
              <a:gd name="T5" fmla="*/ 158770638 h 152"/>
              <a:gd name="T6" fmla="*/ 37803138 w 122"/>
              <a:gd name="T7" fmla="*/ 307459063 h 152"/>
              <a:gd name="T8" fmla="*/ 219254388 w 122"/>
              <a:gd name="T9" fmla="*/ 383063750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"/>
              <a:gd name="T16" fmla="*/ 0 h 152"/>
              <a:gd name="T17" fmla="*/ 122 w 122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" h="152">
                <a:moveTo>
                  <a:pt x="122" y="9"/>
                </a:moveTo>
                <a:cubicBezTo>
                  <a:pt x="90" y="4"/>
                  <a:pt x="59" y="0"/>
                  <a:pt x="39" y="9"/>
                </a:cubicBezTo>
                <a:cubicBezTo>
                  <a:pt x="19" y="18"/>
                  <a:pt x="8" y="44"/>
                  <a:pt x="4" y="63"/>
                </a:cubicBezTo>
                <a:cubicBezTo>
                  <a:pt x="0" y="82"/>
                  <a:pt x="1" y="107"/>
                  <a:pt x="15" y="122"/>
                </a:cubicBezTo>
                <a:cubicBezTo>
                  <a:pt x="29" y="137"/>
                  <a:pt x="72" y="146"/>
                  <a:pt x="87" y="152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8" name="Freeform 10"/>
          <p:cNvSpPr>
            <a:spLocks/>
          </p:cNvSpPr>
          <p:nvPr/>
        </p:nvSpPr>
        <p:spPr bwMode="auto">
          <a:xfrm rot="3648001">
            <a:off x="3600450" y="5184776"/>
            <a:ext cx="193675" cy="241300"/>
          </a:xfrm>
          <a:custGeom>
            <a:avLst/>
            <a:gdLst>
              <a:gd name="T0" fmla="*/ 307459063 w 122"/>
              <a:gd name="T1" fmla="*/ 22682200 h 152"/>
              <a:gd name="T2" fmla="*/ 98286888 w 122"/>
              <a:gd name="T3" fmla="*/ 22682200 h 152"/>
              <a:gd name="T4" fmla="*/ 10080625 w 122"/>
              <a:gd name="T5" fmla="*/ 158770638 h 152"/>
              <a:gd name="T6" fmla="*/ 37803138 w 122"/>
              <a:gd name="T7" fmla="*/ 307459063 h 152"/>
              <a:gd name="T8" fmla="*/ 219254388 w 122"/>
              <a:gd name="T9" fmla="*/ 383063750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"/>
              <a:gd name="T16" fmla="*/ 0 h 152"/>
              <a:gd name="T17" fmla="*/ 122 w 122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" h="152">
                <a:moveTo>
                  <a:pt x="122" y="9"/>
                </a:moveTo>
                <a:cubicBezTo>
                  <a:pt x="90" y="4"/>
                  <a:pt x="59" y="0"/>
                  <a:pt x="39" y="9"/>
                </a:cubicBezTo>
                <a:cubicBezTo>
                  <a:pt x="19" y="18"/>
                  <a:pt x="8" y="44"/>
                  <a:pt x="4" y="63"/>
                </a:cubicBezTo>
                <a:cubicBezTo>
                  <a:pt x="0" y="82"/>
                  <a:pt x="1" y="107"/>
                  <a:pt x="15" y="122"/>
                </a:cubicBezTo>
                <a:cubicBezTo>
                  <a:pt x="29" y="137"/>
                  <a:pt x="72" y="146"/>
                  <a:pt x="87" y="152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79" name="Freeform 11"/>
          <p:cNvSpPr>
            <a:spLocks/>
          </p:cNvSpPr>
          <p:nvPr/>
        </p:nvSpPr>
        <p:spPr bwMode="auto">
          <a:xfrm rot="5261237">
            <a:off x="4621212" y="5162551"/>
            <a:ext cx="193675" cy="241300"/>
          </a:xfrm>
          <a:custGeom>
            <a:avLst/>
            <a:gdLst>
              <a:gd name="T0" fmla="*/ 307459063 w 122"/>
              <a:gd name="T1" fmla="*/ 22682200 h 152"/>
              <a:gd name="T2" fmla="*/ 98286888 w 122"/>
              <a:gd name="T3" fmla="*/ 22682200 h 152"/>
              <a:gd name="T4" fmla="*/ 10080625 w 122"/>
              <a:gd name="T5" fmla="*/ 158770638 h 152"/>
              <a:gd name="T6" fmla="*/ 37803138 w 122"/>
              <a:gd name="T7" fmla="*/ 307459063 h 152"/>
              <a:gd name="T8" fmla="*/ 219254388 w 122"/>
              <a:gd name="T9" fmla="*/ 383063750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"/>
              <a:gd name="T16" fmla="*/ 0 h 152"/>
              <a:gd name="T17" fmla="*/ 122 w 122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" h="152">
                <a:moveTo>
                  <a:pt x="122" y="9"/>
                </a:moveTo>
                <a:cubicBezTo>
                  <a:pt x="90" y="4"/>
                  <a:pt x="59" y="0"/>
                  <a:pt x="39" y="9"/>
                </a:cubicBezTo>
                <a:cubicBezTo>
                  <a:pt x="19" y="18"/>
                  <a:pt x="8" y="44"/>
                  <a:pt x="4" y="63"/>
                </a:cubicBezTo>
                <a:cubicBezTo>
                  <a:pt x="0" y="82"/>
                  <a:pt x="1" y="107"/>
                  <a:pt x="15" y="122"/>
                </a:cubicBezTo>
                <a:cubicBezTo>
                  <a:pt x="29" y="137"/>
                  <a:pt x="72" y="146"/>
                  <a:pt x="87" y="152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80" name="Freeform 12"/>
          <p:cNvSpPr>
            <a:spLocks/>
          </p:cNvSpPr>
          <p:nvPr/>
        </p:nvSpPr>
        <p:spPr bwMode="auto">
          <a:xfrm rot="2672852">
            <a:off x="3186113" y="5370513"/>
            <a:ext cx="193675" cy="241300"/>
          </a:xfrm>
          <a:custGeom>
            <a:avLst/>
            <a:gdLst>
              <a:gd name="T0" fmla="*/ 307459063 w 122"/>
              <a:gd name="T1" fmla="*/ 22682200 h 152"/>
              <a:gd name="T2" fmla="*/ 98286888 w 122"/>
              <a:gd name="T3" fmla="*/ 22682200 h 152"/>
              <a:gd name="T4" fmla="*/ 10080625 w 122"/>
              <a:gd name="T5" fmla="*/ 158770638 h 152"/>
              <a:gd name="T6" fmla="*/ 37803138 w 122"/>
              <a:gd name="T7" fmla="*/ 307459063 h 152"/>
              <a:gd name="T8" fmla="*/ 219254388 w 122"/>
              <a:gd name="T9" fmla="*/ 383063750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"/>
              <a:gd name="T16" fmla="*/ 0 h 152"/>
              <a:gd name="T17" fmla="*/ 122 w 122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" h="152">
                <a:moveTo>
                  <a:pt x="122" y="9"/>
                </a:moveTo>
                <a:cubicBezTo>
                  <a:pt x="90" y="4"/>
                  <a:pt x="59" y="0"/>
                  <a:pt x="39" y="9"/>
                </a:cubicBezTo>
                <a:cubicBezTo>
                  <a:pt x="19" y="18"/>
                  <a:pt x="8" y="44"/>
                  <a:pt x="4" y="63"/>
                </a:cubicBezTo>
                <a:cubicBezTo>
                  <a:pt x="0" y="82"/>
                  <a:pt x="1" y="107"/>
                  <a:pt x="15" y="122"/>
                </a:cubicBezTo>
                <a:cubicBezTo>
                  <a:pt x="29" y="137"/>
                  <a:pt x="72" y="146"/>
                  <a:pt x="87" y="152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81" name="Freeform 13"/>
          <p:cNvSpPr>
            <a:spLocks/>
          </p:cNvSpPr>
          <p:nvPr/>
        </p:nvSpPr>
        <p:spPr bwMode="auto">
          <a:xfrm rot="7072645">
            <a:off x="5046662" y="5368926"/>
            <a:ext cx="193675" cy="241300"/>
          </a:xfrm>
          <a:custGeom>
            <a:avLst/>
            <a:gdLst>
              <a:gd name="T0" fmla="*/ 307459063 w 122"/>
              <a:gd name="T1" fmla="*/ 22682200 h 152"/>
              <a:gd name="T2" fmla="*/ 98286888 w 122"/>
              <a:gd name="T3" fmla="*/ 22682200 h 152"/>
              <a:gd name="T4" fmla="*/ 10080625 w 122"/>
              <a:gd name="T5" fmla="*/ 158770638 h 152"/>
              <a:gd name="T6" fmla="*/ 37803138 w 122"/>
              <a:gd name="T7" fmla="*/ 307459063 h 152"/>
              <a:gd name="T8" fmla="*/ 219254388 w 122"/>
              <a:gd name="T9" fmla="*/ 383063750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"/>
              <a:gd name="T16" fmla="*/ 0 h 152"/>
              <a:gd name="T17" fmla="*/ 122 w 122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" h="152">
                <a:moveTo>
                  <a:pt x="122" y="9"/>
                </a:moveTo>
                <a:cubicBezTo>
                  <a:pt x="90" y="4"/>
                  <a:pt x="59" y="0"/>
                  <a:pt x="39" y="9"/>
                </a:cubicBezTo>
                <a:cubicBezTo>
                  <a:pt x="19" y="18"/>
                  <a:pt x="8" y="44"/>
                  <a:pt x="4" y="63"/>
                </a:cubicBezTo>
                <a:cubicBezTo>
                  <a:pt x="0" y="82"/>
                  <a:pt x="1" y="107"/>
                  <a:pt x="15" y="122"/>
                </a:cubicBezTo>
                <a:cubicBezTo>
                  <a:pt x="29" y="137"/>
                  <a:pt x="72" y="146"/>
                  <a:pt x="87" y="152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82" name="Freeform 14"/>
          <p:cNvSpPr>
            <a:spLocks/>
          </p:cNvSpPr>
          <p:nvPr/>
        </p:nvSpPr>
        <p:spPr bwMode="auto">
          <a:xfrm>
            <a:off x="4676775" y="4792663"/>
            <a:ext cx="793750" cy="273050"/>
          </a:xfrm>
          <a:custGeom>
            <a:avLst/>
            <a:gdLst>
              <a:gd name="T0" fmla="*/ 1252518450 w 500"/>
              <a:gd name="T1" fmla="*/ 433466875 h 172"/>
              <a:gd name="T2" fmla="*/ 1151712200 w 500"/>
              <a:gd name="T3" fmla="*/ 367942813 h 172"/>
              <a:gd name="T4" fmla="*/ 602318138 w 500"/>
              <a:gd name="T5" fmla="*/ 115927188 h 172"/>
              <a:gd name="T6" fmla="*/ 0 w 500"/>
              <a:gd name="T7" fmla="*/ 0 h 172"/>
              <a:gd name="T8" fmla="*/ 0 60000 65536"/>
              <a:gd name="T9" fmla="*/ 0 60000 65536"/>
              <a:gd name="T10" fmla="*/ 0 60000 65536"/>
              <a:gd name="T11" fmla="*/ 0 60000 65536"/>
              <a:gd name="T12" fmla="*/ 0 w 500"/>
              <a:gd name="T13" fmla="*/ 0 h 172"/>
              <a:gd name="T14" fmla="*/ 500 w 500"/>
              <a:gd name="T15" fmla="*/ 172 h 1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0" h="172">
                <a:moveTo>
                  <a:pt x="497" y="172"/>
                </a:moveTo>
                <a:cubicBezTo>
                  <a:pt x="498" y="169"/>
                  <a:pt x="500" y="167"/>
                  <a:pt x="457" y="146"/>
                </a:cubicBezTo>
                <a:cubicBezTo>
                  <a:pt x="414" y="125"/>
                  <a:pt x="315" y="70"/>
                  <a:pt x="239" y="46"/>
                </a:cubicBezTo>
                <a:cubicBezTo>
                  <a:pt x="163" y="22"/>
                  <a:pt x="81" y="11"/>
                  <a:pt x="0" y="0"/>
                </a:cubicBezTo>
              </a:path>
            </a:pathLst>
          </a:custGeom>
          <a:noFill/>
          <a:ln w="28575">
            <a:solidFill>
              <a:srgbClr val="00009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83" name="Freeform 15"/>
          <p:cNvSpPr>
            <a:spLocks/>
          </p:cNvSpPr>
          <p:nvPr/>
        </p:nvSpPr>
        <p:spPr bwMode="auto">
          <a:xfrm rot="-2251793">
            <a:off x="3073400" y="4787900"/>
            <a:ext cx="793750" cy="273050"/>
          </a:xfrm>
          <a:custGeom>
            <a:avLst/>
            <a:gdLst>
              <a:gd name="T0" fmla="*/ 1252518450 w 500"/>
              <a:gd name="T1" fmla="*/ 433466875 h 172"/>
              <a:gd name="T2" fmla="*/ 1151712200 w 500"/>
              <a:gd name="T3" fmla="*/ 367942813 h 172"/>
              <a:gd name="T4" fmla="*/ 602318138 w 500"/>
              <a:gd name="T5" fmla="*/ 115927188 h 172"/>
              <a:gd name="T6" fmla="*/ 0 w 500"/>
              <a:gd name="T7" fmla="*/ 0 h 172"/>
              <a:gd name="T8" fmla="*/ 0 60000 65536"/>
              <a:gd name="T9" fmla="*/ 0 60000 65536"/>
              <a:gd name="T10" fmla="*/ 0 60000 65536"/>
              <a:gd name="T11" fmla="*/ 0 60000 65536"/>
              <a:gd name="T12" fmla="*/ 0 w 500"/>
              <a:gd name="T13" fmla="*/ 0 h 172"/>
              <a:gd name="T14" fmla="*/ 500 w 500"/>
              <a:gd name="T15" fmla="*/ 172 h 1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0" h="172">
                <a:moveTo>
                  <a:pt x="497" y="172"/>
                </a:moveTo>
                <a:cubicBezTo>
                  <a:pt x="498" y="169"/>
                  <a:pt x="500" y="167"/>
                  <a:pt x="457" y="146"/>
                </a:cubicBezTo>
                <a:cubicBezTo>
                  <a:pt x="414" y="125"/>
                  <a:pt x="315" y="70"/>
                  <a:pt x="239" y="46"/>
                </a:cubicBezTo>
                <a:cubicBezTo>
                  <a:pt x="163" y="22"/>
                  <a:pt x="81" y="11"/>
                  <a:pt x="0" y="0"/>
                </a:cubicBezTo>
              </a:path>
            </a:pathLst>
          </a:custGeom>
          <a:noFill/>
          <a:ln w="28575">
            <a:solidFill>
              <a:srgbClr val="00009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3805238" y="4467225"/>
            <a:ext cx="977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00090"/>
                </a:solidFill>
              </a:rPr>
              <a:t>Colder air</a:t>
            </a:r>
          </a:p>
        </p:txBody>
      </p:sp>
      <p:sp>
        <p:nvSpPr>
          <p:cNvPr id="83985" name="Line 17"/>
          <p:cNvSpPr>
            <a:spLocks noChangeShapeType="1"/>
          </p:cNvSpPr>
          <p:nvPr/>
        </p:nvSpPr>
        <p:spPr bwMode="auto">
          <a:xfrm flipV="1">
            <a:off x="4235450" y="5422900"/>
            <a:ext cx="0" cy="5365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86" name="Line 18"/>
          <p:cNvSpPr>
            <a:spLocks noChangeShapeType="1"/>
          </p:cNvSpPr>
          <p:nvPr/>
        </p:nvSpPr>
        <p:spPr bwMode="auto">
          <a:xfrm flipV="1">
            <a:off x="4540250" y="5475288"/>
            <a:ext cx="115888" cy="5476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87" name="Line 19"/>
          <p:cNvSpPr>
            <a:spLocks noChangeShapeType="1"/>
          </p:cNvSpPr>
          <p:nvPr/>
        </p:nvSpPr>
        <p:spPr bwMode="auto">
          <a:xfrm flipH="1" flipV="1">
            <a:off x="3752850" y="5527675"/>
            <a:ext cx="125413" cy="4429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88" name="Line 20"/>
          <p:cNvSpPr>
            <a:spLocks noChangeShapeType="1"/>
          </p:cNvSpPr>
          <p:nvPr/>
        </p:nvSpPr>
        <p:spPr bwMode="auto">
          <a:xfrm flipH="1" flipV="1">
            <a:off x="3321050" y="5707063"/>
            <a:ext cx="357188" cy="3889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89" name="Line 21"/>
          <p:cNvSpPr>
            <a:spLocks noChangeShapeType="1"/>
          </p:cNvSpPr>
          <p:nvPr/>
        </p:nvSpPr>
        <p:spPr bwMode="auto">
          <a:xfrm flipV="1">
            <a:off x="4783138" y="5654675"/>
            <a:ext cx="252412" cy="4730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990" name="Text Box 22"/>
          <p:cNvSpPr txBox="1">
            <a:spLocks noChangeArrowheads="1"/>
          </p:cNvSpPr>
          <p:nvPr/>
        </p:nvSpPr>
        <p:spPr bwMode="auto">
          <a:xfrm>
            <a:off x="3721100" y="6075363"/>
            <a:ext cx="10398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</a:rPr>
              <a:t>Warmer air</a:t>
            </a:r>
          </a:p>
        </p:txBody>
      </p:sp>
      <p:sp>
        <p:nvSpPr>
          <p:cNvPr id="83991" name="Line 23"/>
          <p:cNvSpPr>
            <a:spLocks noChangeShapeType="1"/>
          </p:cNvSpPr>
          <p:nvPr/>
        </p:nvSpPr>
        <p:spPr bwMode="auto">
          <a:xfrm flipV="1">
            <a:off x="5634038" y="4725988"/>
            <a:ext cx="0" cy="1608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3992" name="Picture 24" descr="warm_frontAnimation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9975" y="4398963"/>
            <a:ext cx="27686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93" name="Text Box 25"/>
          <p:cNvSpPr txBox="1">
            <a:spLocks noChangeArrowheads="1"/>
          </p:cNvSpPr>
          <p:nvPr/>
        </p:nvSpPr>
        <p:spPr bwMode="auto">
          <a:xfrm>
            <a:off x="6570663" y="3886200"/>
            <a:ext cx="1893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333333"/>
                </a:solidFill>
              </a:rPr>
              <a:t>Side View</a:t>
            </a:r>
          </a:p>
        </p:txBody>
      </p:sp>
      <p:sp>
        <p:nvSpPr>
          <p:cNvPr id="83994" name="Line 26"/>
          <p:cNvSpPr>
            <a:spLocks noChangeShapeType="1"/>
          </p:cNvSpPr>
          <p:nvPr/>
        </p:nvSpPr>
        <p:spPr bwMode="auto">
          <a:xfrm>
            <a:off x="6761163" y="5854700"/>
            <a:ext cx="163988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3996" name="Picture 28" descr="cirr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900" y="3433763"/>
            <a:ext cx="1603375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97" name="Picture 29" descr="altostrat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788" y="4451350"/>
            <a:ext cx="2133600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98" name="Picture 30" descr="Nimbostrat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3525" y="5483225"/>
            <a:ext cx="2292350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5" grpId="0"/>
      <p:bldP spid="83976" grpId="0" animBg="1"/>
      <p:bldP spid="83977" grpId="0" animBg="1"/>
      <p:bldP spid="83978" grpId="0" animBg="1"/>
      <p:bldP spid="83979" grpId="0" animBg="1"/>
      <p:bldP spid="83980" grpId="0" animBg="1"/>
      <p:bldP spid="83981" grpId="0" animBg="1"/>
      <p:bldP spid="83982" grpId="0" animBg="1"/>
      <p:bldP spid="83983" grpId="0" animBg="1"/>
      <p:bldP spid="83984" grpId="0"/>
      <p:bldP spid="83985" grpId="0" animBg="1"/>
      <p:bldP spid="83986" grpId="0" animBg="1"/>
      <p:bldP spid="83987" grpId="0" animBg="1"/>
      <p:bldP spid="83988" grpId="0" animBg="1"/>
      <p:bldP spid="83989" grpId="0" animBg="1"/>
      <p:bldP spid="83990" grpId="0"/>
      <p:bldP spid="83991" grpId="0" animBg="1"/>
      <p:bldP spid="83993" grpId="0"/>
      <p:bldP spid="8399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/>
              <a:t>Occluded Front</a:t>
            </a:r>
          </a:p>
        </p:txBody>
      </p:sp>
      <p:sp>
        <p:nvSpPr>
          <p:cNvPr id="36867" name="Line 5"/>
          <p:cNvSpPr>
            <a:spLocks noChangeShapeType="1"/>
          </p:cNvSpPr>
          <p:nvPr/>
        </p:nvSpPr>
        <p:spPr bwMode="auto">
          <a:xfrm>
            <a:off x="685800" y="1219200"/>
            <a:ext cx="75438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457200" y="131445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900" dirty="0"/>
              <a:t>An occluded front occurs when a cold front catches up to and overtakes a warm front (because the cold front moves faster than the warm front).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900" dirty="0"/>
              <a:t>It is shown as a purple line with alternating purple triangles and half circles.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900" i="1" dirty="0">
                <a:solidFill>
                  <a:srgbClr val="000090"/>
                </a:solidFill>
              </a:rPr>
              <a:t>Cirrus, altostratus, and stratus </a:t>
            </a:r>
            <a:r>
              <a:rPr lang="en-US" sz="1900" dirty="0"/>
              <a:t>are followed by </a:t>
            </a:r>
            <a:r>
              <a:rPr lang="en-US" sz="1900" i="1" dirty="0">
                <a:solidFill>
                  <a:srgbClr val="000090"/>
                </a:solidFill>
              </a:rPr>
              <a:t>cumulus</a:t>
            </a:r>
            <a:r>
              <a:rPr lang="en-US" sz="1900" dirty="0"/>
              <a:t> and possibly heavy showers.</a:t>
            </a:r>
          </a:p>
          <a:p>
            <a:pPr marL="742950" lvl="1" indent="-28575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 sz="1900" dirty="0"/>
          </a:p>
        </p:txBody>
      </p:sp>
      <p:sp>
        <p:nvSpPr>
          <p:cNvPr id="84999" name="Freeform 7"/>
          <p:cNvSpPr>
            <a:spLocks/>
          </p:cNvSpPr>
          <p:nvPr/>
        </p:nvSpPr>
        <p:spPr bwMode="auto">
          <a:xfrm>
            <a:off x="4481513" y="3381375"/>
            <a:ext cx="2876550" cy="504825"/>
          </a:xfrm>
          <a:custGeom>
            <a:avLst/>
            <a:gdLst>
              <a:gd name="T0" fmla="*/ 2147483647 w 1812"/>
              <a:gd name="T1" fmla="*/ 7561263 h 318"/>
              <a:gd name="T2" fmla="*/ 2147483647 w 1812"/>
              <a:gd name="T3" fmla="*/ 60483750 h 318"/>
              <a:gd name="T4" fmla="*/ 2147483647 w 1812"/>
              <a:gd name="T5" fmla="*/ 105846563 h 318"/>
              <a:gd name="T6" fmla="*/ 2147483647 w 1812"/>
              <a:gd name="T7" fmla="*/ 136088438 h 318"/>
              <a:gd name="T8" fmla="*/ 2147483647 w 1812"/>
              <a:gd name="T9" fmla="*/ 241935000 h 318"/>
              <a:gd name="T10" fmla="*/ 2147483647 w 1812"/>
              <a:gd name="T11" fmla="*/ 438507188 h 318"/>
              <a:gd name="T12" fmla="*/ 2147483647 w 1812"/>
              <a:gd name="T13" fmla="*/ 589716563 h 318"/>
              <a:gd name="T14" fmla="*/ 2147483647 w 1812"/>
              <a:gd name="T15" fmla="*/ 650200313 h 318"/>
              <a:gd name="T16" fmla="*/ 2147483647 w 1812"/>
              <a:gd name="T17" fmla="*/ 725805000 h 318"/>
              <a:gd name="T18" fmla="*/ 1882557513 w 1812"/>
              <a:gd name="T19" fmla="*/ 801409688 h 318"/>
              <a:gd name="T20" fmla="*/ 1670864388 w 1812"/>
              <a:gd name="T21" fmla="*/ 604837500 h 318"/>
              <a:gd name="T22" fmla="*/ 1428929388 w 1812"/>
              <a:gd name="T23" fmla="*/ 514111875 h 318"/>
              <a:gd name="T24" fmla="*/ 748487200 w 1812"/>
              <a:gd name="T25" fmla="*/ 438507188 h 318"/>
              <a:gd name="T26" fmla="*/ 446068450 w 1812"/>
              <a:gd name="T27" fmla="*/ 408265313 h 318"/>
              <a:gd name="T28" fmla="*/ 189012513 w 1812"/>
              <a:gd name="T29" fmla="*/ 423386250 h 318"/>
              <a:gd name="T30" fmla="*/ 7561263 w 1812"/>
              <a:gd name="T31" fmla="*/ 408265313 h 318"/>
              <a:gd name="T32" fmla="*/ 0 w 1812"/>
              <a:gd name="T33" fmla="*/ 0 h 318"/>
              <a:gd name="T34" fmla="*/ 2147483647 w 1812"/>
              <a:gd name="T35" fmla="*/ 7561263 h 31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812"/>
              <a:gd name="T55" fmla="*/ 0 h 318"/>
              <a:gd name="T56" fmla="*/ 1812 w 1812"/>
              <a:gd name="T57" fmla="*/ 318 h 31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812" h="318">
                <a:moveTo>
                  <a:pt x="1812" y="3"/>
                </a:moveTo>
                <a:cubicBezTo>
                  <a:pt x="1812" y="9"/>
                  <a:pt x="1809" y="18"/>
                  <a:pt x="1803" y="24"/>
                </a:cubicBezTo>
                <a:lnTo>
                  <a:pt x="1773" y="42"/>
                </a:lnTo>
                <a:lnTo>
                  <a:pt x="1695" y="54"/>
                </a:lnTo>
                <a:lnTo>
                  <a:pt x="1575" y="96"/>
                </a:lnTo>
                <a:lnTo>
                  <a:pt x="1293" y="174"/>
                </a:lnTo>
                <a:lnTo>
                  <a:pt x="1065" y="234"/>
                </a:lnTo>
                <a:lnTo>
                  <a:pt x="957" y="258"/>
                </a:lnTo>
                <a:lnTo>
                  <a:pt x="861" y="288"/>
                </a:lnTo>
                <a:lnTo>
                  <a:pt x="747" y="318"/>
                </a:lnTo>
                <a:lnTo>
                  <a:pt x="663" y="240"/>
                </a:lnTo>
                <a:lnTo>
                  <a:pt x="567" y="204"/>
                </a:lnTo>
                <a:lnTo>
                  <a:pt x="297" y="174"/>
                </a:lnTo>
                <a:lnTo>
                  <a:pt x="177" y="162"/>
                </a:lnTo>
                <a:lnTo>
                  <a:pt x="75" y="168"/>
                </a:lnTo>
                <a:lnTo>
                  <a:pt x="3" y="162"/>
                </a:lnTo>
                <a:lnTo>
                  <a:pt x="0" y="0"/>
                </a:lnTo>
                <a:lnTo>
                  <a:pt x="1812" y="3"/>
                </a:lnTo>
                <a:close/>
              </a:path>
            </a:pathLst>
          </a:custGeom>
          <a:solidFill>
            <a:srgbClr val="FF0000">
              <a:alpha val="34901"/>
            </a:srgb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0" name="Freeform 8"/>
          <p:cNvSpPr>
            <a:spLocks/>
          </p:cNvSpPr>
          <p:nvPr/>
        </p:nvSpPr>
        <p:spPr bwMode="auto">
          <a:xfrm>
            <a:off x="4467225" y="4695825"/>
            <a:ext cx="1333500" cy="571500"/>
          </a:xfrm>
          <a:custGeom>
            <a:avLst/>
            <a:gdLst>
              <a:gd name="T0" fmla="*/ 14906512 w 846"/>
              <a:gd name="T1" fmla="*/ 0 h 360"/>
              <a:gd name="T2" fmla="*/ 432309351 w 846"/>
              <a:gd name="T3" fmla="*/ 45362813 h 360"/>
              <a:gd name="T4" fmla="*/ 939154417 w 846"/>
              <a:gd name="T5" fmla="*/ 90725625 h 360"/>
              <a:gd name="T6" fmla="*/ 1326742654 w 846"/>
              <a:gd name="T7" fmla="*/ 136088438 h 360"/>
              <a:gd name="T8" fmla="*/ 1565257887 w 846"/>
              <a:gd name="T9" fmla="*/ 181451250 h 360"/>
              <a:gd name="T10" fmla="*/ 1744143917 w 846"/>
              <a:gd name="T11" fmla="*/ 332660625 h 360"/>
              <a:gd name="T12" fmla="*/ 1937938035 w 846"/>
              <a:gd name="T13" fmla="*/ 604837500 h 360"/>
              <a:gd name="T14" fmla="*/ 2101917553 w 846"/>
              <a:gd name="T15" fmla="*/ 907256250 h 360"/>
              <a:gd name="T16" fmla="*/ 1952846124 w 846"/>
              <a:gd name="T17" fmla="*/ 877014375 h 360"/>
              <a:gd name="T18" fmla="*/ 0 w 846"/>
              <a:gd name="T19" fmla="*/ 877014375 h 360"/>
              <a:gd name="T20" fmla="*/ 14906512 w 846"/>
              <a:gd name="T21" fmla="*/ 0 h 3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46"/>
              <a:gd name="T34" fmla="*/ 0 h 360"/>
              <a:gd name="T35" fmla="*/ 846 w 846"/>
              <a:gd name="T36" fmla="*/ 360 h 3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46" h="360">
                <a:moveTo>
                  <a:pt x="6" y="0"/>
                </a:moveTo>
                <a:lnTo>
                  <a:pt x="174" y="18"/>
                </a:lnTo>
                <a:lnTo>
                  <a:pt x="378" y="36"/>
                </a:lnTo>
                <a:lnTo>
                  <a:pt x="534" y="54"/>
                </a:lnTo>
                <a:lnTo>
                  <a:pt x="630" y="72"/>
                </a:lnTo>
                <a:lnTo>
                  <a:pt x="702" y="132"/>
                </a:lnTo>
                <a:lnTo>
                  <a:pt x="780" y="240"/>
                </a:lnTo>
                <a:lnTo>
                  <a:pt x="846" y="360"/>
                </a:lnTo>
                <a:lnTo>
                  <a:pt x="786" y="348"/>
                </a:lnTo>
                <a:lnTo>
                  <a:pt x="0" y="348"/>
                </a:lnTo>
                <a:lnTo>
                  <a:pt x="6" y="0"/>
                </a:lnTo>
                <a:close/>
              </a:path>
            </a:pathLst>
          </a:custGeom>
          <a:solidFill>
            <a:srgbClr val="003366">
              <a:alpha val="63136"/>
            </a:srgb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1" name="Freeform 9"/>
          <p:cNvSpPr>
            <a:spLocks/>
          </p:cNvSpPr>
          <p:nvPr/>
        </p:nvSpPr>
        <p:spPr bwMode="auto">
          <a:xfrm>
            <a:off x="4471988" y="4457700"/>
            <a:ext cx="2881312" cy="804863"/>
          </a:xfrm>
          <a:custGeom>
            <a:avLst/>
            <a:gdLst>
              <a:gd name="T0" fmla="*/ 2147483647 w 1815"/>
              <a:gd name="T1" fmla="*/ 7561267 h 507"/>
              <a:gd name="T2" fmla="*/ 2147483647 w 1815"/>
              <a:gd name="T3" fmla="*/ 75604734 h 507"/>
              <a:gd name="T4" fmla="*/ 2147483647 w 1815"/>
              <a:gd name="T5" fmla="*/ 219254524 h 507"/>
              <a:gd name="T6" fmla="*/ 2147483647 w 1815"/>
              <a:gd name="T7" fmla="*/ 468749354 h 507"/>
              <a:gd name="T8" fmla="*/ 2147483647 w 1815"/>
              <a:gd name="T9" fmla="*/ 627520090 h 507"/>
              <a:gd name="T10" fmla="*/ 2147483647 w 1815"/>
              <a:gd name="T11" fmla="*/ 831652079 h 507"/>
              <a:gd name="T12" fmla="*/ 2147483647 w 1815"/>
              <a:gd name="T13" fmla="*/ 1111390390 h 507"/>
              <a:gd name="T14" fmla="*/ 2147172752 w 1815"/>
              <a:gd name="T15" fmla="*/ 1277720806 h 507"/>
              <a:gd name="T16" fmla="*/ 2109369621 w 1815"/>
              <a:gd name="T17" fmla="*/ 1255038592 h 507"/>
              <a:gd name="T18" fmla="*/ 1882555598 w 1815"/>
              <a:gd name="T19" fmla="*/ 892135867 h 507"/>
              <a:gd name="T20" fmla="*/ 1670862510 w 1815"/>
              <a:gd name="T21" fmla="*/ 604837876 h 507"/>
              <a:gd name="T22" fmla="*/ 1428927552 w 1815"/>
              <a:gd name="T23" fmla="*/ 514112194 h 507"/>
              <a:gd name="T24" fmla="*/ 748485483 w 1815"/>
              <a:gd name="T25" fmla="*/ 438507460 h 507"/>
              <a:gd name="T26" fmla="*/ 446066785 w 1815"/>
              <a:gd name="T27" fmla="*/ 408265566 h 507"/>
              <a:gd name="T28" fmla="*/ 189010892 w 1815"/>
              <a:gd name="T29" fmla="*/ 423386513 h 507"/>
              <a:gd name="T30" fmla="*/ 7559674 w 1815"/>
              <a:gd name="T31" fmla="*/ 408265566 h 507"/>
              <a:gd name="T32" fmla="*/ 0 w 1815"/>
              <a:gd name="T33" fmla="*/ 0 h 507"/>
              <a:gd name="T34" fmla="*/ 2147483647 w 1815"/>
              <a:gd name="T35" fmla="*/ 7561267 h 50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815"/>
              <a:gd name="T55" fmla="*/ 0 h 507"/>
              <a:gd name="T56" fmla="*/ 1815 w 1815"/>
              <a:gd name="T57" fmla="*/ 507 h 50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815" h="507">
                <a:moveTo>
                  <a:pt x="1812" y="3"/>
                </a:moveTo>
                <a:cubicBezTo>
                  <a:pt x="1812" y="9"/>
                  <a:pt x="1812" y="17"/>
                  <a:pt x="1812" y="30"/>
                </a:cubicBezTo>
                <a:lnTo>
                  <a:pt x="1815" y="87"/>
                </a:lnTo>
                <a:lnTo>
                  <a:pt x="1815" y="186"/>
                </a:lnTo>
                <a:lnTo>
                  <a:pt x="1641" y="249"/>
                </a:lnTo>
                <a:lnTo>
                  <a:pt x="1371" y="330"/>
                </a:lnTo>
                <a:lnTo>
                  <a:pt x="1023" y="441"/>
                </a:lnTo>
                <a:lnTo>
                  <a:pt x="852" y="507"/>
                </a:lnTo>
                <a:lnTo>
                  <a:pt x="837" y="498"/>
                </a:lnTo>
                <a:lnTo>
                  <a:pt x="747" y="354"/>
                </a:lnTo>
                <a:lnTo>
                  <a:pt x="663" y="240"/>
                </a:lnTo>
                <a:lnTo>
                  <a:pt x="567" y="204"/>
                </a:lnTo>
                <a:lnTo>
                  <a:pt x="297" y="174"/>
                </a:lnTo>
                <a:lnTo>
                  <a:pt x="177" y="162"/>
                </a:lnTo>
                <a:lnTo>
                  <a:pt x="75" y="168"/>
                </a:lnTo>
                <a:lnTo>
                  <a:pt x="3" y="162"/>
                </a:lnTo>
                <a:lnTo>
                  <a:pt x="0" y="0"/>
                </a:lnTo>
                <a:lnTo>
                  <a:pt x="1812" y="3"/>
                </a:lnTo>
                <a:close/>
              </a:path>
            </a:pathLst>
          </a:custGeom>
          <a:solidFill>
            <a:srgbClr val="FF0000">
              <a:alpha val="34901"/>
            </a:srgb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2" name="Freeform 10"/>
          <p:cNvSpPr>
            <a:spLocks/>
          </p:cNvSpPr>
          <p:nvPr/>
        </p:nvSpPr>
        <p:spPr bwMode="auto">
          <a:xfrm>
            <a:off x="3643313" y="3367088"/>
            <a:ext cx="852487" cy="809625"/>
          </a:xfrm>
          <a:custGeom>
            <a:avLst/>
            <a:gdLst/>
            <a:ahLst/>
            <a:cxnLst>
              <a:cxn ang="0">
                <a:pos x="537" y="0"/>
              </a:cxn>
              <a:cxn ang="0">
                <a:pos x="534" y="419"/>
              </a:cxn>
              <a:cxn ang="0">
                <a:pos x="531" y="510"/>
              </a:cxn>
              <a:cxn ang="0">
                <a:pos x="447" y="489"/>
              </a:cxn>
              <a:cxn ang="0">
                <a:pos x="318" y="441"/>
              </a:cxn>
              <a:cxn ang="0">
                <a:pos x="0" y="339"/>
              </a:cxn>
              <a:cxn ang="0">
                <a:pos x="198" y="207"/>
              </a:cxn>
              <a:cxn ang="0">
                <a:pos x="438" y="63"/>
              </a:cxn>
              <a:cxn ang="0">
                <a:pos x="537" y="0"/>
              </a:cxn>
            </a:cxnLst>
            <a:rect l="0" t="0" r="r" b="b"/>
            <a:pathLst>
              <a:path w="537" h="510">
                <a:moveTo>
                  <a:pt x="537" y="0"/>
                </a:moveTo>
                <a:cubicBezTo>
                  <a:pt x="525" y="162"/>
                  <a:pt x="533" y="282"/>
                  <a:pt x="534" y="419"/>
                </a:cubicBezTo>
                <a:cubicBezTo>
                  <a:pt x="531" y="504"/>
                  <a:pt x="531" y="474"/>
                  <a:pt x="531" y="510"/>
                </a:cubicBezTo>
                <a:lnTo>
                  <a:pt x="447" y="489"/>
                </a:lnTo>
                <a:lnTo>
                  <a:pt x="318" y="441"/>
                </a:lnTo>
                <a:lnTo>
                  <a:pt x="0" y="339"/>
                </a:lnTo>
                <a:lnTo>
                  <a:pt x="198" y="207"/>
                </a:lnTo>
                <a:lnTo>
                  <a:pt x="438" y="63"/>
                </a:lnTo>
                <a:lnTo>
                  <a:pt x="537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100000">
                <a:schemeClr val="bg2">
                  <a:alpha val="55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3" name="Freeform 11"/>
          <p:cNvSpPr>
            <a:spLocks/>
          </p:cNvSpPr>
          <p:nvPr/>
        </p:nvSpPr>
        <p:spPr bwMode="auto">
          <a:xfrm>
            <a:off x="3633788" y="4462463"/>
            <a:ext cx="857250" cy="795337"/>
          </a:xfrm>
          <a:custGeom>
            <a:avLst/>
            <a:gdLst/>
            <a:ahLst/>
            <a:cxnLst>
              <a:cxn ang="0">
                <a:pos x="540" y="0"/>
              </a:cxn>
              <a:cxn ang="0">
                <a:pos x="537" y="410"/>
              </a:cxn>
              <a:cxn ang="0">
                <a:pos x="534" y="501"/>
              </a:cxn>
              <a:cxn ang="0">
                <a:pos x="459" y="456"/>
              </a:cxn>
              <a:cxn ang="0">
                <a:pos x="348" y="390"/>
              </a:cxn>
              <a:cxn ang="0">
                <a:pos x="0" y="144"/>
              </a:cxn>
              <a:cxn ang="0">
                <a:pos x="151" y="103"/>
              </a:cxn>
              <a:cxn ang="0">
                <a:pos x="417" y="30"/>
              </a:cxn>
              <a:cxn ang="0">
                <a:pos x="540" y="0"/>
              </a:cxn>
            </a:cxnLst>
            <a:rect l="0" t="0" r="r" b="b"/>
            <a:pathLst>
              <a:path w="540" h="501">
                <a:moveTo>
                  <a:pt x="540" y="0"/>
                </a:moveTo>
                <a:cubicBezTo>
                  <a:pt x="495" y="130"/>
                  <a:pt x="536" y="273"/>
                  <a:pt x="537" y="410"/>
                </a:cubicBezTo>
                <a:cubicBezTo>
                  <a:pt x="534" y="495"/>
                  <a:pt x="534" y="465"/>
                  <a:pt x="534" y="501"/>
                </a:cubicBezTo>
                <a:lnTo>
                  <a:pt x="459" y="456"/>
                </a:lnTo>
                <a:lnTo>
                  <a:pt x="348" y="390"/>
                </a:lnTo>
                <a:lnTo>
                  <a:pt x="0" y="144"/>
                </a:lnTo>
                <a:lnTo>
                  <a:pt x="151" y="103"/>
                </a:lnTo>
                <a:lnTo>
                  <a:pt x="417" y="30"/>
                </a:lnTo>
                <a:lnTo>
                  <a:pt x="54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100000">
                <a:schemeClr val="bg2">
                  <a:alpha val="55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4" name="Freeform 12"/>
          <p:cNvSpPr>
            <a:spLocks/>
          </p:cNvSpPr>
          <p:nvPr/>
        </p:nvSpPr>
        <p:spPr bwMode="auto">
          <a:xfrm>
            <a:off x="3686175" y="5572125"/>
            <a:ext cx="814388" cy="814388"/>
          </a:xfrm>
          <a:custGeom>
            <a:avLst/>
            <a:gdLst/>
            <a:ahLst/>
            <a:cxnLst>
              <a:cxn ang="0">
                <a:pos x="498" y="0"/>
              </a:cxn>
              <a:cxn ang="0">
                <a:pos x="495" y="420"/>
              </a:cxn>
              <a:cxn ang="0">
                <a:pos x="492" y="513"/>
              </a:cxn>
              <a:cxn ang="0">
                <a:pos x="420" y="459"/>
              </a:cxn>
              <a:cxn ang="0">
                <a:pos x="321" y="378"/>
              </a:cxn>
              <a:cxn ang="0">
                <a:pos x="0" y="138"/>
              </a:cxn>
              <a:cxn ang="0">
                <a:pos x="120" y="105"/>
              </a:cxn>
              <a:cxn ang="0">
                <a:pos x="384" y="36"/>
              </a:cxn>
              <a:cxn ang="0">
                <a:pos x="498" y="0"/>
              </a:cxn>
            </a:cxnLst>
            <a:rect l="0" t="0" r="r" b="b"/>
            <a:pathLst>
              <a:path w="498" h="513">
                <a:moveTo>
                  <a:pt x="498" y="0"/>
                </a:moveTo>
                <a:cubicBezTo>
                  <a:pt x="454" y="133"/>
                  <a:pt x="494" y="280"/>
                  <a:pt x="495" y="420"/>
                </a:cubicBezTo>
                <a:cubicBezTo>
                  <a:pt x="492" y="507"/>
                  <a:pt x="492" y="476"/>
                  <a:pt x="492" y="513"/>
                </a:cubicBezTo>
                <a:lnTo>
                  <a:pt x="420" y="459"/>
                </a:lnTo>
                <a:lnTo>
                  <a:pt x="321" y="378"/>
                </a:lnTo>
                <a:lnTo>
                  <a:pt x="0" y="138"/>
                </a:lnTo>
                <a:lnTo>
                  <a:pt x="120" y="105"/>
                </a:lnTo>
                <a:lnTo>
                  <a:pt x="384" y="36"/>
                </a:lnTo>
                <a:lnTo>
                  <a:pt x="498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100000">
                <a:schemeClr val="bg2">
                  <a:alpha val="55000"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5" name="Freeform 13"/>
          <p:cNvSpPr>
            <a:spLocks/>
          </p:cNvSpPr>
          <p:nvPr/>
        </p:nvSpPr>
        <p:spPr bwMode="auto">
          <a:xfrm>
            <a:off x="4476750" y="5834063"/>
            <a:ext cx="690563" cy="542925"/>
          </a:xfrm>
          <a:custGeom>
            <a:avLst/>
            <a:gdLst>
              <a:gd name="T0" fmla="*/ 15120948 w 435"/>
              <a:gd name="T1" fmla="*/ 846772500 h 342"/>
              <a:gd name="T2" fmla="*/ 355343082 w 435"/>
              <a:gd name="T3" fmla="*/ 846772500 h 342"/>
              <a:gd name="T4" fmla="*/ 861894062 w 435"/>
              <a:gd name="T5" fmla="*/ 861893438 h 342"/>
              <a:gd name="T6" fmla="*/ 1096269556 w 435"/>
              <a:gd name="T7" fmla="*/ 861893438 h 342"/>
              <a:gd name="T8" fmla="*/ 1066027659 w 435"/>
              <a:gd name="T9" fmla="*/ 710684063 h 342"/>
              <a:gd name="T10" fmla="*/ 967740701 w 435"/>
              <a:gd name="T11" fmla="*/ 430947513 h 342"/>
              <a:gd name="T12" fmla="*/ 839213433 w 435"/>
              <a:gd name="T13" fmla="*/ 257055938 h 342"/>
              <a:gd name="T14" fmla="*/ 725805526 w 435"/>
              <a:gd name="T15" fmla="*/ 136088438 h 342"/>
              <a:gd name="T16" fmla="*/ 506552567 w 435"/>
              <a:gd name="T17" fmla="*/ 60483750 h 342"/>
              <a:gd name="T18" fmla="*/ 219254546 w 435"/>
              <a:gd name="T19" fmla="*/ 15120938 h 342"/>
              <a:gd name="T20" fmla="*/ 0 w 435"/>
              <a:gd name="T21" fmla="*/ 0 h 342"/>
              <a:gd name="T22" fmla="*/ 0 w 435"/>
              <a:gd name="T23" fmla="*/ 680442188 h 342"/>
              <a:gd name="T24" fmla="*/ 15120948 w 435"/>
              <a:gd name="T25" fmla="*/ 846772500 h 34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35"/>
              <a:gd name="T40" fmla="*/ 0 h 342"/>
              <a:gd name="T41" fmla="*/ 435 w 435"/>
              <a:gd name="T42" fmla="*/ 342 h 34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35" h="342">
                <a:moveTo>
                  <a:pt x="6" y="336"/>
                </a:moveTo>
                <a:lnTo>
                  <a:pt x="141" y="336"/>
                </a:lnTo>
                <a:lnTo>
                  <a:pt x="342" y="342"/>
                </a:lnTo>
                <a:lnTo>
                  <a:pt x="435" y="342"/>
                </a:lnTo>
                <a:lnTo>
                  <a:pt x="423" y="282"/>
                </a:lnTo>
                <a:lnTo>
                  <a:pt x="384" y="171"/>
                </a:lnTo>
                <a:lnTo>
                  <a:pt x="333" y="102"/>
                </a:lnTo>
                <a:lnTo>
                  <a:pt x="288" y="54"/>
                </a:lnTo>
                <a:lnTo>
                  <a:pt x="201" y="24"/>
                </a:lnTo>
                <a:lnTo>
                  <a:pt x="87" y="6"/>
                </a:lnTo>
                <a:lnTo>
                  <a:pt x="0" y="0"/>
                </a:lnTo>
                <a:lnTo>
                  <a:pt x="0" y="270"/>
                </a:lnTo>
                <a:lnTo>
                  <a:pt x="6" y="336"/>
                </a:lnTo>
                <a:close/>
              </a:path>
            </a:pathLst>
          </a:custGeom>
          <a:solidFill>
            <a:srgbClr val="003366">
              <a:alpha val="63136"/>
            </a:srgb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6" name="Freeform 14"/>
          <p:cNvSpPr>
            <a:spLocks/>
          </p:cNvSpPr>
          <p:nvPr/>
        </p:nvSpPr>
        <p:spPr bwMode="auto">
          <a:xfrm>
            <a:off x="4481513" y="5572125"/>
            <a:ext cx="2881312" cy="804863"/>
          </a:xfrm>
          <a:custGeom>
            <a:avLst/>
            <a:gdLst>
              <a:gd name="T0" fmla="*/ 2147483647 w 1815"/>
              <a:gd name="T1" fmla="*/ 7561267 h 507"/>
              <a:gd name="T2" fmla="*/ 2147483647 w 1815"/>
              <a:gd name="T3" fmla="*/ 75604734 h 507"/>
              <a:gd name="T4" fmla="*/ 2147483647 w 1815"/>
              <a:gd name="T5" fmla="*/ 219254524 h 507"/>
              <a:gd name="T6" fmla="*/ 2147483647 w 1815"/>
              <a:gd name="T7" fmla="*/ 468749354 h 507"/>
              <a:gd name="T8" fmla="*/ 2147483647 w 1815"/>
              <a:gd name="T9" fmla="*/ 627520090 h 507"/>
              <a:gd name="T10" fmla="*/ 2147483647 w 1815"/>
              <a:gd name="T11" fmla="*/ 831652079 h 507"/>
              <a:gd name="T12" fmla="*/ 2147483647 w 1815"/>
              <a:gd name="T13" fmla="*/ 1111390390 h 507"/>
              <a:gd name="T14" fmla="*/ 2147172752 w 1815"/>
              <a:gd name="T15" fmla="*/ 1277720806 h 507"/>
              <a:gd name="T16" fmla="*/ 1081146050 w 1815"/>
              <a:gd name="T17" fmla="*/ 1270159539 h 507"/>
              <a:gd name="T18" fmla="*/ 1028223572 w 1815"/>
              <a:gd name="T19" fmla="*/ 1035785656 h 507"/>
              <a:gd name="T20" fmla="*/ 945057636 w 1815"/>
              <a:gd name="T21" fmla="*/ 824092399 h 507"/>
              <a:gd name="T22" fmla="*/ 808969222 w 1815"/>
              <a:gd name="T23" fmla="*/ 650200716 h 507"/>
              <a:gd name="T24" fmla="*/ 657759873 w 1815"/>
              <a:gd name="T25" fmla="*/ 521673462 h 507"/>
              <a:gd name="T26" fmla="*/ 468748981 w 1815"/>
              <a:gd name="T27" fmla="*/ 453628407 h 507"/>
              <a:gd name="T28" fmla="*/ 189010892 w 1815"/>
              <a:gd name="T29" fmla="*/ 423386513 h 507"/>
              <a:gd name="T30" fmla="*/ 7559674 w 1815"/>
              <a:gd name="T31" fmla="*/ 408265566 h 507"/>
              <a:gd name="T32" fmla="*/ 0 w 1815"/>
              <a:gd name="T33" fmla="*/ 0 h 507"/>
              <a:gd name="T34" fmla="*/ 2147483647 w 1815"/>
              <a:gd name="T35" fmla="*/ 7561267 h 50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815"/>
              <a:gd name="T55" fmla="*/ 0 h 507"/>
              <a:gd name="T56" fmla="*/ 1815 w 1815"/>
              <a:gd name="T57" fmla="*/ 507 h 50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815" h="507">
                <a:moveTo>
                  <a:pt x="1812" y="3"/>
                </a:moveTo>
                <a:cubicBezTo>
                  <a:pt x="1812" y="9"/>
                  <a:pt x="1812" y="17"/>
                  <a:pt x="1812" y="30"/>
                </a:cubicBezTo>
                <a:lnTo>
                  <a:pt x="1815" y="87"/>
                </a:lnTo>
                <a:lnTo>
                  <a:pt x="1815" y="186"/>
                </a:lnTo>
                <a:lnTo>
                  <a:pt x="1641" y="249"/>
                </a:lnTo>
                <a:lnTo>
                  <a:pt x="1371" y="330"/>
                </a:lnTo>
                <a:lnTo>
                  <a:pt x="1023" y="441"/>
                </a:lnTo>
                <a:lnTo>
                  <a:pt x="852" y="507"/>
                </a:lnTo>
                <a:lnTo>
                  <a:pt x="429" y="504"/>
                </a:lnTo>
                <a:lnTo>
                  <a:pt x="408" y="411"/>
                </a:lnTo>
                <a:lnTo>
                  <a:pt x="375" y="327"/>
                </a:lnTo>
                <a:lnTo>
                  <a:pt x="321" y="258"/>
                </a:lnTo>
                <a:lnTo>
                  <a:pt x="261" y="207"/>
                </a:lnTo>
                <a:lnTo>
                  <a:pt x="186" y="180"/>
                </a:lnTo>
                <a:lnTo>
                  <a:pt x="75" y="168"/>
                </a:lnTo>
                <a:lnTo>
                  <a:pt x="3" y="162"/>
                </a:lnTo>
                <a:lnTo>
                  <a:pt x="0" y="0"/>
                </a:lnTo>
                <a:lnTo>
                  <a:pt x="1812" y="3"/>
                </a:lnTo>
                <a:close/>
              </a:path>
            </a:pathLst>
          </a:custGeom>
          <a:solidFill>
            <a:srgbClr val="FF0000">
              <a:alpha val="34901"/>
            </a:srgb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7" name="Freeform 15"/>
          <p:cNvSpPr>
            <a:spLocks/>
          </p:cNvSpPr>
          <p:nvPr/>
        </p:nvSpPr>
        <p:spPr bwMode="auto">
          <a:xfrm>
            <a:off x="968375" y="3308350"/>
            <a:ext cx="2535238" cy="3335338"/>
          </a:xfrm>
          <a:custGeom>
            <a:avLst/>
            <a:gdLst>
              <a:gd name="T0" fmla="*/ 2147483647 w 1597"/>
              <a:gd name="T1" fmla="*/ 153730348 h 2101"/>
              <a:gd name="T2" fmla="*/ 2147483647 w 1597"/>
              <a:gd name="T3" fmla="*/ 619958530 h 2101"/>
              <a:gd name="T4" fmla="*/ 2147483647 w 1597"/>
              <a:gd name="T5" fmla="*/ 1489413361 h 2101"/>
              <a:gd name="T6" fmla="*/ 2147483647 w 1597"/>
              <a:gd name="T7" fmla="*/ 2147483647 h 2101"/>
              <a:gd name="T8" fmla="*/ 2147483647 w 1597"/>
              <a:gd name="T9" fmla="*/ 2147483647 h 2101"/>
              <a:gd name="T10" fmla="*/ 2147483647 w 1597"/>
              <a:gd name="T11" fmla="*/ 2147483647 h 2101"/>
              <a:gd name="T12" fmla="*/ 2147483647 w 1597"/>
              <a:gd name="T13" fmla="*/ 2147483647 h 2101"/>
              <a:gd name="T14" fmla="*/ 2147483647 w 1597"/>
              <a:gd name="T15" fmla="*/ 2147483647 h 2101"/>
              <a:gd name="T16" fmla="*/ 2147483647 w 1597"/>
              <a:gd name="T17" fmla="*/ 2147483647 h 2101"/>
              <a:gd name="T18" fmla="*/ 2147483647 w 1597"/>
              <a:gd name="T19" fmla="*/ 2147483647 h 2101"/>
              <a:gd name="T20" fmla="*/ 2147483647 w 1597"/>
              <a:gd name="T21" fmla="*/ 2147483647 h 2101"/>
              <a:gd name="T22" fmla="*/ 2147483647 w 1597"/>
              <a:gd name="T23" fmla="*/ 2147483647 h 2101"/>
              <a:gd name="T24" fmla="*/ 2147483647 w 1597"/>
              <a:gd name="T25" fmla="*/ 2147483647 h 2101"/>
              <a:gd name="T26" fmla="*/ 2147483647 w 1597"/>
              <a:gd name="T27" fmla="*/ 2147483647 h 2101"/>
              <a:gd name="T28" fmla="*/ 1932961019 w 1597"/>
              <a:gd name="T29" fmla="*/ 2147483647 h 2101"/>
              <a:gd name="T30" fmla="*/ 1799391917 w 1597"/>
              <a:gd name="T31" fmla="*/ 2147483647 h 2101"/>
              <a:gd name="T32" fmla="*/ 1683464707 w 1597"/>
              <a:gd name="T33" fmla="*/ 2147483647 h 2101"/>
              <a:gd name="T34" fmla="*/ 1532255302 w 1597"/>
              <a:gd name="T35" fmla="*/ 2147483647 h 2101"/>
              <a:gd name="T36" fmla="*/ 1249997747 w 1597"/>
              <a:gd name="T37" fmla="*/ 2147483647 h 2101"/>
              <a:gd name="T38" fmla="*/ 831651727 w 1597"/>
              <a:gd name="T39" fmla="*/ 2147483647 h 2101"/>
              <a:gd name="T40" fmla="*/ 682963272 w 1597"/>
              <a:gd name="T41" fmla="*/ 2147483647 h 2101"/>
              <a:gd name="T42" fmla="*/ 65524075 w 1597"/>
              <a:gd name="T43" fmla="*/ 2147483647 h 2101"/>
              <a:gd name="T44" fmla="*/ 297378496 w 1597"/>
              <a:gd name="T45" fmla="*/ 2147483647 h 2101"/>
              <a:gd name="T46" fmla="*/ 831651727 w 1597"/>
              <a:gd name="T47" fmla="*/ 2147483647 h 2101"/>
              <a:gd name="T48" fmla="*/ 932457996 w 1597"/>
              <a:gd name="T49" fmla="*/ 2147483647 h 2101"/>
              <a:gd name="T50" fmla="*/ 632560137 w 1597"/>
              <a:gd name="T51" fmla="*/ 2147483647 h 2101"/>
              <a:gd name="T52" fmla="*/ 246975361 w 1597"/>
              <a:gd name="T53" fmla="*/ 1572577736 h 2101"/>
              <a:gd name="T54" fmla="*/ 264617252 w 1597"/>
              <a:gd name="T55" fmla="*/ 771167928 h 2101"/>
              <a:gd name="T56" fmla="*/ 715724516 w 1597"/>
              <a:gd name="T57" fmla="*/ 120967518 h 2101"/>
              <a:gd name="T58" fmla="*/ 1650703463 w 1597"/>
              <a:gd name="T59" fmla="*/ 52924083 h 2101"/>
              <a:gd name="T60" fmla="*/ 2147483647 w 1597"/>
              <a:gd name="T61" fmla="*/ 153730348 h 2101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1597"/>
              <a:gd name="T94" fmla="*/ 0 h 2101"/>
              <a:gd name="T95" fmla="*/ 1597 w 1597"/>
              <a:gd name="T96" fmla="*/ 2101 h 2101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1597" h="2101">
                <a:moveTo>
                  <a:pt x="992" y="61"/>
                </a:moveTo>
                <a:cubicBezTo>
                  <a:pt x="1092" y="95"/>
                  <a:pt x="1176" y="158"/>
                  <a:pt x="1250" y="246"/>
                </a:cubicBezTo>
                <a:cubicBezTo>
                  <a:pt x="1324" y="334"/>
                  <a:pt x="1396" y="483"/>
                  <a:pt x="1436" y="591"/>
                </a:cubicBezTo>
                <a:cubicBezTo>
                  <a:pt x="1476" y="699"/>
                  <a:pt x="1519" y="778"/>
                  <a:pt x="1489" y="895"/>
                </a:cubicBezTo>
                <a:cubicBezTo>
                  <a:pt x="1459" y="1012"/>
                  <a:pt x="1316" y="1203"/>
                  <a:pt x="1257" y="1293"/>
                </a:cubicBezTo>
                <a:cubicBezTo>
                  <a:pt x="1198" y="1383"/>
                  <a:pt x="1151" y="1394"/>
                  <a:pt x="1138" y="1432"/>
                </a:cubicBezTo>
                <a:cubicBezTo>
                  <a:pt x="1125" y="1470"/>
                  <a:pt x="1157" y="1481"/>
                  <a:pt x="1178" y="1518"/>
                </a:cubicBezTo>
                <a:cubicBezTo>
                  <a:pt x="1199" y="1555"/>
                  <a:pt x="1199" y="1571"/>
                  <a:pt x="1264" y="1657"/>
                </a:cubicBezTo>
                <a:cubicBezTo>
                  <a:pt x="1329" y="1743"/>
                  <a:pt x="1539" y="1967"/>
                  <a:pt x="1568" y="2034"/>
                </a:cubicBezTo>
                <a:cubicBezTo>
                  <a:pt x="1597" y="2101"/>
                  <a:pt x="1494" y="2056"/>
                  <a:pt x="1436" y="2061"/>
                </a:cubicBezTo>
                <a:cubicBezTo>
                  <a:pt x="1378" y="2066"/>
                  <a:pt x="1268" y="2073"/>
                  <a:pt x="1217" y="2067"/>
                </a:cubicBezTo>
                <a:cubicBezTo>
                  <a:pt x="1166" y="2061"/>
                  <a:pt x="1174" y="2059"/>
                  <a:pt x="1131" y="2027"/>
                </a:cubicBezTo>
                <a:cubicBezTo>
                  <a:pt x="1088" y="1995"/>
                  <a:pt x="1005" y="1919"/>
                  <a:pt x="959" y="1875"/>
                </a:cubicBezTo>
                <a:cubicBezTo>
                  <a:pt x="913" y="1831"/>
                  <a:pt x="885" y="1808"/>
                  <a:pt x="853" y="1763"/>
                </a:cubicBezTo>
                <a:cubicBezTo>
                  <a:pt x="821" y="1718"/>
                  <a:pt x="790" y="1657"/>
                  <a:pt x="767" y="1604"/>
                </a:cubicBezTo>
                <a:cubicBezTo>
                  <a:pt x="744" y="1551"/>
                  <a:pt x="730" y="1519"/>
                  <a:pt x="714" y="1445"/>
                </a:cubicBezTo>
                <a:cubicBezTo>
                  <a:pt x="698" y="1371"/>
                  <a:pt x="686" y="1161"/>
                  <a:pt x="668" y="1160"/>
                </a:cubicBezTo>
                <a:cubicBezTo>
                  <a:pt x="650" y="1159"/>
                  <a:pt x="637" y="1345"/>
                  <a:pt x="608" y="1438"/>
                </a:cubicBezTo>
                <a:cubicBezTo>
                  <a:pt x="579" y="1531"/>
                  <a:pt x="542" y="1619"/>
                  <a:pt x="496" y="1716"/>
                </a:cubicBezTo>
                <a:cubicBezTo>
                  <a:pt x="450" y="1813"/>
                  <a:pt x="368" y="1962"/>
                  <a:pt x="330" y="2021"/>
                </a:cubicBezTo>
                <a:cubicBezTo>
                  <a:pt x="292" y="2080"/>
                  <a:pt x="322" y="2061"/>
                  <a:pt x="271" y="2067"/>
                </a:cubicBezTo>
                <a:cubicBezTo>
                  <a:pt x="220" y="2073"/>
                  <a:pt x="52" y="2095"/>
                  <a:pt x="26" y="2054"/>
                </a:cubicBezTo>
                <a:cubicBezTo>
                  <a:pt x="0" y="2013"/>
                  <a:pt x="67" y="1927"/>
                  <a:pt x="118" y="1822"/>
                </a:cubicBezTo>
                <a:cubicBezTo>
                  <a:pt x="169" y="1717"/>
                  <a:pt x="288" y="1548"/>
                  <a:pt x="330" y="1425"/>
                </a:cubicBezTo>
                <a:cubicBezTo>
                  <a:pt x="372" y="1302"/>
                  <a:pt x="383" y="1175"/>
                  <a:pt x="370" y="1081"/>
                </a:cubicBezTo>
                <a:cubicBezTo>
                  <a:pt x="357" y="987"/>
                  <a:pt x="296" y="938"/>
                  <a:pt x="251" y="862"/>
                </a:cubicBezTo>
                <a:cubicBezTo>
                  <a:pt x="206" y="786"/>
                  <a:pt x="122" y="717"/>
                  <a:pt x="98" y="624"/>
                </a:cubicBezTo>
                <a:cubicBezTo>
                  <a:pt x="74" y="531"/>
                  <a:pt x="74" y="402"/>
                  <a:pt x="105" y="306"/>
                </a:cubicBezTo>
                <a:cubicBezTo>
                  <a:pt x="136" y="210"/>
                  <a:pt x="192" y="96"/>
                  <a:pt x="284" y="48"/>
                </a:cubicBezTo>
                <a:cubicBezTo>
                  <a:pt x="376" y="0"/>
                  <a:pt x="537" y="19"/>
                  <a:pt x="655" y="21"/>
                </a:cubicBezTo>
                <a:cubicBezTo>
                  <a:pt x="773" y="23"/>
                  <a:pt x="922" y="53"/>
                  <a:pt x="992" y="61"/>
                </a:cubicBezTo>
                <a:close/>
              </a:path>
            </a:pathLst>
          </a:custGeom>
          <a:solidFill>
            <a:srgbClr val="1D751D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8" name="Freeform 16"/>
          <p:cNvSpPr>
            <a:spLocks/>
          </p:cNvSpPr>
          <p:nvPr/>
        </p:nvSpPr>
        <p:spPr bwMode="auto">
          <a:xfrm>
            <a:off x="1808163" y="3657600"/>
            <a:ext cx="255587" cy="1093788"/>
          </a:xfrm>
          <a:custGeom>
            <a:avLst/>
            <a:gdLst>
              <a:gd name="T0" fmla="*/ 0 w 128"/>
              <a:gd name="T1" fmla="*/ 0 h 477"/>
              <a:gd name="T2" fmla="*/ 263148781 w 128"/>
              <a:gd name="T3" fmla="*/ 452197641 h 477"/>
              <a:gd name="T4" fmla="*/ 474465317 w 128"/>
              <a:gd name="T5" fmla="*/ 1393398776 h 477"/>
              <a:gd name="T6" fmla="*/ 474465317 w 128"/>
              <a:gd name="T7" fmla="*/ 2147483647 h 477"/>
              <a:gd name="T8" fmla="*/ 0 60000 65536"/>
              <a:gd name="T9" fmla="*/ 0 60000 65536"/>
              <a:gd name="T10" fmla="*/ 0 60000 65536"/>
              <a:gd name="T11" fmla="*/ 0 60000 65536"/>
              <a:gd name="T12" fmla="*/ 0 w 128"/>
              <a:gd name="T13" fmla="*/ 0 h 477"/>
              <a:gd name="T14" fmla="*/ 128 w 128"/>
              <a:gd name="T15" fmla="*/ 477 h 4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8" h="477">
                <a:moveTo>
                  <a:pt x="0" y="0"/>
                </a:moveTo>
                <a:cubicBezTo>
                  <a:pt x="23" y="21"/>
                  <a:pt x="46" y="42"/>
                  <a:pt x="66" y="86"/>
                </a:cubicBezTo>
                <a:cubicBezTo>
                  <a:pt x="86" y="130"/>
                  <a:pt x="110" y="200"/>
                  <a:pt x="119" y="265"/>
                </a:cubicBezTo>
                <a:cubicBezTo>
                  <a:pt x="128" y="330"/>
                  <a:pt x="123" y="403"/>
                  <a:pt x="119" y="477"/>
                </a:cubicBezTo>
              </a:path>
            </a:pathLst>
          </a:custGeom>
          <a:noFill/>
          <a:ln w="38100">
            <a:solidFill>
              <a:srgbClr val="80008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09" name="Freeform 17"/>
          <p:cNvSpPr>
            <a:spLocks/>
          </p:cNvSpPr>
          <p:nvPr/>
        </p:nvSpPr>
        <p:spPr bwMode="auto">
          <a:xfrm>
            <a:off x="2043113" y="4740275"/>
            <a:ext cx="804862" cy="1755775"/>
          </a:xfrm>
          <a:custGeom>
            <a:avLst/>
            <a:gdLst>
              <a:gd name="T0" fmla="*/ 10080619 w 507"/>
              <a:gd name="T1" fmla="*/ 0 h 1106"/>
              <a:gd name="T2" fmla="*/ 45362784 w 507"/>
              <a:gd name="T3" fmla="*/ 602318138 h 1106"/>
              <a:gd name="T4" fmla="*/ 277217015 w 507"/>
              <a:gd name="T5" fmla="*/ 1685985325 h 1106"/>
              <a:gd name="T6" fmla="*/ 627517723 w 507"/>
              <a:gd name="T7" fmla="*/ 2147483647 h 1106"/>
              <a:gd name="T8" fmla="*/ 1277717631 w 507"/>
              <a:gd name="T9" fmla="*/ 2147483647 h 1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7"/>
              <a:gd name="T16" fmla="*/ 0 h 1106"/>
              <a:gd name="T17" fmla="*/ 507 w 507"/>
              <a:gd name="T18" fmla="*/ 1106 h 1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7" h="1106">
                <a:moveTo>
                  <a:pt x="4" y="0"/>
                </a:moveTo>
                <a:cubicBezTo>
                  <a:pt x="2" y="64"/>
                  <a:pt x="0" y="128"/>
                  <a:pt x="18" y="239"/>
                </a:cubicBezTo>
                <a:cubicBezTo>
                  <a:pt x="36" y="350"/>
                  <a:pt x="72" y="559"/>
                  <a:pt x="110" y="669"/>
                </a:cubicBezTo>
                <a:cubicBezTo>
                  <a:pt x="148" y="779"/>
                  <a:pt x="183" y="828"/>
                  <a:pt x="249" y="901"/>
                </a:cubicBezTo>
                <a:cubicBezTo>
                  <a:pt x="315" y="974"/>
                  <a:pt x="411" y="1040"/>
                  <a:pt x="507" y="110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10" name="Freeform 18"/>
          <p:cNvSpPr>
            <a:spLocks/>
          </p:cNvSpPr>
          <p:nvPr/>
        </p:nvSpPr>
        <p:spPr bwMode="auto">
          <a:xfrm>
            <a:off x="1357313" y="4730750"/>
            <a:ext cx="693737" cy="1744663"/>
          </a:xfrm>
          <a:custGeom>
            <a:avLst/>
            <a:gdLst>
              <a:gd name="T0" fmla="*/ 1101306694 w 437"/>
              <a:gd name="T1" fmla="*/ 0 h 1099"/>
              <a:gd name="T2" fmla="*/ 950097428 w 437"/>
              <a:gd name="T3" fmla="*/ 665321441 h 1099"/>
              <a:gd name="T4" fmla="*/ 534272740 w 437"/>
              <a:gd name="T5" fmla="*/ 1867437110 h 1099"/>
              <a:gd name="T6" fmla="*/ 0 w 437"/>
              <a:gd name="T7" fmla="*/ 2147483647 h 1099"/>
              <a:gd name="T8" fmla="*/ 0 60000 65536"/>
              <a:gd name="T9" fmla="*/ 0 60000 65536"/>
              <a:gd name="T10" fmla="*/ 0 60000 65536"/>
              <a:gd name="T11" fmla="*/ 0 60000 65536"/>
              <a:gd name="T12" fmla="*/ 0 w 437"/>
              <a:gd name="T13" fmla="*/ 0 h 1099"/>
              <a:gd name="T14" fmla="*/ 437 w 437"/>
              <a:gd name="T15" fmla="*/ 1099 h 10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7" h="1099">
                <a:moveTo>
                  <a:pt x="437" y="0"/>
                </a:moveTo>
                <a:cubicBezTo>
                  <a:pt x="425" y="70"/>
                  <a:pt x="414" y="141"/>
                  <a:pt x="377" y="264"/>
                </a:cubicBezTo>
                <a:cubicBezTo>
                  <a:pt x="340" y="387"/>
                  <a:pt x="275" y="602"/>
                  <a:pt x="212" y="741"/>
                </a:cubicBezTo>
                <a:cubicBezTo>
                  <a:pt x="149" y="880"/>
                  <a:pt x="34" y="1039"/>
                  <a:pt x="0" y="1099"/>
                </a:cubicBezTo>
              </a:path>
            </a:pathLst>
          </a:custGeom>
          <a:noFill/>
          <a:ln w="3810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11" name="Freeform 19"/>
          <p:cNvSpPr>
            <a:spLocks/>
          </p:cNvSpPr>
          <p:nvPr/>
        </p:nvSpPr>
        <p:spPr bwMode="auto">
          <a:xfrm rot="7072645">
            <a:off x="2608262" y="6189663"/>
            <a:ext cx="193675" cy="241300"/>
          </a:xfrm>
          <a:custGeom>
            <a:avLst/>
            <a:gdLst>
              <a:gd name="T0" fmla="*/ 307459063 w 122"/>
              <a:gd name="T1" fmla="*/ 22682200 h 152"/>
              <a:gd name="T2" fmla="*/ 98286888 w 122"/>
              <a:gd name="T3" fmla="*/ 22682200 h 152"/>
              <a:gd name="T4" fmla="*/ 10080625 w 122"/>
              <a:gd name="T5" fmla="*/ 158770638 h 152"/>
              <a:gd name="T6" fmla="*/ 37803138 w 122"/>
              <a:gd name="T7" fmla="*/ 307459063 h 152"/>
              <a:gd name="T8" fmla="*/ 219254388 w 122"/>
              <a:gd name="T9" fmla="*/ 383063750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"/>
              <a:gd name="T16" fmla="*/ 0 h 152"/>
              <a:gd name="T17" fmla="*/ 122 w 122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" h="152">
                <a:moveTo>
                  <a:pt x="122" y="9"/>
                </a:moveTo>
                <a:cubicBezTo>
                  <a:pt x="90" y="4"/>
                  <a:pt x="59" y="0"/>
                  <a:pt x="39" y="9"/>
                </a:cubicBezTo>
                <a:cubicBezTo>
                  <a:pt x="19" y="18"/>
                  <a:pt x="8" y="44"/>
                  <a:pt x="4" y="63"/>
                </a:cubicBezTo>
                <a:cubicBezTo>
                  <a:pt x="0" y="82"/>
                  <a:pt x="1" y="107"/>
                  <a:pt x="15" y="122"/>
                </a:cubicBezTo>
                <a:cubicBezTo>
                  <a:pt x="29" y="137"/>
                  <a:pt x="72" y="146"/>
                  <a:pt x="87" y="152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12" name="Freeform 20"/>
          <p:cNvSpPr>
            <a:spLocks/>
          </p:cNvSpPr>
          <p:nvPr/>
        </p:nvSpPr>
        <p:spPr bwMode="auto">
          <a:xfrm rot="7898868">
            <a:off x="2293937" y="5873751"/>
            <a:ext cx="193675" cy="241300"/>
          </a:xfrm>
          <a:custGeom>
            <a:avLst/>
            <a:gdLst>
              <a:gd name="T0" fmla="*/ 307459063 w 122"/>
              <a:gd name="T1" fmla="*/ 22682200 h 152"/>
              <a:gd name="T2" fmla="*/ 98286888 w 122"/>
              <a:gd name="T3" fmla="*/ 22682200 h 152"/>
              <a:gd name="T4" fmla="*/ 10080625 w 122"/>
              <a:gd name="T5" fmla="*/ 158770638 h 152"/>
              <a:gd name="T6" fmla="*/ 37803138 w 122"/>
              <a:gd name="T7" fmla="*/ 307459063 h 152"/>
              <a:gd name="T8" fmla="*/ 219254388 w 122"/>
              <a:gd name="T9" fmla="*/ 383063750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"/>
              <a:gd name="T16" fmla="*/ 0 h 152"/>
              <a:gd name="T17" fmla="*/ 122 w 122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" h="152">
                <a:moveTo>
                  <a:pt x="122" y="9"/>
                </a:moveTo>
                <a:cubicBezTo>
                  <a:pt x="90" y="4"/>
                  <a:pt x="59" y="0"/>
                  <a:pt x="39" y="9"/>
                </a:cubicBezTo>
                <a:cubicBezTo>
                  <a:pt x="19" y="18"/>
                  <a:pt x="8" y="44"/>
                  <a:pt x="4" y="63"/>
                </a:cubicBezTo>
                <a:cubicBezTo>
                  <a:pt x="0" y="82"/>
                  <a:pt x="1" y="107"/>
                  <a:pt x="15" y="122"/>
                </a:cubicBezTo>
                <a:cubicBezTo>
                  <a:pt x="29" y="137"/>
                  <a:pt x="72" y="146"/>
                  <a:pt x="87" y="152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13" name="Freeform 21"/>
          <p:cNvSpPr>
            <a:spLocks/>
          </p:cNvSpPr>
          <p:nvPr/>
        </p:nvSpPr>
        <p:spPr bwMode="auto">
          <a:xfrm rot="9144467">
            <a:off x="2139950" y="5437188"/>
            <a:ext cx="193675" cy="241300"/>
          </a:xfrm>
          <a:custGeom>
            <a:avLst/>
            <a:gdLst>
              <a:gd name="T0" fmla="*/ 307459063 w 122"/>
              <a:gd name="T1" fmla="*/ 22682200 h 152"/>
              <a:gd name="T2" fmla="*/ 98286888 w 122"/>
              <a:gd name="T3" fmla="*/ 22682200 h 152"/>
              <a:gd name="T4" fmla="*/ 10080625 w 122"/>
              <a:gd name="T5" fmla="*/ 158770638 h 152"/>
              <a:gd name="T6" fmla="*/ 37803138 w 122"/>
              <a:gd name="T7" fmla="*/ 307459063 h 152"/>
              <a:gd name="T8" fmla="*/ 219254388 w 122"/>
              <a:gd name="T9" fmla="*/ 383063750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"/>
              <a:gd name="T16" fmla="*/ 0 h 152"/>
              <a:gd name="T17" fmla="*/ 122 w 122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" h="152">
                <a:moveTo>
                  <a:pt x="122" y="9"/>
                </a:moveTo>
                <a:cubicBezTo>
                  <a:pt x="90" y="4"/>
                  <a:pt x="59" y="0"/>
                  <a:pt x="39" y="9"/>
                </a:cubicBezTo>
                <a:cubicBezTo>
                  <a:pt x="19" y="18"/>
                  <a:pt x="8" y="44"/>
                  <a:pt x="4" y="63"/>
                </a:cubicBezTo>
                <a:cubicBezTo>
                  <a:pt x="0" y="82"/>
                  <a:pt x="1" y="107"/>
                  <a:pt x="15" y="122"/>
                </a:cubicBezTo>
                <a:cubicBezTo>
                  <a:pt x="29" y="137"/>
                  <a:pt x="72" y="146"/>
                  <a:pt x="87" y="152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14" name="Freeform 22"/>
          <p:cNvSpPr>
            <a:spLocks/>
          </p:cNvSpPr>
          <p:nvPr/>
        </p:nvSpPr>
        <p:spPr bwMode="auto">
          <a:xfrm rot="9144467">
            <a:off x="2039938" y="4938713"/>
            <a:ext cx="193675" cy="241300"/>
          </a:xfrm>
          <a:custGeom>
            <a:avLst/>
            <a:gdLst>
              <a:gd name="T0" fmla="*/ 307459063 w 122"/>
              <a:gd name="T1" fmla="*/ 22682200 h 152"/>
              <a:gd name="T2" fmla="*/ 98286888 w 122"/>
              <a:gd name="T3" fmla="*/ 22682200 h 152"/>
              <a:gd name="T4" fmla="*/ 10080625 w 122"/>
              <a:gd name="T5" fmla="*/ 158770638 h 152"/>
              <a:gd name="T6" fmla="*/ 37803138 w 122"/>
              <a:gd name="T7" fmla="*/ 307459063 h 152"/>
              <a:gd name="T8" fmla="*/ 219254388 w 122"/>
              <a:gd name="T9" fmla="*/ 383063750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"/>
              <a:gd name="T16" fmla="*/ 0 h 152"/>
              <a:gd name="T17" fmla="*/ 122 w 122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" h="152">
                <a:moveTo>
                  <a:pt x="122" y="9"/>
                </a:moveTo>
                <a:cubicBezTo>
                  <a:pt x="90" y="4"/>
                  <a:pt x="59" y="0"/>
                  <a:pt x="39" y="9"/>
                </a:cubicBezTo>
                <a:cubicBezTo>
                  <a:pt x="19" y="18"/>
                  <a:pt x="8" y="44"/>
                  <a:pt x="4" y="63"/>
                </a:cubicBezTo>
                <a:cubicBezTo>
                  <a:pt x="0" y="82"/>
                  <a:pt x="1" y="107"/>
                  <a:pt x="15" y="122"/>
                </a:cubicBezTo>
                <a:cubicBezTo>
                  <a:pt x="29" y="137"/>
                  <a:pt x="72" y="146"/>
                  <a:pt x="87" y="152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15" name="Freeform 23"/>
          <p:cNvSpPr>
            <a:spLocks/>
          </p:cNvSpPr>
          <p:nvPr/>
        </p:nvSpPr>
        <p:spPr bwMode="auto">
          <a:xfrm rot="9737025">
            <a:off x="2009775" y="4044950"/>
            <a:ext cx="193675" cy="241300"/>
          </a:xfrm>
          <a:custGeom>
            <a:avLst/>
            <a:gdLst>
              <a:gd name="T0" fmla="*/ 307459063 w 122"/>
              <a:gd name="T1" fmla="*/ 22682200 h 152"/>
              <a:gd name="T2" fmla="*/ 98286888 w 122"/>
              <a:gd name="T3" fmla="*/ 22682200 h 152"/>
              <a:gd name="T4" fmla="*/ 10080625 w 122"/>
              <a:gd name="T5" fmla="*/ 158770638 h 152"/>
              <a:gd name="T6" fmla="*/ 37803138 w 122"/>
              <a:gd name="T7" fmla="*/ 307459063 h 152"/>
              <a:gd name="T8" fmla="*/ 219254388 w 122"/>
              <a:gd name="T9" fmla="*/ 383063750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"/>
              <a:gd name="T16" fmla="*/ 0 h 152"/>
              <a:gd name="T17" fmla="*/ 122 w 122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" h="152">
                <a:moveTo>
                  <a:pt x="122" y="9"/>
                </a:moveTo>
                <a:cubicBezTo>
                  <a:pt x="90" y="4"/>
                  <a:pt x="59" y="0"/>
                  <a:pt x="39" y="9"/>
                </a:cubicBezTo>
                <a:cubicBezTo>
                  <a:pt x="19" y="18"/>
                  <a:pt x="8" y="44"/>
                  <a:pt x="4" y="63"/>
                </a:cubicBezTo>
                <a:cubicBezTo>
                  <a:pt x="0" y="82"/>
                  <a:pt x="1" y="107"/>
                  <a:pt x="15" y="122"/>
                </a:cubicBezTo>
                <a:cubicBezTo>
                  <a:pt x="29" y="137"/>
                  <a:pt x="72" y="146"/>
                  <a:pt x="87" y="152"/>
                </a:cubicBezTo>
              </a:path>
            </a:pathLst>
          </a:cu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16" name="AutoShape 24"/>
          <p:cNvSpPr>
            <a:spLocks noChangeArrowheads="1"/>
          </p:cNvSpPr>
          <p:nvPr/>
        </p:nvSpPr>
        <p:spPr bwMode="auto">
          <a:xfrm rot="7388558">
            <a:off x="1571625" y="6100763"/>
            <a:ext cx="225425" cy="254000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17" name="AutoShape 25"/>
          <p:cNvSpPr>
            <a:spLocks noChangeArrowheads="1"/>
          </p:cNvSpPr>
          <p:nvPr/>
        </p:nvSpPr>
        <p:spPr bwMode="auto">
          <a:xfrm rot="6824683">
            <a:off x="1763712" y="5705476"/>
            <a:ext cx="225425" cy="254000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18" name="AutoShape 26"/>
          <p:cNvSpPr>
            <a:spLocks noChangeArrowheads="1"/>
          </p:cNvSpPr>
          <p:nvPr/>
        </p:nvSpPr>
        <p:spPr bwMode="auto">
          <a:xfrm rot="6564088">
            <a:off x="1895475" y="5332413"/>
            <a:ext cx="225425" cy="254000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19" name="AutoShape 27"/>
          <p:cNvSpPr>
            <a:spLocks noChangeArrowheads="1"/>
          </p:cNvSpPr>
          <p:nvPr/>
        </p:nvSpPr>
        <p:spPr bwMode="auto">
          <a:xfrm rot="5400000">
            <a:off x="2084387" y="4424363"/>
            <a:ext cx="225425" cy="254000"/>
          </a:xfrm>
          <a:prstGeom prst="triangle">
            <a:avLst>
              <a:gd name="adj" fmla="val 50000"/>
            </a:avLst>
          </a:prstGeom>
          <a:solidFill>
            <a:srgbClr val="800080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20" name="AutoShape 28"/>
          <p:cNvSpPr>
            <a:spLocks noChangeArrowheads="1"/>
          </p:cNvSpPr>
          <p:nvPr/>
        </p:nvSpPr>
        <p:spPr bwMode="auto">
          <a:xfrm rot="3822938">
            <a:off x="1928812" y="3621088"/>
            <a:ext cx="225425" cy="254000"/>
          </a:xfrm>
          <a:prstGeom prst="triangle">
            <a:avLst>
              <a:gd name="adj" fmla="val 50000"/>
            </a:avLst>
          </a:prstGeom>
          <a:solidFill>
            <a:srgbClr val="800080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21" name="Text Box 29"/>
          <p:cNvSpPr txBox="1">
            <a:spLocks noChangeArrowheads="1"/>
          </p:cNvSpPr>
          <p:nvPr/>
        </p:nvSpPr>
        <p:spPr bwMode="auto">
          <a:xfrm>
            <a:off x="1619250" y="6243638"/>
            <a:ext cx="903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Warm</a:t>
            </a:r>
          </a:p>
        </p:txBody>
      </p:sp>
      <p:sp>
        <p:nvSpPr>
          <p:cNvPr id="85022" name="Text Box 30"/>
          <p:cNvSpPr txBox="1">
            <a:spLocks noChangeArrowheads="1"/>
          </p:cNvSpPr>
          <p:nvPr/>
        </p:nvSpPr>
        <p:spPr bwMode="auto">
          <a:xfrm>
            <a:off x="463550" y="4899025"/>
            <a:ext cx="1019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459C0"/>
                </a:solidFill>
              </a:rPr>
              <a:t>Cold</a:t>
            </a:r>
          </a:p>
        </p:txBody>
      </p:sp>
      <p:sp>
        <p:nvSpPr>
          <p:cNvPr id="85023" name="Text Box 31"/>
          <p:cNvSpPr txBox="1">
            <a:spLocks noChangeArrowheads="1"/>
          </p:cNvSpPr>
          <p:nvPr/>
        </p:nvSpPr>
        <p:spPr bwMode="auto">
          <a:xfrm>
            <a:off x="2387600" y="4225925"/>
            <a:ext cx="850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Cool</a:t>
            </a:r>
          </a:p>
        </p:txBody>
      </p:sp>
      <p:sp>
        <p:nvSpPr>
          <p:cNvPr id="85024" name="Text Box 32"/>
          <p:cNvSpPr txBox="1">
            <a:spLocks noChangeArrowheads="1"/>
          </p:cNvSpPr>
          <p:nvPr/>
        </p:nvSpPr>
        <p:spPr bwMode="auto">
          <a:xfrm>
            <a:off x="1312863" y="3363913"/>
            <a:ext cx="1555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rgbClr val="BEF0BE"/>
                </a:solidFill>
              </a:rPr>
              <a:t>Precipitation</a:t>
            </a:r>
          </a:p>
        </p:txBody>
      </p:sp>
      <p:sp>
        <p:nvSpPr>
          <p:cNvPr id="85025" name="Line 33"/>
          <p:cNvSpPr>
            <a:spLocks noChangeShapeType="1"/>
          </p:cNvSpPr>
          <p:nvPr/>
        </p:nvSpPr>
        <p:spPr bwMode="auto">
          <a:xfrm>
            <a:off x="788988" y="5802313"/>
            <a:ext cx="288925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26" name="Line 34"/>
          <p:cNvSpPr>
            <a:spLocks noChangeShapeType="1"/>
          </p:cNvSpPr>
          <p:nvPr/>
        </p:nvSpPr>
        <p:spPr bwMode="auto">
          <a:xfrm flipV="1">
            <a:off x="3668713" y="5581650"/>
            <a:ext cx="809625" cy="220663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27" name="Line 35"/>
          <p:cNvSpPr>
            <a:spLocks noChangeShapeType="1"/>
          </p:cNvSpPr>
          <p:nvPr/>
        </p:nvSpPr>
        <p:spPr bwMode="auto">
          <a:xfrm>
            <a:off x="3694113" y="5807075"/>
            <a:ext cx="788987" cy="57785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28" name="Rectangle 36"/>
          <p:cNvSpPr>
            <a:spLocks noChangeArrowheads="1"/>
          </p:cNvSpPr>
          <p:nvPr/>
        </p:nvSpPr>
        <p:spPr bwMode="auto">
          <a:xfrm>
            <a:off x="4476750" y="3381375"/>
            <a:ext cx="2890838" cy="8001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29" name="Line 37"/>
          <p:cNvSpPr>
            <a:spLocks noChangeShapeType="1"/>
          </p:cNvSpPr>
          <p:nvPr/>
        </p:nvSpPr>
        <p:spPr bwMode="auto">
          <a:xfrm>
            <a:off x="773113" y="4703763"/>
            <a:ext cx="288925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30" name="Line 38"/>
          <p:cNvSpPr>
            <a:spLocks noChangeShapeType="1"/>
          </p:cNvSpPr>
          <p:nvPr/>
        </p:nvSpPr>
        <p:spPr bwMode="auto">
          <a:xfrm flipV="1">
            <a:off x="3624263" y="4462463"/>
            <a:ext cx="838200" cy="236537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31" name="Line 39"/>
          <p:cNvSpPr>
            <a:spLocks noChangeShapeType="1"/>
          </p:cNvSpPr>
          <p:nvPr/>
        </p:nvSpPr>
        <p:spPr bwMode="auto">
          <a:xfrm>
            <a:off x="3624263" y="4697413"/>
            <a:ext cx="846137" cy="5588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32" name="Line 40"/>
          <p:cNvSpPr>
            <a:spLocks noChangeShapeType="1"/>
          </p:cNvSpPr>
          <p:nvPr/>
        </p:nvSpPr>
        <p:spPr bwMode="auto">
          <a:xfrm>
            <a:off x="768350" y="3898900"/>
            <a:ext cx="2889250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33" name="Line 41"/>
          <p:cNvSpPr>
            <a:spLocks noChangeShapeType="1"/>
          </p:cNvSpPr>
          <p:nvPr/>
        </p:nvSpPr>
        <p:spPr bwMode="auto">
          <a:xfrm flipV="1">
            <a:off x="3636963" y="3376613"/>
            <a:ext cx="842962" cy="52387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34" name="Line 42"/>
          <p:cNvSpPr>
            <a:spLocks noChangeShapeType="1"/>
          </p:cNvSpPr>
          <p:nvPr/>
        </p:nvSpPr>
        <p:spPr bwMode="auto">
          <a:xfrm>
            <a:off x="3638550" y="3903663"/>
            <a:ext cx="830263" cy="27622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35" name="Freeform 43" descr="White marble"/>
          <p:cNvSpPr>
            <a:spLocks/>
          </p:cNvSpPr>
          <p:nvPr/>
        </p:nvSpPr>
        <p:spPr bwMode="auto">
          <a:xfrm>
            <a:off x="4949825" y="5697538"/>
            <a:ext cx="584200" cy="511175"/>
          </a:xfrm>
          <a:custGeom>
            <a:avLst/>
            <a:gdLst/>
            <a:ahLst/>
            <a:cxnLst>
              <a:cxn ang="0">
                <a:pos x="21" y="13"/>
              </a:cxn>
              <a:cxn ang="0">
                <a:pos x="173" y="0"/>
              </a:cxn>
              <a:cxn ang="0">
                <a:pos x="312" y="13"/>
              </a:cxn>
              <a:cxn ang="0">
                <a:pos x="365" y="46"/>
              </a:cxn>
              <a:cxn ang="0">
                <a:pos x="292" y="66"/>
              </a:cxn>
              <a:cxn ang="0">
                <a:pos x="259" y="106"/>
              </a:cxn>
              <a:cxn ang="0">
                <a:pos x="246" y="172"/>
              </a:cxn>
              <a:cxn ang="0">
                <a:pos x="219" y="198"/>
              </a:cxn>
              <a:cxn ang="0">
                <a:pos x="219" y="245"/>
              </a:cxn>
              <a:cxn ang="0">
                <a:pos x="226" y="284"/>
              </a:cxn>
              <a:cxn ang="0">
                <a:pos x="199" y="317"/>
              </a:cxn>
              <a:cxn ang="0">
                <a:pos x="133" y="317"/>
              </a:cxn>
              <a:cxn ang="0">
                <a:pos x="94" y="304"/>
              </a:cxn>
              <a:cxn ang="0">
                <a:pos x="94" y="238"/>
              </a:cxn>
              <a:cxn ang="0">
                <a:pos x="60" y="172"/>
              </a:cxn>
              <a:cxn ang="0">
                <a:pos x="34" y="125"/>
              </a:cxn>
              <a:cxn ang="0">
                <a:pos x="47" y="46"/>
              </a:cxn>
              <a:cxn ang="0">
                <a:pos x="21" y="13"/>
              </a:cxn>
            </a:cxnLst>
            <a:rect l="0" t="0" r="r" b="b"/>
            <a:pathLst>
              <a:path w="368" h="322">
                <a:moveTo>
                  <a:pt x="21" y="13"/>
                </a:moveTo>
                <a:cubicBezTo>
                  <a:pt x="42" y="5"/>
                  <a:pt x="125" y="0"/>
                  <a:pt x="173" y="0"/>
                </a:cubicBezTo>
                <a:cubicBezTo>
                  <a:pt x="221" y="0"/>
                  <a:pt x="280" y="5"/>
                  <a:pt x="312" y="13"/>
                </a:cubicBezTo>
                <a:cubicBezTo>
                  <a:pt x="344" y="21"/>
                  <a:pt x="368" y="37"/>
                  <a:pt x="365" y="46"/>
                </a:cubicBezTo>
                <a:cubicBezTo>
                  <a:pt x="362" y="55"/>
                  <a:pt x="309" y="56"/>
                  <a:pt x="292" y="66"/>
                </a:cubicBezTo>
                <a:cubicBezTo>
                  <a:pt x="275" y="76"/>
                  <a:pt x="267" y="88"/>
                  <a:pt x="259" y="106"/>
                </a:cubicBezTo>
                <a:cubicBezTo>
                  <a:pt x="251" y="124"/>
                  <a:pt x="253" y="157"/>
                  <a:pt x="246" y="172"/>
                </a:cubicBezTo>
                <a:cubicBezTo>
                  <a:pt x="239" y="187"/>
                  <a:pt x="223" y="186"/>
                  <a:pt x="219" y="198"/>
                </a:cubicBezTo>
                <a:cubicBezTo>
                  <a:pt x="215" y="210"/>
                  <a:pt x="218" y="231"/>
                  <a:pt x="219" y="245"/>
                </a:cubicBezTo>
                <a:cubicBezTo>
                  <a:pt x="220" y="259"/>
                  <a:pt x="229" y="272"/>
                  <a:pt x="226" y="284"/>
                </a:cubicBezTo>
                <a:cubicBezTo>
                  <a:pt x="223" y="296"/>
                  <a:pt x="214" y="312"/>
                  <a:pt x="199" y="317"/>
                </a:cubicBezTo>
                <a:cubicBezTo>
                  <a:pt x="184" y="322"/>
                  <a:pt x="151" y="319"/>
                  <a:pt x="133" y="317"/>
                </a:cubicBezTo>
                <a:cubicBezTo>
                  <a:pt x="115" y="315"/>
                  <a:pt x="100" y="317"/>
                  <a:pt x="94" y="304"/>
                </a:cubicBezTo>
                <a:cubicBezTo>
                  <a:pt x="88" y="291"/>
                  <a:pt x="100" y="260"/>
                  <a:pt x="94" y="238"/>
                </a:cubicBezTo>
                <a:cubicBezTo>
                  <a:pt x="88" y="216"/>
                  <a:pt x="70" y="191"/>
                  <a:pt x="60" y="172"/>
                </a:cubicBezTo>
                <a:cubicBezTo>
                  <a:pt x="50" y="153"/>
                  <a:pt x="36" y="146"/>
                  <a:pt x="34" y="125"/>
                </a:cubicBezTo>
                <a:cubicBezTo>
                  <a:pt x="32" y="104"/>
                  <a:pt x="51" y="66"/>
                  <a:pt x="47" y="46"/>
                </a:cubicBezTo>
                <a:cubicBezTo>
                  <a:pt x="43" y="26"/>
                  <a:pt x="0" y="21"/>
                  <a:pt x="21" y="13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alpha val="83000"/>
                </a:schemeClr>
              </a:gs>
              <a:gs pos="100000">
                <a:schemeClr val="bg1">
                  <a:gamma/>
                  <a:shade val="12549"/>
                  <a:invGamma/>
                </a:scheme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36" name="Freeform 44"/>
          <p:cNvSpPr>
            <a:spLocks/>
          </p:cNvSpPr>
          <p:nvPr/>
        </p:nvSpPr>
        <p:spPr bwMode="auto">
          <a:xfrm>
            <a:off x="4487863" y="5832475"/>
            <a:ext cx="673100" cy="527050"/>
          </a:xfrm>
          <a:custGeom>
            <a:avLst/>
            <a:gdLst>
              <a:gd name="T0" fmla="*/ 0 w 424"/>
              <a:gd name="T1" fmla="*/ 0 h 332"/>
              <a:gd name="T2" fmla="*/ 433466875 w 424"/>
              <a:gd name="T3" fmla="*/ 50403125 h 332"/>
              <a:gd name="T4" fmla="*/ 733366263 w 424"/>
              <a:gd name="T5" fmla="*/ 168851263 h 332"/>
              <a:gd name="T6" fmla="*/ 967740000 w 424"/>
              <a:gd name="T7" fmla="*/ 483870000 h 332"/>
              <a:gd name="T8" fmla="*/ 1068546250 w 424"/>
              <a:gd name="T9" fmla="*/ 836691875 h 3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4"/>
              <a:gd name="T16" fmla="*/ 0 h 332"/>
              <a:gd name="T17" fmla="*/ 424 w 424"/>
              <a:gd name="T18" fmla="*/ 332 h 3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4" h="332">
                <a:moveTo>
                  <a:pt x="0" y="0"/>
                </a:moveTo>
                <a:cubicBezTo>
                  <a:pt x="62" y="4"/>
                  <a:pt x="124" y="9"/>
                  <a:pt x="172" y="20"/>
                </a:cubicBezTo>
                <a:cubicBezTo>
                  <a:pt x="220" y="31"/>
                  <a:pt x="256" y="38"/>
                  <a:pt x="291" y="67"/>
                </a:cubicBezTo>
                <a:cubicBezTo>
                  <a:pt x="326" y="96"/>
                  <a:pt x="362" y="148"/>
                  <a:pt x="384" y="192"/>
                </a:cubicBezTo>
                <a:cubicBezTo>
                  <a:pt x="406" y="236"/>
                  <a:pt x="415" y="284"/>
                  <a:pt x="424" y="332"/>
                </a:cubicBezTo>
              </a:path>
            </a:pathLst>
          </a:custGeom>
          <a:noFill/>
          <a:ln w="38100">
            <a:solidFill>
              <a:srgbClr val="00336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37" name="Line 45"/>
          <p:cNvSpPr>
            <a:spLocks noChangeShapeType="1"/>
          </p:cNvSpPr>
          <p:nvPr/>
        </p:nvSpPr>
        <p:spPr bwMode="auto">
          <a:xfrm flipH="1">
            <a:off x="5222875" y="6221413"/>
            <a:ext cx="42863" cy="84137"/>
          </a:xfrm>
          <a:prstGeom prst="line">
            <a:avLst/>
          </a:prstGeom>
          <a:noFill/>
          <a:ln w="12700">
            <a:solidFill>
              <a:srgbClr val="33CC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38" name="Line 46"/>
          <p:cNvSpPr>
            <a:spLocks noChangeShapeType="1"/>
          </p:cNvSpPr>
          <p:nvPr/>
        </p:nvSpPr>
        <p:spPr bwMode="auto">
          <a:xfrm flipH="1">
            <a:off x="5192713" y="6221413"/>
            <a:ext cx="20637" cy="53975"/>
          </a:xfrm>
          <a:prstGeom prst="line">
            <a:avLst/>
          </a:prstGeom>
          <a:noFill/>
          <a:ln w="12700">
            <a:solidFill>
              <a:srgbClr val="33CC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39" name="Line 47"/>
          <p:cNvSpPr>
            <a:spLocks noChangeShapeType="1"/>
          </p:cNvSpPr>
          <p:nvPr/>
        </p:nvSpPr>
        <p:spPr bwMode="auto">
          <a:xfrm flipH="1">
            <a:off x="5108575" y="6200775"/>
            <a:ext cx="61913" cy="115888"/>
          </a:xfrm>
          <a:prstGeom prst="line">
            <a:avLst/>
          </a:prstGeom>
          <a:noFill/>
          <a:ln w="12700">
            <a:solidFill>
              <a:srgbClr val="33CC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40" name="Freeform 48"/>
          <p:cNvSpPr>
            <a:spLocks/>
          </p:cNvSpPr>
          <p:nvPr/>
        </p:nvSpPr>
        <p:spPr bwMode="auto">
          <a:xfrm rot="-418389">
            <a:off x="5842000" y="6027738"/>
            <a:ext cx="906463" cy="258762"/>
          </a:xfrm>
          <a:custGeom>
            <a:avLst/>
            <a:gdLst/>
            <a:ahLst/>
            <a:cxnLst>
              <a:cxn ang="0">
                <a:pos x="14" y="142"/>
              </a:cxn>
              <a:cxn ang="0">
                <a:pos x="60" y="63"/>
              </a:cxn>
              <a:cxn ang="0">
                <a:pos x="166" y="43"/>
              </a:cxn>
              <a:cxn ang="0">
                <a:pos x="292" y="23"/>
              </a:cxn>
              <a:cxn ang="0">
                <a:pos x="444" y="23"/>
              </a:cxn>
              <a:cxn ang="0">
                <a:pos x="550" y="16"/>
              </a:cxn>
              <a:cxn ang="0">
                <a:pos x="544" y="122"/>
              </a:cxn>
              <a:cxn ang="0">
                <a:pos x="385" y="155"/>
              </a:cxn>
              <a:cxn ang="0">
                <a:pos x="146" y="162"/>
              </a:cxn>
              <a:cxn ang="0">
                <a:pos x="14" y="142"/>
              </a:cxn>
            </a:cxnLst>
            <a:rect l="0" t="0" r="r" b="b"/>
            <a:pathLst>
              <a:path w="571" h="163">
                <a:moveTo>
                  <a:pt x="14" y="142"/>
                </a:moveTo>
                <a:cubicBezTo>
                  <a:pt x="0" y="126"/>
                  <a:pt x="35" y="79"/>
                  <a:pt x="60" y="63"/>
                </a:cubicBezTo>
                <a:cubicBezTo>
                  <a:pt x="85" y="47"/>
                  <a:pt x="127" y="50"/>
                  <a:pt x="166" y="43"/>
                </a:cubicBezTo>
                <a:cubicBezTo>
                  <a:pt x="205" y="36"/>
                  <a:pt x="246" y="26"/>
                  <a:pt x="292" y="23"/>
                </a:cubicBezTo>
                <a:cubicBezTo>
                  <a:pt x="338" y="20"/>
                  <a:pt x="401" y="24"/>
                  <a:pt x="444" y="23"/>
                </a:cubicBezTo>
                <a:cubicBezTo>
                  <a:pt x="487" y="22"/>
                  <a:pt x="533" y="0"/>
                  <a:pt x="550" y="16"/>
                </a:cubicBezTo>
                <a:cubicBezTo>
                  <a:pt x="567" y="32"/>
                  <a:pt x="571" y="99"/>
                  <a:pt x="544" y="122"/>
                </a:cubicBezTo>
                <a:cubicBezTo>
                  <a:pt x="517" y="145"/>
                  <a:pt x="451" y="148"/>
                  <a:pt x="385" y="155"/>
                </a:cubicBezTo>
                <a:cubicBezTo>
                  <a:pt x="319" y="162"/>
                  <a:pt x="210" y="161"/>
                  <a:pt x="146" y="162"/>
                </a:cubicBezTo>
                <a:cubicBezTo>
                  <a:pt x="82" y="163"/>
                  <a:pt x="28" y="158"/>
                  <a:pt x="14" y="142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41" name="Freeform 49"/>
          <p:cNvSpPr>
            <a:spLocks/>
          </p:cNvSpPr>
          <p:nvPr/>
        </p:nvSpPr>
        <p:spPr bwMode="auto">
          <a:xfrm>
            <a:off x="7080250" y="5697538"/>
            <a:ext cx="277813" cy="7937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88" y="40"/>
              </a:cxn>
              <a:cxn ang="0">
                <a:pos x="168" y="40"/>
              </a:cxn>
              <a:cxn ang="0">
                <a:pos x="128" y="46"/>
              </a:cxn>
              <a:cxn ang="0">
                <a:pos x="35" y="40"/>
              </a:cxn>
              <a:cxn ang="0">
                <a:pos x="9" y="0"/>
              </a:cxn>
            </a:cxnLst>
            <a:rect l="0" t="0" r="r" b="b"/>
            <a:pathLst>
              <a:path w="175" h="50">
                <a:moveTo>
                  <a:pt x="9" y="0"/>
                </a:moveTo>
                <a:cubicBezTo>
                  <a:pt x="18" y="0"/>
                  <a:pt x="62" y="33"/>
                  <a:pt x="88" y="40"/>
                </a:cubicBezTo>
                <a:cubicBezTo>
                  <a:pt x="114" y="47"/>
                  <a:pt x="161" y="39"/>
                  <a:pt x="168" y="40"/>
                </a:cubicBezTo>
                <a:cubicBezTo>
                  <a:pt x="175" y="41"/>
                  <a:pt x="150" y="46"/>
                  <a:pt x="128" y="46"/>
                </a:cubicBezTo>
                <a:cubicBezTo>
                  <a:pt x="106" y="46"/>
                  <a:pt x="58" y="50"/>
                  <a:pt x="35" y="40"/>
                </a:cubicBezTo>
                <a:cubicBezTo>
                  <a:pt x="12" y="30"/>
                  <a:pt x="0" y="0"/>
                  <a:pt x="9" y="0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980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42" name="Freeform 50"/>
          <p:cNvSpPr>
            <a:spLocks/>
          </p:cNvSpPr>
          <p:nvPr/>
        </p:nvSpPr>
        <p:spPr bwMode="auto">
          <a:xfrm>
            <a:off x="6980238" y="5756275"/>
            <a:ext cx="277812" cy="7937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88" y="40"/>
              </a:cxn>
              <a:cxn ang="0">
                <a:pos x="168" y="40"/>
              </a:cxn>
              <a:cxn ang="0">
                <a:pos x="128" y="46"/>
              </a:cxn>
              <a:cxn ang="0">
                <a:pos x="35" y="40"/>
              </a:cxn>
              <a:cxn ang="0">
                <a:pos x="9" y="0"/>
              </a:cxn>
            </a:cxnLst>
            <a:rect l="0" t="0" r="r" b="b"/>
            <a:pathLst>
              <a:path w="175" h="50">
                <a:moveTo>
                  <a:pt x="9" y="0"/>
                </a:moveTo>
                <a:cubicBezTo>
                  <a:pt x="18" y="0"/>
                  <a:pt x="62" y="33"/>
                  <a:pt x="88" y="40"/>
                </a:cubicBezTo>
                <a:cubicBezTo>
                  <a:pt x="114" y="47"/>
                  <a:pt x="161" y="39"/>
                  <a:pt x="168" y="40"/>
                </a:cubicBezTo>
                <a:cubicBezTo>
                  <a:pt x="175" y="41"/>
                  <a:pt x="150" y="46"/>
                  <a:pt x="128" y="46"/>
                </a:cubicBezTo>
                <a:cubicBezTo>
                  <a:pt x="106" y="46"/>
                  <a:pt x="58" y="50"/>
                  <a:pt x="35" y="40"/>
                </a:cubicBezTo>
                <a:cubicBezTo>
                  <a:pt x="12" y="30"/>
                  <a:pt x="0" y="0"/>
                  <a:pt x="9" y="0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9216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43" name="Freeform 51"/>
          <p:cNvSpPr>
            <a:spLocks/>
          </p:cNvSpPr>
          <p:nvPr/>
        </p:nvSpPr>
        <p:spPr bwMode="auto">
          <a:xfrm>
            <a:off x="6357938" y="5926138"/>
            <a:ext cx="860425" cy="182562"/>
          </a:xfrm>
          <a:custGeom>
            <a:avLst/>
            <a:gdLst/>
            <a:ahLst/>
            <a:cxnLst>
              <a:cxn ang="0">
                <a:pos x="53" y="41"/>
              </a:cxn>
              <a:cxn ang="0">
                <a:pos x="206" y="28"/>
              </a:cxn>
              <a:cxn ang="0">
                <a:pos x="371" y="1"/>
              </a:cxn>
              <a:cxn ang="0">
                <a:pos x="524" y="34"/>
              </a:cxn>
              <a:cxn ang="0">
                <a:pos x="477" y="67"/>
              </a:cxn>
              <a:cxn ang="0">
                <a:pos x="358" y="94"/>
              </a:cxn>
              <a:cxn ang="0">
                <a:pos x="239" y="107"/>
              </a:cxn>
              <a:cxn ang="0">
                <a:pos x="53" y="107"/>
              </a:cxn>
              <a:cxn ang="0">
                <a:pos x="1" y="61"/>
              </a:cxn>
              <a:cxn ang="0">
                <a:pos x="53" y="41"/>
              </a:cxn>
            </a:cxnLst>
            <a:rect l="0" t="0" r="r" b="b"/>
            <a:pathLst>
              <a:path w="542" h="115">
                <a:moveTo>
                  <a:pt x="53" y="41"/>
                </a:moveTo>
                <a:cubicBezTo>
                  <a:pt x="87" y="36"/>
                  <a:pt x="153" y="35"/>
                  <a:pt x="206" y="28"/>
                </a:cubicBezTo>
                <a:cubicBezTo>
                  <a:pt x="259" y="21"/>
                  <a:pt x="318" y="0"/>
                  <a:pt x="371" y="1"/>
                </a:cubicBezTo>
                <a:cubicBezTo>
                  <a:pt x="424" y="2"/>
                  <a:pt x="506" y="23"/>
                  <a:pt x="524" y="34"/>
                </a:cubicBezTo>
                <a:cubicBezTo>
                  <a:pt x="542" y="45"/>
                  <a:pt x="505" y="57"/>
                  <a:pt x="477" y="67"/>
                </a:cubicBezTo>
                <a:cubicBezTo>
                  <a:pt x="449" y="77"/>
                  <a:pt x="398" y="87"/>
                  <a:pt x="358" y="94"/>
                </a:cubicBezTo>
                <a:cubicBezTo>
                  <a:pt x="318" y="101"/>
                  <a:pt x="290" y="105"/>
                  <a:pt x="239" y="107"/>
                </a:cubicBezTo>
                <a:cubicBezTo>
                  <a:pt x="188" y="109"/>
                  <a:pt x="93" y="115"/>
                  <a:pt x="53" y="107"/>
                </a:cubicBezTo>
                <a:cubicBezTo>
                  <a:pt x="13" y="99"/>
                  <a:pt x="2" y="71"/>
                  <a:pt x="1" y="61"/>
                </a:cubicBezTo>
                <a:cubicBezTo>
                  <a:pt x="0" y="51"/>
                  <a:pt x="19" y="46"/>
                  <a:pt x="53" y="41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44" name="Text Box 52"/>
          <p:cNvSpPr txBox="1">
            <a:spLocks noChangeArrowheads="1"/>
          </p:cNvSpPr>
          <p:nvPr/>
        </p:nvSpPr>
        <p:spPr bwMode="auto">
          <a:xfrm>
            <a:off x="5318125" y="5991225"/>
            <a:ext cx="6207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Warm</a:t>
            </a:r>
          </a:p>
        </p:txBody>
      </p:sp>
      <p:sp>
        <p:nvSpPr>
          <p:cNvPr id="85045" name="Text Box 53"/>
          <p:cNvSpPr txBox="1">
            <a:spLocks noChangeArrowheads="1"/>
          </p:cNvSpPr>
          <p:nvPr/>
        </p:nvSpPr>
        <p:spPr bwMode="auto">
          <a:xfrm>
            <a:off x="4483100" y="6057900"/>
            <a:ext cx="9572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66"/>
                </a:solidFill>
              </a:rPr>
              <a:t>Cold</a:t>
            </a:r>
          </a:p>
        </p:txBody>
      </p:sp>
      <p:sp>
        <p:nvSpPr>
          <p:cNvPr id="85046" name="Freeform 54"/>
          <p:cNvSpPr>
            <a:spLocks/>
          </p:cNvSpPr>
          <p:nvPr/>
        </p:nvSpPr>
        <p:spPr bwMode="auto">
          <a:xfrm>
            <a:off x="3695700" y="5781675"/>
            <a:ext cx="19050" cy="9525"/>
          </a:xfrm>
          <a:custGeom>
            <a:avLst/>
            <a:gdLst>
              <a:gd name="T0" fmla="*/ 0 w 12"/>
              <a:gd name="T1" fmla="*/ 15120938 h 6"/>
              <a:gd name="T2" fmla="*/ 30241875 w 12"/>
              <a:gd name="T3" fmla="*/ 0 h 6"/>
              <a:gd name="T4" fmla="*/ 0 w 12"/>
              <a:gd name="T5" fmla="*/ 15120938 h 6"/>
              <a:gd name="T6" fmla="*/ 0 60000 65536"/>
              <a:gd name="T7" fmla="*/ 0 60000 65536"/>
              <a:gd name="T8" fmla="*/ 0 60000 65536"/>
              <a:gd name="T9" fmla="*/ 0 w 12"/>
              <a:gd name="T10" fmla="*/ 0 h 6"/>
              <a:gd name="T11" fmla="*/ 12 w 12"/>
              <a:gd name="T12" fmla="*/ 6 h 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" h="6">
                <a:moveTo>
                  <a:pt x="0" y="6"/>
                </a:moveTo>
                <a:cubicBezTo>
                  <a:pt x="4" y="4"/>
                  <a:pt x="12" y="0"/>
                  <a:pt x="12" y="0"/>
                </a:cubicBezTo>
                <a:cubicBezTo>
                  <a:pt x="12" y="0"/>
                  <a:pt x="4" y="4"/>
                  <a:pt x="0" y="6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47" name="Freeform 55"/>
          <p:cNvSpPr>
            <a:spLocks/>
          </p:cNvSpPr>
          <p:nvPr/>
        </p:nvSpPr>
        <p:spPr bwMode="auto">
          <a:xfrm>
            <a:off x="7080250" y="4564063"/>
            <a:ext cx="277813" cy="7937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88" y="40"/>
              </a:cxn>
              <a:cxn ang="0">
                <a:pos x="168" y="40"/>
              </a:cxn>
              <a:cxn ang="0">
                <a:pos x="128" y="46"/>
              </a:cxn>
              <a:cxn ang="0">
                <a:pos x="35" y="40"/>
              </a:cxn>
              <a:cxn ang="0">
                <a:pos x="9" y="0"/>
              </a:cxn>
            </a:cxnLst>
            <a:rect l="0" t="0" r="r" b="b"/>
            <a:pathLst>
              <a:path w="175" h="50">
                <a:moveTo>
                  <a:pt x="9" y="0"/>
                </a:moveTo>
                <a:cubicBezTo>
                  <a:pt x="18" y="0"/>
                  <a:pt x="62" y="33"/>
                  <a:pt x="88" y="40"/>
                </a:cubicBezTo>
                <a:cubicBezTo>
                  <a:pt x="114" y="47"/>
                  <a:pt x="161" y="39"/>
                  <a:pt x="168" y="40"/>
                </a:cubicBezTo>
                <a:cubicBezTo>
                  <a:pt x="175" y="41"/>
                  <a:pt x="150" y="46"/>
                  <a:pt x="128" y="46"/>
                </a:cubicBezTo>
                <a:cubicBezTo>
                  <a:pt x="106" y="46"/>
                  <a:pt x="58" y="50"/>
                  <a:pt x="35" y="40"/>
                </a:cubicBezTo>
                <a:cubicBezTo>
                  <a:pt x="12" y="30"/>
                  <a:pt x="0" y="0"/>
                  <a:pt x="9" y="0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980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48" name="Freeform 56"/>
          <p:cNvSpPr>
            <a:spLocks/>
          </p:cNvSpPr>
          <p:nvPr/>
        </p:nvSpPr>
        <p:spPr bwMode="auto">
          <a:xfrm>
            <a:off x="6980238" y="4622800"/>
            <a:ext cx="277812" cy="7937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88" y="40"/>
              </a:cxn>
              <a:cxn ang="0">
                <a:pos x="168" y="40"/>
              </a:cxn>
              <a:cxn ang="0">
                <a:pos x="128" y="46"/>
              </a:cxn>
              <a:cxn ang="0">
                <a:pos x="35" y="40"/>
              </a:cxn>
              <a:cxn ang="0">
                <a:pos x="9" y="0"/>
              </a:cxn>
            </a:cxnLst>
            <a:rect l="0" t="0" r="r" b="b"/>
            <a:pathLst>
              <a:path w="175" h="50">
                <a:moveTo>
                  <a:pt x="9" y="0"/>
                </a:moveTo>
                <a:cubicBezTo>
                  <a:pt x="18" y="0"/>
                  <a:pt x="62" y="33"/>
                  <a:pt x="88" y="40"/>
                </a:cubicBezTo>
                <a:cubicBezTo>
                  <a:pt x="114" y="47"/>
                  <a:pt x="161" y="39"/>
                  <a:pt x="168" y="40"/>
                </a:cubicBezTo>
                <a:cubicBezTo>
                  <a:pt x="175" y="41"/>
                  <a:pt x="150" y="46"/>
                  <a:pt x="128" y="46"/>
                </a:cubicBezTo>
                <a:cubicBezTo>
                  <a:pt x="106" y="46"/>
                  <a:pt x="58" y="50"/>
                  <a:pt x="35" y="40"/>
                </a:cubicBezTo>
                <a:cubicBezTo>
                  <a:pt x="12" y="30"/>
                  <a:pt x="0" y="0"/>
                  <a:pt x="9" y="0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9216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49" name="Text Box 57"/>
          <p:cNvSpPr txBox="1">
            <a:spLocks noChangeArrowheads="1"/>
          </p:cNvSpPr>
          <p:nvPr/>
        </p:nvSpPr>
        <p:spPr bwMode="auto">
          <a:xfrm>
            <a:off x="4794250" y="4476750"/>
            <a:ext cx="6207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Warm</a:t>
            </a:r>
          </a:p>
        </p:txBody>
      </p:sp>
      <p:sp>
        <p:nvSpPr>
          <p:cNvPr id="85050" name="Freeform 58"/>
          <p:cNvSpPr>
            <a:spLocks/>
          </p:cNvSpPr>
          <p:nvPr/>
        </p:nvSpPr>
        <p:spPr bwMode="auto">
          <a:xfrm>
            <a:off x="4457700" y="4714875"/>
            <a:ext cx="1343025" cy="523875"/>
          </a:xfrm>
          <a:custGeom>
            <a:avLst/>
            <a:gdLst>
              <a:gd name="T0" fmla="*/ 0 w 852"/>
              <a:gd name="T1" fmla="*/ 0 h 330"/>
              <a:gd name="T2" fmla="*/ 566531136 w 852"/>
              <a:gd name="T3" fmla="*/ 30241875 h 330"/>
              <a:gd name="T4" fmla="*/ 1147971111 w 852"/>
              <a:gd name="T5" fmla="*/ 90725625 h 330"/>
              <a:gd name="T6" fmla="*/ 1610141954 w 852"/>
              <a:gd name="T7" fmla="*/ 166330313 h 330"/>
              <a:gd name="T8" fmla="*/ 1878497895 w 852"/>
              <a:gd name="T9" fmla="*/ 453628125 h 330"/>
              <a:gd name="T10" fmla="*/ 2117037735 w 852"/>
              <a:gd name="T11" fmla="*/ 831651563 h 3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52"/>
              <a:gd name="T19" fmla="*/ 0 h 330"/>
              <a:gd name="T20" fmla="*/ 852 w 852"/>
              <a:gd name="T21" fmla="*/ 330 h 3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52" h="330">
                <a:moveTo>
                  <a:pt x="0" y="0"/>
                </a:moveTo>
                <a:cubicBezTo>
                  <a:pt x="75" y="3"/>
                  <a:pt x="151" y="6"/>
                  <a:pt x="228" y="12"/>
                </a:cubicBezTo>
                <a:cubicBezTo>
                  <a:pt x="305" y="18"/>
                  <a:pt x="392" y="27"/>
                  <a:pt x="462" y="36"/>
                </a:cubicBezTo>
                <a:cubicBezTo>
                  <a:pt x="532" y="45"/>
                  <a:pt x="599" y="42"/>
                  <a:pt x="648" y="66"/>
                </a:cubicBezTo>
                <a:cubicBezTo>
                  <a:pt x="697" y="90"/>
                  <a:pt x="722" y="136"/>
                  <a:pt x="756" y="180"/>
                </a:cubicBezTo>
                <a:cubicBezTo>
                  <a:pt x="790" y="224"/>
                  <a:pt x="821" y="277"/>
                  <a:pt x="852" y="330"/>
                </a:cubicBezTo>
              </a:path>
            </a:pathLst>
          </a:custGeom>
          <a:noFill/>
          <a:ln w="38100">
            <a:solidFill>
              <a:srgbClr val="00336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51" name="Text Box 59"/>
          <p:cNvSpPr txBox="1">
            <a:spLocks noChangeArrowheads="1"/>
          </p:cNvSpPr>
          <p:nvPr/>
        </p:nvSpPr>
        <p:spPr bwMode="auto">
          <a:xfrm>
            <a:off x="4540250" y="4914900"/>
            <a:ext cx="9572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66"/>
                </a:solidFill>
              </a:rPr>
              <a:t>Cold</a:t>
            </a:r>
          </a:p>
        </p:txBody>
      </p:sp>
      <p:sp>
        <p:nvSpPr>
          <p:cNvPr id="85052" name="Freeform 60" descr="White marble"/>
          <p:cNvSpPr>
            <a:spLocks/>
          </p:cNvSpPr>
          <p:nvPr/>
        </p:nvSpPr>
        <p:spPr bwMode="auto">
          <a:xfrm>
            <a:off x="5464175" y="4640263"/>
            <a:ext cx="908050" cy="511175"/>
          </a:xfrm>
          <a:custGeom>
            <a:avLst/>
            <a:gdLst/>
            <a:ahLst/>
            <a:cxnLst>
              <a:cxn ang="0">
                <a:pos x="21" y="13"/>
              </a:cxn>
              <a:cxn ang="0">
                <a:pos x="173" y="0"/>
              </a:cxn>
              <a:cxn ang="0">
                <a:pos x="312" y="13"/>
              </a:cxn>
              <a:cxn ang="0">
                <a:pos x="365" y="46"/>
              </a:cxn>
              <a:cxn ang="0">
                <a:pos x="292" y="66"/>
              </a:cxn>
              <a:cxn ang="0">
                <a:pos x="259" y="106"/>
              </a:cxn>
              <a:cxn ang="0">
                <a:pos x="246" y="172"/>
              </a:cxn>
              <a:cxn ang="0">
                <a:pos x="219" y="198"/>
              </a:cxn>
              <a:cxn ang="0">
                <a:pos x="219" y="245"/>
              </a:cxn>
              <a:cxn ang="0">
                <a:pos x="226" y="284"/>
              </a:cxn>
              <a:cxn ang="0">
                <a:pos x="199" y="317"/>
              </a:cxn>
              <a:cxn ang="0">
                <a:pos x="133" y="317"/>
              </a:cxn>
              <a:cxn ang="0">
                <a:pos x="94" y="304"/>
              </a:cxn>
              <a:cxn ang="0">
                <a:pos x="94" y="238"/>
              </a:cxn>
              <a:cxn ang="0">
                <a:pos x="60" y="172"/>
              </a:cxn>
              <a:cxn ang="0">
                <a:pos x="34" y="125"/>
              </a:cxn>
              <a:cxn ang="0">
                <a:pos x="47" y="46"/>
              </a:cxn>
              <a:cxn ang="0">
                <a:pos x="21" y="13"/>
              </a:cxn>
            </a:cxnLst>
            <a:rect l="0" t="0" r="r" b="b"/>
            <a:pathLst>
              <a:path w="368" h="322">
                <a:moveTo>
                  <a:pt x="21" y="13"/>
                </a:moveTo>
                <a:cubicBezTo>
                  <a:pt x="42" y="5"/>
                  <a:pt x="125" y="0"/>
                  <a:pt x="173" y="0"/>
                </a:cubicBezTo>
                <a:cubicBezTo>
                  <a:pt x="221" y="0"/>
                  <a:pt x="280" y="5"/>
                  <a:pt x="312" y="13"/>
                </a:cubicBezTo>
                <a:cubicBezTo>
                  <a:pt x="344" y="21"/>
                  <a:pt x="368" y="37"/>
                  <a:pt x="365" y="46"/>
                </a:cubicBezTo>
                <a:cubicBezTo>
                  <a:pt x="362" y="55"/>
                  <a:pt x="309" y="56"/>
                  <a:pt x="292" y="66"/>
                </a:cubicBezTo>
                <a:cubicBezTo>
                  <a:pt x="275" y="76"/>
                  <a:pt x="267" y="88"/>
                  <a:pt x="259" y="106"/>
                </a:cubicBezTo>
                <a:cubicBezTo>
                  <a:pt x="251" y="124"/>
                  <a:pt x="253" y="157"/>
                  <a:pt x="246" y="172"/>
                </a:cubicBezTo>
                <a:cubicBezTo>
                  <a:pt x="239" y="187"/>
                  <a:pt x="223" y="186"/>
                  <a:pt x="219" y="198"/>
                </a:cubicBezTo>
                <a:cubicBezTo>
                  <a:pt x="215" y="210"/>
                  <a:pt x="218" y="231"/>
                  <a:pt x="219" y="245"/>
                </a:cubicBezTo>
                <a:cubicBezTo>
                  <a:pt x="220" y="259"/>
                  <a:pt x="229" y="272"/>
                  <a:pt x="226" y="284"/>
                </a:cubicBezTo>
                <a:cubicBezTo>
                  <a:pt x="223" y="296"/>
                  <a:pt x="214" y="312"/>
                  <a:pt x="199" y="317"/>
                </a:cubicBezTo>
                <a:cubicBezTo>
                  <a:pt x="184" y="322"/>
                  <a:pt x="151" y="319"/>
                  <a:pt x="133" y="317"/>
                </a:cubicBezTo>
                <a:cubicBezTo>
                  <a:pt x="115" y="315"/>
                  <a:pt x="100" y="317"/>
                  <a:pt x="94" y="304"/>
                </a:cubicBezTo>
                <a:cubicBezTo>
                  <a:pt x="88" y="291"/>
                  <a:pt x="100" y="260"/>
                  <a:pt x="94" y="238"/>
                </a:cubicBezTo>
                <a:cubicBezTo>
                  <a:pt x="88" y="216"/>
                  <a:pt x="70" y="191"/>
                  <a:pt x="60" y="172"/>
                </a:cubicBezTo>
                <a:cubicBezTo>
                  <a:pt x="50" y="153"/>
                  <a:pt x="36" y="146"/>
                  <a:pt x="34" y="125"/>
                </a:cubicBezTo>
                <a:cubicBezTo>
                  <a:pt x="32" y="104"/>
                  <a:pt x="51" y="66"/>
                  <a:pt x="47" y="46"/>
                </a:cubicBezTo>
                <a:cubicBezTo>
                  <a:pt x="43" y="26"/>
                  <a:pt x="0" y="21"/>
                  <a:pt x="21" y="13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alpha val="83000"/>
                </a:schemeClr>
              </a:gs>
              <a:gs pos="100000">
                <a:schemeClr val="bg1">
                  <a:gamma/>
                  <a:shade val="12549"/>
                  <a:invGamma/>
                </a:scheme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53" name="Freeform 61"/>
          <p:cNvSpPr>
            <a:spLocks/>
          </p:cNvSpPr>
          <p:nvPr/>
        </p:nvSpPr>
        <p:spPr bwMode="auto">
          <a:xfrm rot="-418389">
            <a:off x="5746750" y="4894263"/>
            <a:ext cx="906463" cy="258762"/>
          </a:xfrm>
          <a:custGeom>
            <a:avLst/>
            <a:gdLst/>
            <a:ahLst/>
            <a:cxnLst>
              <a:cxn ang="0">
                <a:pos x="14" y="142"/>
              </a:cxn>
              <a:cxn ang="0">
                <a:pos x="60" y="63"/>
              </a:cxn>
              <a:cxn ang="0">
                <a:pos x="166" y="43"/>
              </a:cxn>
              <a:cxn ang="0">
                <a:pos x="292" y="23"/>
              </a:cxn>
              <a:cxn ang="0">
                <a:pos x="444" y="23"/>
              </a:cxn>
              <a:cxn ang="0">
                <a:pos x="550" y="16"/>
              </a:cxn>
              <a:cxn ang="0">
                <a:pos x="544" y="122"/>
              </a:cxn>
              <a:cxn ang="0">
                <a:pos x="385" y="155"/>
              </a:cxn>
              <a:cxn ang="0">
                <a:pos x="146" y="162"/>
              </a:cxn>
              <a:cxn ang="0">
                <a:pos x="14" y="142"/>
              </a:cxn>
            </a:cxnLst>
            <a:rect l="0" t="0" r="r" b="b"/>
            <a:pathLst>
              <a:path w="571" h="163">
                <a:moveTo>
                  <a:pt x="14" y="142"/>
                </a:moveTo>
                <a:cubicBezTo>
                  <a:pt x="0" y="126"/>
                  <a:pt x="35" y="79"/>
                  <a:pt x="60" y="63"/>
                </a:cubicBezTo>
                <a:cubicBezTo>
                  <a:pt x="85" y="47"/>
                  <a:pt x="127" y="50"/>
                  <a:pt x="166" y="43"/>
                </a:cubicBezTo>
                <a:cubicBezTo>
                  <a:pt x="205" y="36"/>
                  <a:pt x="246" y="26"/>
                  <a:pt x="292" y="23"/>
                </a:cubicBezTo>
                <a:cubicBezTo>
                  <a:pt x="338" y="20"/>
                  <a:pt x="401" y="24"/>
                  <a:pt x="444" y="23"/>
                </a:cubicBezTo>
                <a:cubicBezTo>
                  <a:pt x="487" y="22"/>
                  <a:pt x="533" y="0"/>
                  <a:pt x="550" y="16"/>
                </a:cubicBezTo>
                <a:cubicBezTo>
                  <a:pt x="567" y="32"/>
                  <a:pt x="571" y="99"/>
                  <a:pt x="544" y="122"/>
                </a:cubicBezTo>
                <a:cubicBezTo>
                  <a:pt x="517" y="145"/>
                  <a:pt x="451" y="148"/>
                  <a:pt x="385" y="155"/>
                </a:cubicBezTo>
                <a:cubicBezTo>
                  <a:pt x="319" y="162"/>
                  <a:pt x="210" y="161"/>
                  <a:pt x="146" y="162"/>
                </a:cubicBezTo>
                <a:cubicBezTo>
                  <a:pt x="82" y="163"/>
                  <a:pt x="28" y="158"/>
                  <a:pt x="14" y="142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54" name="Line 62"/>
          <p:cNvSpPr>
            <a:spLocks noChangeShapeType="1"/>
          </p:cNvSpPr>
          <p:nvPr/>
        </p:nvSpPr>
        <p:spPr bwMode="auto">
          <a:xfrm flipH="1">
            <a:off x="6029325" y="5172075"/>
            <a:ext cx="57150" cy="57150"/>
          </a:xfrm>
          <a:prstGeom prst="line">
            <a:avLst/>
          </a:prstGeom>
          <a:noFill/>
          <a:ln w="9525">
            <a:solidFill>
              <a:srgbClr val="003366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55" name="Line 63"/>
          <p:cNvSpPr>
            <a:spLocks noChangeShapeType="1"/>
          </p:cNvSpPr>
          <p:nvPr/>
        </p:nvSpPr>
        <p:spPr bwMode="auto">
          <a:xfrm flipH="1">
            <a:off x="5676900" y="5133975"/>
            <a:ext cx="28575" cy="104775"/>
          </a:xfrm>
          <a:prstGeom prst="line">
            <a:avLst/>
          </a:prstGeom>
          <a:noFill/>
          <a:ln w="9525">
            <a:solidFill>
              <a:srgbClr val="003366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56" name="Line 64"/>
          <p:cNvSpPr>
            <a:spLocks noChangeShapeType="1"/>
          </p:cNvSpPr>
          <p:nvPr/>
        </p:nvSpPr>
        <p:spPr bwMode="auto">
          <a:xfrm flipH="1">
            <a:off x="5610225" y="5067300"/>
            <a:ext cx="47625" cy="142875"/>
          </a:xfrm>
          <a:prstGeom prst="line">
            <a:avLst/>
          </a:prstGeom>
          <a:noFill/>
          <a:ln w="9525">
            <a:solidFill>
              <a:srgbClr val="003366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57" name="Line 65"/>
          <p:cNvSpPr>
            <a:spLocks noChangeShapeType="1"/>
          </p:cNvSpPr>
          <p:nvPr/>
        </p:nvSpPr>
        <p:spPr bwMode="auto">
          <a:xfrm flipH="1">
            <a:off x="5562600" y="5010150"/>
            <a:ext cx="76200" cy="161925"/>
          </a:xfrm>
          <a:prstGeom prst="line">
            <a:avLst/>
          </a:prstGeom>
          <a:noFill/>
          <a:ln w="9525">
            <a:solidFill>
              <a:srgbClr val="003366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58" name="Line 66"/>
          <p:cNvSpPr>
            <a:spLocks noChangeShapeType="1"/>
          </p:cNvSpPr>
          <p:nvPr/>
        </p:nvSpPr>
        <p:spPr bwMode="auto">
          <a:xfrm flipH="1">
            <a:off x="5553075" y="4972050"/>
            <a:ext cx="28575" cy="104775"/>
          </a:xfrm>
          <a:prstGeom prst="line">
            <a:avLst/>
          </a:prstGeom>
          <a:noFill/>
          <a:ln w="9525">
            <a:solidFill>
              <a:srgbClr val="003366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59" name="Freeform 67"/>
          <p:cNvSpPr>
            <a:spLocks/>
          </p:cNvSpPr>
          <p:nvPr/>
        </p:nvSpPr>
        <p:spPr bwMode="auto">
          <a:xfrm>
            <a:off x="6357938" y="4792663"/>
            <a:ext cx="860425" cy="182562"/>
          </a:xfrm>
          <a:custGeom>
            <a:avLst/>
            <a:gdLst/>
            <a:ahLst/>
            <a:cxnLst>
              <a:cxn ang="0">
                <a:pos x="53" y="41"/>
              </a:cxn>
              <a:cxn ang="0">
                <a:pos x="206" y="28"/>
              </a:cxn>
              <a:cxn ang="0">
                <a:pos x="371" y="1"/>
              </a:cxn>
              <a:cxn ang="0">
                <a:pos x="524" y="34"/>
              </a:cxn>
              <a:cxn ang="0">
                <a:pos x="477" y="67"/>
              </a:cxn>
              <a:cxn ang="0">
                <a:pos x="358" y="94"/>
              </a:cxn>
              <a:cxn ang="0">
                <a:pos x="239" y="107"/>
              </a:cxn>
              <a:cxn ang="0">
                <a:pos x="53" y="107"/>
              </a:cxn>
              <a:cxn ang="0">
                <a:pos x="1" y="61"/>
              </a:cxn>
              <a:cxn ang="0">
                <a:pos x="53" y="41"/>
              </a:cxn>
            </a:cxnLst>
            <a:rect l="0" t="0" r="r" b="b"/>
            <a:pathLst>
              <a:path w="542" h="115">
                <a:moveTo>
                  <a:pt x="53" y="41"/>
                </a:moveTo>
                <a:cubicBezTo>
                  <a:pt x="87" y="36"/>
                  <a:pt x="153" y="35"/>
                  <a:pt x="206" y="28"/>
                </a:cubicBezTo>
                <a:cubicBezTo>
                  <a:pt x="259" y="21"/>
                  <a:pt x="318" y="0"/>
                  <a:pt x="371" y="1"/>
                </a:cubicBezTo>
                <a:cubicBezTo>
                  <a:pt x="424" y="2"/>
                  <a:pt x="506" y="23"/>
                  <a:pt x="524" y="34"/>
                </a:cubicBezTo>
                <a:cubicBezTo>
                  <a:pt x="542" y="45"/>
                  <a:pt x="505" y="57"/>
                  <a:pt x="477" y="67"/>
                </a:cubicBezTo>
                <a:cubicBezTo>
                  <a:pt x="449" y="77"/>
                  <a:pt x="398" y="87"/>
                  <a:pt x="358" y="94"/>
                </a:cubicBezTo>
                <a:cubicBezTo>
                  <a:pt x="318" y="101"/>
                  <a:pt x="290" y="105"/>
                  <a:pt x="239" y="107"/>
                </a:cubicBezTo>
                <a:cubicBezTo>
                  <a:pt x="188" y="109"/>
                  <a:pt x="93" y="115"/>
                  <a:pt x="53" y="107"/>
                </a:cubicBezTo>
                <a:cubicBezTo>
                  <a:pt x="13" y="99"/>
                  <a:pt x="2" y="71"/>
                  <a:pt x="1" y="61"/>
                </a:cubicBezTo>
                <a:cubicBezTo>
                  <a:pt x="0" y="51"/>
                  <a:pt x="19" y="46"/>
                  <a:pt x="53" y="41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60" name="Line 68"/>
          <p:cNvSpPr>
            <a:spLocks noChangeShapeType="1"/>
          </p:cNvSpPr>
          <p:nvPr/>
        </p:nvSpPr>
        <p:spPr bwMode="auto">
          <a:xfrm>
            <a:off x="5153025" y="6284913"/>
            <a:ext cx="3349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61" name="Text Box 69"/>
          <p:cNvSpPr txBox="1">
            <a:spLocks noChangeArrowheads="1"/>
          </p:cNvSpPr>
          <p:nvPr/>
        </p:nvSpPr>
        <p:spPr bwMode="auto">
          <a:xfrm>
            <a:off x="4794250" y="3400425"/>
            <a:ext cx="6207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Warm</a:t>
            </a:r>
          </a:p>
        </p:txBody>
      </p:sp>
      <p:sp>
        <p:nvSpPr>
          <p:cNvPr id="85062" name="Line 70"/>
          <p:cNvSpPr>
            <a:spLocks noChangeShapeType="1"/>
          </p:cNvSpPr>
          <p:nvPr/>
        </p:nvSpPr>
        <p:spPr bwMode="auto">
          <a:xfrm flipV="1">
            <a:off x="828675" y="3286125"/>
            <a:ext cx="0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63" name="Text Box 71"/>
          <p:cNvSpPr txBox="1">
            <a:spLocks noChangeArrowheads="1"/>
          </p:cNvSpPr>
          <p:nvPr/>
        </p:nvSpPr>
        <p:spPr bwMode="auto">
          <a:xfrm>
            <a:off x="876300" y="3333750"/>
            <a:ext cx="323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N</a:t>
            </a:r>
          </a:p>
        </p:txBody>
      </p:sp>
      <p:sp>
        <p:nvSpPr>
          <p:cNvPr id="85064" name="Freeform 72"/>
          <p:cNvSpPr>
            <a:spLocks/>
          </p:cNvSpPr>
          <p:nvPr/>
        </p:nvSpPr>
        <p:spPr bwMode="auto">
          <a:xfrm>
            <a:off x="5121275" y="3538538"/>
            <a:ext cx="1706563" cy="425450"/>
          </a:xfrm>
          <a:custGeom>
            <a:avLst/>
            <a:gdLst/>
            <a:ahLst/>
            <a:cxnLst>
              <a:cxn ang="0">
                <a:pos x="296" y="39"/>
              </a:cxn>
              <a:cxn ang="0">
                <a:pos x="356" y="9"/>
              </a:cxn>
              <a:cxn ang="0">
                <a:pos x="392" y="27"/>
              </a:cxn>
              <a:cxn ang="0">
                <a:pos x="452" y="3"/>
              </a:cxn>
              <a:cxn ang="0">
                <a:pos x="500" y="9"/>
              </a:cxn>
              <a:cxn ang="0">
                <a:pos x="512" y="51"/>
              </a:cxn>
              <a:cxn ang="0">
                <a:pos x="602" y="9"/>
              </a:cxn>
              <a:cxn ang="0">
                <a:pos x="650" y="45"/>
              </a:cxn>
              <a:cxn ang="0">
                <a:pos x="734" y="39"/>
              </a:cxn>
              <a:cxn ang="0">
                <a:pos x="824" y="33"/>
              </a:cxn>
              <a:cxn ang="0">
                <a:pos x="974" y="15"/>
              </a:cxn>
              <a:cxn ang="0">
                <a:pos x="1058" y="39"/>
              </a:cxn>
              <a:cxn ang="0">
                <a:pos x="1070" y="75"/>
              </a:cxn>
              <a:cxn ang="0">
                <a:pos x="1028" y="93"/>
              </a:cxn>
              <a:cxn ang="0">
                <a:pos x="998" y="129"/>
              </a:cxn>
              <a:cxn ang="0">
                <a:pos x="944" y="183"/>
              </a:cxn>
              <a:cxn ang="0">
                <a:pos x="794" y="183"/>
              </a:cxn>
              <a:cxn ang="0">
                <a:pos x="620" y="213"/>
              </a:cxn>
              <a:cxn ang="0">
                <a:pos x="464" y="231"/>
              </a:cxn>
              <a:cxn ang="0">
                <a:pos x="428" y="237"/>
              </a:cxn>
              <a:cxn ang="0">
                <a:pos x="356" y="267"/>
              </a:cxn>
              <a:cxn ang="0">
                <a:pos x="224" y="243"/>
              </a:cxn>
              <a:cxn ang="0">
                <a:pos x="200" y="189"/>
              </a:cxn>
              <a:cxn ang="0">
                <a:pos x="122" y="171"/>
              </a:cxn>
              <a:cxn ang="0">
                <a:pos x="62" y="123"/>
              </a:cxn>
              <a:cxn ang="0">
                <a:pos x="2" y="69"/>
              </a:cxn>
              <a:cxn ang="0">
                <a:pos x="50" y="51"/>
              </a:cxn>
              <a:cxn ang="0">
                <a:pos x="86" y="51"/>
              </a:cxn>
              <a:cxn ang="0">
                <a:pos x="128" y="27"/>
              </a:cxn>
              <a:cxn ang="0">
                <a:pos x="194" y="39"/>
              </a:cxn>
              <a:cxn ang="0">
                <a:pos x="236" y="3"/>
              </a:cxn>
              <a:cxn ang="0">
                <a:pos x="296" y="39"/>
              </a:cxn>
            </a:cxnLst>
            <a:rect l="0" t="0" r="r" b="b"/>
            <a:pathLst>
              <a:path w="1075" h="268">
                <a:moveTo>
                  <a:pt x="296" y="39"/>
                </a:moveTo>
                <a:cubicBezTo>
                  <a:pt x="316" y="40"/>
                  <a:pt x="340" y="11"/>
                  <a:pt x="356" y="9"/>
                </a:cubicBezTo>
                <a:cubicBezTo>
                  <a:pt x="372" y="7"/>
                  <a:pt x="376" y="28"/>
                  <a:pt x="392" y="27"/>
                </a:cubicBezTo>
                <a:cubicBezTo>
                  <a:pt x="408" y="26"/>
                  <a:pt x="434" y="6"/>
                  <a:pt x="452" y="3"/>
                </a:cubicBezTo>
                <a:cubicBezTo>
                  <a:pt x="470" y="0"/>
                  <a:pt x="490" y="1"/>
                  <a:pt x="500" y="9"/>
                </a:cubicBezTo>
                <a:cubicBezTo>
                  <a:pt x="510" y="17"/>
                  <a:pt x="495" y="51"/>
                  <a:pt x="512" y="51"/>
                </a:cubicBezTo>
                <a:cubicBezTo>
                  <a:pt x="529" y="51"/>
                  <a:pt x="579" y="10"/>
                  <a:pt x="602" y="9"/>
                </a:cubicBezTo>
                <a:cubicBezTo>
                  <a:pt x="625" y="8"/>
                  <a:pt x="628" y="40"/>
                  <a:pt x="650" y="45"/>
                </a:cubicBezTo>
                <a:cubicBezTo>
                  <a:pt x="672" y="50"/>
                  <a:pt x="705" y="41"/>
                  <a:pt x="734" y="39"/>
                </a:cubicBezTo>
                <a:cubicBezTo>
                  <a:pt x="763" y="37"/>
                  <a:pt x="784" y="37"/>
                  <a:pt x="824" y="33"/>
                </a:cubicBezTo>
                <a:cubicBezTo>
                  <a:pt x="864" y="29"/>
                  <a:pt x="935" y="14"/>
                  <a:pt x="974" y="15"/>
                </a:cubicBezTo>
                <a:cubicBezTo>
                  <a:pt x="1013" y="16"/>
                  <a:pt x="1042" y="29"/>
                  <a:pt x="1058" y="39"/>
                </a:cubicBezTo>
                <a:cubicBezTo>
                  <a:pt x="1074" y="49"/>
                  <a:pt x="1075" y="66"/>
                  <a:pt x="1070" y="75"/>
                </a:cubicBezTo>
                <a:cubicBezTo>
                  <a:pt x="1065" y="84"/>
                  <a:pt x="1040" y="84"/>
                  <a:pt x="1028" y="93"/>
                </a:cubicBezTo>
                <a:cubicBezTo>
                  <a:pt x="1016" y="102"/>
                  <a:pt x="1012" y="114"/>
                  <a:pt x="998" y="129"/>
                </a:cubicBezTo>
                <a:cubicBezTo>
                  <a:pt x="984" y="144"/>
                  <a:pt x="978" y="174"/>
                  <a:pt x="944" y="183"/>
                </a:cubicBezTo>
                <a:cubicBezTo>
                  <a:pt x="910" y="192"/>
                  <a:pt x="848" y="178"/>
                  <a:pt x="794" y="183"/>
                </a:cubicBezTo>
                <a:cubicBezTo>
                  <a:pt x="740" y="188"/>
                  <a:pt x="675" y="205"/>
                  <a:pt x="620" y="213"/>
                </a:cubicBezTo>
                <a:cubicBezTo>
                  <a:pt x="565" y="221"/>
                  <a:pt x="496" y="227"/>
                  <a:pt x="464" y="231"/>
                </a:cubicBezTo>
                <a:cubicBezTo>
                  <a:pt x="432" y="235"/>
                  <a:pt x="446" y="231"/>
                  <a:pt x="428" y="237"/>
                </a:cubicBezTo>
                <a:cubicBezTo>
                  <a:pt x="410" y="243"/>
                  <a:pt x="390" y="266"/>
                  <a:pt x="356" y="267"/>
                </a:cubicBezTo>
                <a:cubicBezTo>
                  <a:pt x="322" y="268"/>
                  <a:pt x="250" y="256"/>
                  <a:pt x="224" y="243"/>
                </a:cubicBezTo>
                <a:cubicBezTo>
                  <a:pt x="198" y="230"/>
                  <a:pt x="217" y="201"/>
                  <a:pt x="200" y="189"/>
                </a:cubicBezTo>
                <a:cubicBezTo>
                  <a:pt x="183" y="177"/>
                  <a:pt x="145" y="182"/>
                  <a:pt x="122" y="171"/>
                </a:cubicBezTo>
                <a:cubicBezTo>
                  <a:pt x="99" y="160"/>
                  <a:pt x="82" y="140"/>
                  <a:pt x="62" y="123"/>
                </a:cubicBezTo>
                <a:cubicBezTo>
                  <a:pt x="42" y="106"/>
                  <a:pt x="4" y="81"/>
                  <a:pt x="2" y="69"/>
                </a:cubicBezTo>
                <a:cubicBezTo>
                  <a:pt x="0" y="57"/>
                  <a:pt x="36" y="54"/>
                  <a:pt x="50" y="51"/>
                </a:cubicBezTo>
                <a:cubicBezTo>
                  <a:pt x="64" y="48"/>
                  <a:pt x="73" y="55"/>
                  <a:pt x="86" y="51"/>
                </a:cubicBezTo>
                <a:cubicBezTo>
                  <a:pt x="99" y="47"/>
                  <a:pt x="110" y="29"/>
                  <a:pt x="128" y="27"/>
                </a:cubicBezTo>
                <a:cubicBezTo>
                  <a:pt x="146" y="25"/>
                  <a:pt x="176" y="43"/>
                  <a:pt x="194" y="39"/>
                </a:cubicBezTo>
                <a:cubicBezTo>
                  <a:pt x="212" y="35"/>
                  <a:pt x="216" y="6"/>
                  <a:pt x="236" y="3"/>
                </a:cubicBezTo>
                <a:cubicBezTo>
                  <a:pt x="256" y="0"/>
                  <a:pt x="276" y="38"/>
                  <a:pt x="296" y="39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25490"/>
                  <a:invGamma/>
                </a:schemeClr>
              </a:gs>
            </a:gsLst>
            <a:path path="rect">
              <a:fillToRect l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65" name="Freeform 73"/>
          <p:cNvSpPr>
            <a:spLocks/>
          </p:cNvSpPr>
          <p:nvPr/>
        </p:nvSpPr>
        <p:spPr bwMode="auto">
          <a:xfrm>
            <a:off x="6546850" y="3411538"/>
            <a:ext cx="277813" cy="7937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88" y="40"/>
              </a:cxn>
              <a:cxn ang="0">
                <a:pos x="168" y="40"/>
              </a:cxn>
              <a:cxn ang="0">
                <a:pos x="128" y="46"/>
              </a:cxn>
              <a:cxn ang="0">
                <a:pos x="35" y="40"/>
              </a:cxn>
              <a:cxn ang="0">
                <a:pos x="9" y="0"/>
              </a:cxn>
            </a:cxnLst>
            <a:rect l="0" t="0" r="r" b="b"/>
            <a:pathLst>
              <a:path w="175" h="50">
                <a:moveTo>
                  <a:pt x="9" y="0"/>
                </a:moveTo>
                <a:cubicBezTo>
                  <a:pt x="18" y="0"/>
                  <a:pt x="62" y="33"/>
                  <a:pt x="88" y="40"/>
                </a:cubicBezTo>
                <a:cubicBezTo>
                  <a:pt x="114" y="47"/>
                  <a:pt x="161" y="39"/>
                  <a:pt x="168" y="40"/>
                </a:cubicBezTo>
                <a:cubicBezTo>
                  <a:pt x="175" y="41"/>
                  <a:pt x="150" y="46"/>
                  <a:pt x="128" y="46"/>
                </a:cubicBezTo>
                <a:cubicBezTo>
                  <a:pt x="106" y="46"/>
                  <a:pt x="58" y="50"/>
                  <a:pt x="35" y="40"/>
                </a:cubicBezTo>
                <a:cubicBezTo>
                  <a:pt x="12" y="30"/>
                  <a:pt x="0" y="0"/>
                  <a:pt x="9" y="0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980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66" name="Freeform 74"/>
          <p:cNvSpPr>
            <a:spLocks/>
          </p:cNvSpPr>
          <p:nvPr/>
        </p:nvSpPr>
        <p:spPr bwMode="auto">
          <a:xfrm>
            <a:off x="6446838" y="3470275"/>
            <a:ext cx="277812" cy="7937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88" y="40"/>
              </a:cxn>
              <a:cxn ang="0">
                <a:pos x="168" y="40"/>
              </a:cxn>
              <a:cxn ang="0">
                <a:pos x="128" y="46"/>
              </a:cxn>
              <a:cxn ang="0">
                <a:pos x="35" y="40"/>
              </a:cxn>
              <a:cxn ang="0">
                <a:pos x="9" y="0"/>
              </a:cxn>
            </a:cxnLst>
            <a:rect l="0" t="0" r="r" b="b"/>
            <a:pathLst>
              <a:path w="175" h="50">
                <a:moveTo>
                  <a:pt x="9" y="0"/>
                </a:moveTo>
                <a:cubicBezTo>
                  <a:pt x="18" y="0"/>
                  <a:pt x="62" y="33"/>
                  <a:pt x="88" y="40"/>
                </a:cubicBezTo>
                <a:cubicBezTo>
                  <a:pt x="114" y="47"/>
                  <a:pt x="161" y="39"/>
                  <a:pt x="168" y="40"/>
                </a:cubicBezTo>
                <a:cubicBezTo>
                  <a:pt x="175" y="41"/>
                  <a:pt x="150" y="46"/>
                  <a:pt x="128" y="46"/>
                </a:cubicBezTo>
                <a:cubicBezTo>
                  <a:pt x="106" y="46"/>
                  <a:pt x="58" y="50"/>
                  <a:pt x="35" y="40"/>
                </a:cubicBezTo>
                <a:cubicBezTo>
                  <a:pt x="12" y="30"/>
                  <a:pt x="0" y="0"/>
                  <a:pt x="9" y="0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9216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67" name="Freeform 75"/>
          <p:cNvSpPr>
            <a:spLocks/>
          </p:cNvSpPr>
          <p:nvPr/>
        </p:nvSpPr>
        <p:spPr bwMode="auto">
          <a:xfrm>
            <a:off x="6070600" y="3421063"/>
            <a:ext cx="277813" cy="7937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88" y="40"/>
              </a:cxn>
              <a:cxn ang="0">
                <a:pos x="168" y="40"/>
              </a:cxn>
              <a:cxn ang="0">
                <a:pos x="128" y="46"/>
              </a:cxn>
              <a:cxn ang="0">
                <a:pos x="35" y="40"/>
              </a:cxn>
              <a:cxn ang="0">
                <a:pos x="9" y="0"/>
              </a:cxn>
            </a:cxnLst>
            <a:rect l="0" t="0" r="r" b="b"/>
            <a:pathLst>
              <a:path w="175" h="50">
                <a:moveTo>
                  <a:pt x="9" y="0"/>
                </a:moveTo>
                <a:cubicBezTo>
                  <a:pt x="18" y="0"/>
                  <a:pt x="62" y="33"/>
                  <a:pt x="88" y="40"/>
                </a:cubicBezTo>
                <a:cubicBezTo>
                  <a:pt x="114" y="47"/>
                  <a:pt x="161" y="39"/>
                  <a:pt x="168" y="40"/>
                </a:cubicBezTo>
                <a:cubicBezTo>
                  <a:pt x="175" y="41"/>
                  <a:pt x="150" y="46"/>
                  <a:pt x="128" y="46"/>
                </a:cubicBezTo>
                <a:cubicBezTo>
                  <a:pt x="106" y="46"/>
                  <a:pt x="58" y="50"/>
                  <a:pt x="35" y="40"/>
                </a:cubicBezTo>
                <a:cubicBezTo>
                  <a:pt x="12" y="30"/>
                  <a:pt x="0" y="0"/>
                  <a:pt x="9" y="0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980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68" name="Freeform 76"/>
          <p:cNvSpPr>
            <a:spLocks/>
          </p:cNvSpPr>
          <p:nvPr/>
        </p:nvSpPr>
        <p:spPr bwMode="auto">
          <a:xfrm>
            <a:off x="5856288" y="3479800"/>
            <a:ext cx="277812" cy="7937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88" y="40"/>
              </a:cxn>
              <a:cxn ang="0">
                <a:pos x="168" y="40"/>
              </a:cxn>
              <a:cxn ang="0">
                <a:pos x="128" y="46"/>
              </a:cxn>
              <a:cxn ang="0">
                <a:pos x="35" y="40"/>
              </a:cxn>
              <a:cxn ang="0">
                <a:pos x="9" y="0"/>
              </a:cxn>
            </a:cxnLst>
            <a:rect l="0" t="0" r="r" b="b"/>
            <a:pathLst>
              <a:path w="175" h="50">
                <a:moveTo>
                  <a:pt x="9" y="0"/>
                </a:moveTo>
                <a:cubicBezTo>
                  <a:pt x="18" y="0"/>
                  <a:pt x="62" y="33"/>
                  <a:pt x="88" y="40"/>
                </a:cubicBezTo>
                <a:cubicBezTo>
                  <a:pt x="114" y="47"/>
                  <a:pt x="161" y="39"/>
                  <a:pt x="168" y="40"/>
                </a:cubicBezTo>
                <a:cubicBezTo>
                  <a:pt x="175" y="41"/>
                  <a:pt x="150" y="46"/>
                  <a:pt x="128" y="46"/>
                </a:cubicBezTo>
                <a:cubicBezTo>
                  <a:pt x="106" y="46"/>
                  <a:pt x="58" y="50"/>
                  <a:pt x="35" y="40"/>
                </a:cubicBezTo>
                <a:cubicBezTo>
                  <a:pt x="12" y="30"/>
                  <a:pt x="0" y="0"/>
                  <a:pt x="9" y="0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9216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69" name="Freeform 77"/>
          <p:cNvSpPr>
            <a:spLocks/>
          </p:cNvSpPr>
          <p:nvPr/>
        </p:nvSpPr>
        <p:spPr bwMode="auto">
          <a:xfrm>
            <a:off x="5537200" y="3402013"/>
            <a:ext cx="277813" cy="7937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88" y="40"/>
              </a:cxn>
              <a:cxn ang="0">
                <a:pos x="168" y="40"/>
              </a:cxn>
              <a:cxn ang="0">
                <a:pos x="128" y="46"/>
              </a:cxn>
              <a:cxn ang="0">
                <a:pos x="35" y="40"/>
              </a:cxn>
              <a:cxn ang="0">
                <a:pos x="9" y="0"/>
              </a:cxn>
            </a:cxnLst>
            <a:rect l="0" t="0" r="r" b="b"/>
            <a:pathLst>
              <a:path w="175" h="50">
                <a:moveTo>
                  <a:pt x="9" y="0"/>
                </a:moveTo>
                <a:cubicBezTo>
                  <a:pt x="18" y="0"/>
                  <a:pt x="62" y="33"/>
                  <a:pt x="88" y="40"/>
                </a:cubicBezTo>
                <a:cubicBezTo>
                  <a:pt x="114" y="47"/>
                  <a:pt x="161" y="39"/>
                  <a:pt x="168" y="40"/>
                </a:cubicBezTo>
                <a:cubicBezTo>
                  <a:pt x="175" y="41"/>
                  <a:pt x="150" y="46"/>
                  <a:pt x="128" y="46"/>
                </a:cubicBezTo>
                <a:cubicBezTo>
                  <a:pt x="106" y="46"/>
                  <a:pt x="58" y="50"/>
                  <a:pt x="35" y="40"/>
                </a:cubicBezTo>
                <a:cubicBezTo>
                  <a:pt x="12" y="30"/>
                  <a:pt x="0" y="0"/>
                  <a:pt x="9" y="0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6980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70" name="Freeform 78"/>
          <p:cNvSpPr>
            <a:spLocks/>
          </p:cNvSpPr>
          <p:nvPr/>
        </p:nvSpPr>
        <p:spPr bwMode="auto">
          <a:xfrm>
            <a:off x="5303838" y="3460750"/>
            <a:ext cx="277812" cy="79375"/>
          </a:xfrm>
          <a:custGeom>
            <a:avLst/>
            <a:gdLst/>
            <a:ahLst/>
            <a:cxnLst>
              <a:cxn ang="0">
                <a:pos x="9" y="0"/>
              </a:cxn>
              <a:cxn ang="0">
                <a:pos x="88" y="40"/>
              </a:cxn>
              <a:cxn ang="0">
                <a:pos x="168" y="40"/>
              </a:cxn>
              <a:cxn ang="0">
                <a:pos x="128" y="46"/>
              </a:cxn>
              <a:cxn ang="0">
                <a:pos x="35" y="40"/>
              </a:cxn>
              <a:cxn ang="0">
                <a:pos x="9" y="0"/>
              </a:cxn>
            </a:cxnLst>
            <a:rect l="0" t="0" r="r" b="b"/>
            <a:pathLst>
              <a:path w="175" h="50">
                <a:moveTo>
                  <a:pt x="9" y="0"/>
                </a:moveTo>
                <a:cubicBezTo>
                  <a:pt x="18" y="0"/>
                  <a:pt x="62" y="33"/>
                  <a:pt x="88" y="40"/>
                </a:cubicBezTo>
                <a:cubicBezTo>
                  <a:pt x="114" y="47"/>
                  <a:pt x="161" y="39"/>
                  <a:pt x="168" y="40"/>
                </a:cubicBezTo>
                <a:cubicBezTo>
                  <a:pt x="175" y="41"/>
                  <a:pt x="150" y="46"/>
                  <a:pt x="128" y="46"/>
                </a:cubicBezTo>
                <a:cubicBezTo>
                  <a:pt x="106" y="46"/>
                  <a:pt x="58" y="50"/>
                  <a:pt x="35" y="40"/>
                </a:cubicBezTo>
                <a:cubicBezTo>
                  <a:pt x="12" y="30"/>
                  <a:pt x="0" y="0"/>
                  <a:pt x="9" y="0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9216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71" name="Freeform 79"/>
          <p:cNvSpPr>
            <a:spLocks/>
          </p:cNvSpPr>
          <p:nvPr/>
        </p:nvSpPr>
        <p:spPr bwMode="auto">
          <a:xfrm>
            <a:off x="5686425" y="3400425"/>
            <a:ext cx="1687513" cy="781050"/>
          </a:xfrm>
          <a:custGeom>
            <a:avLst/>
            <a:gdLst>
              <a:gd name="T0" fmla="*/ 2147483647 w 1063"/>
              <a:gd name="T1" fmla="*/ 0 h 492"/>
              <a:gd name="T2" fmla="*/ 2147483647 w 1063"/>
              <a:gd name="T3" fmla="*/ 226814063 h 492"/>
              <a:gd name="T4" fmla="*/ 2147483647 w 1063"/>
              <a:gd name="T5" fmla="*/ 1209675000 h 492"/>
              <a:gd name="T6" fmla="*/ 2147483647 w 1063"/>
              <a:gd name="T7" fmla="*/ 1239916875 h 492"/>
              <a:gd name="T8" fmla="*/ 211693188 w 1063"/>
              <a:gd name="T9" fmla="*/ 1224795938 h 492"/>
              <a:gd name="T10" fmla="*/ 0 w 1063"/>
              <a:gd name="T11" fmla="*/ 771167813 h 492"/>
              <a:gd name="T12" fmla="*/ 831651809 w 1063"/>
              <a:gd name="T13" fmla="*/ 529232813 h 492"/>
              <a:gd name="T14" fmla="*/ 1602819850 w 1063"/>
              <a:gd name="T15" fmla="*/ 332660625 h 492"/>
              <a:gd name="T16" fmla="*/ 2086689993 w 1063"/>
              <a:gd name="T17" fmla="*/ 196572188 h 492"/>
              <a:gd name="T18" fmla="*/ 2147483647 w 1063"/>
              <a:gd name="T19" fmla="*/ 0 h 4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63"/>
              <a:gd name="T31" fmla="*/ 0 h 492"/>
              <a:gd name="T32" fmla="*/ 1063 w 1063"/>
              <a:gd name="T33" fmla="*/ 492 h 49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63" h="492">
                <a:moveTo>
                  <a:pt x="1056" y="0"/>
                </a:moveTo>
                <a:cubicBezTo>
                  <a:pt x="1053" y="17"/>
                  <a:pt x="1063" y="10"/>
                  <a:pt x="1062" y="90"/>
                </a:cubicBezTo>
                <a:lnTo>
                  <a:pt x="1050" y="480"/>
                </a:lnTo>
                <a:lnTo>
                  <a:pt x="1023" y="492"/>
                </a:lnTo>
                <a:lnTo>
                  <a:pt x="84" y="486"/>
                </a:lnTo>
                <a:lnTo>
                  <a:pt x="0" y="306"/>
                </a:lnTo>
                <a:lnTo>
                  <a:pt x="330" y="210"/>
                </a:lnTo>
                <a:lnTo>
                  <a:pt x="636" y="132"/>
                </a:lnTo>
                <a:lnTo>
                  <a:pt x="828" y="78"/>
                </a:lnTo>
                <a:lnTo>
                  <a:pt x="1056" y="0"/>
                </a:lnTo>
                <a:close/>
              </a:path>
            </a:pathLst>
          </a:custGeom>
          <a:solidFill>
            <a:schemeClr val="hlink">
              <a:alpha val="34117"/>
            </a:scheme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72" name="Line 80"/>
          <p:cNvSpPr>
            <a:spLocks noChangeShapeType="1"/>
          </p:cNvSpPr>
          <p:nvPr/>
        </p:nvSpPr>
        <p:spPr bwMode="auto">
          <a:xfrm flipV="1">
            <a:off x="5648325" y="3419475"/>
            <a:ext cx="1714500" cy="4762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73" name="Freeform 81"/>
          <p:cNvSpPr>
            <a:spLocks/>
          </p:cNvSpPr>
          <p:nvPr/>
        </p:nvSpPr>
        <p:spPr bwMode="auto">
          <a:xfrm>
            <a:off x="4476750" y="3619500"/>
            <a:ext cx="1333500" cy="571500"/>
          </a:xfrm>
          <a:custGeom>
            <a:avLst/>
            <a:gdLst>
              <a:gd name="T0" fmla="*/ 14906512 w 846"/>
              <a:gd name="T1" fmla="*/ 0 h 360"/>
              <a:gd name="T2" fmla="*/ 432309351 w 846"/>
              <a:gd name="T3" fmla="*/ 45362813 h 360"/>
              <a:gd name="T4" fmla="*/ 939154417 w 846"/>
              <a:gd name="T5" fmla="*/ 90725625 h 360"/>
              <a:gd name="T6" fmla="*/ 1326742654 w 846"/>
              <a:gd name="T7" fmla="*/ 136088438 h 360"/>
              <a:gd name="T8" fmla="*/ 1565257887 w 846"/>
              <a:gd name="T9" fmla="*/ 181451250 h 360"/>
              <a:gd name="T10" fmla="*/ 1744143917 w 846"/>
              <a:gd name="T11" fmla="*/ 332660625 h 360"/>
              <a:gd name="T12" fmla="*/ 1937938035 w 846"/>
              <a:gd name="T13" fmla="*/ 604837500 h 360"/>
              <a:gd name="T14" fmla="*/ 2101917553 w 846"/>
              <a:gd name="T15" fmla="*/ 907256250 h 360"/>
              <a:gd name="T16" fmla="*/ 1952846124 w 846"/>
              <a:gd name="T17" fmla="*/ 877014375 h 360"/>
              <a:gd name="T18" fmla="*/ 0 w 846"/>
              <a:gd name="T19" fmla="*/ 877014375 h 360"/>
              <a:gd name="T20" fmla="*/ 14906512 w 846"/>
              <a:gd name="T21" fmla="*/ 0 h 3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46"/>
              <a:gd name="T34" fmla="*/ 0 h 360"/>
              <a:gd name="T35" fmla="*/ 846 w 846"/>
              <a:gd name="T36" fmla="*/ 360 h 3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46" h="360">
                <a:moveTo>
                  <a:pt x="6" y="0"/>
                </a:moveTo>
                <a:lnTo>
                  <a:pt x="174" y="18"/>
                </a:lnTo>
                <a:lnTo>
                  <a:pt x="378" y="36"/>
                </a:lnTo>
                <a:lnTo>
                  <a:pt x="534" y="54"/>
                </a:lnTo>
                <a:lnTo>
                  <a:pt x="630" y="72"/>
                </a:lnTo>
                <a:lnTo>
                  <a:pt x="702" y="132"/>
                </a:lnTo>
                <a:lnTo>
                  <a:pt x="780" y="240"/>
                </a:lnTo>
                <a:lnTo>
                  <a:pt x="846" y="360"/>
                </a:lnTo>
                <a:lnTo>
                  <a:pt x="786" y="348"/>
                </a:lnTo>
                <a:lnTo>
                  <a:pt x="0" y="348"/>
                </a:lnTo>
                <a:lnTo>
                  <a:pt x="6" y="0"/>
                </a:lnTo>
                <a:close/>
              </a:path>
            </a:pathLst>
          </a:custGeom>
          <a:solidFill>
            <a:srgbClr val="003366">
              <a:alpha val="63136"/>
            </a:srgb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74" name="Freeform 82"/>
          <p:cNvSpPr>
            <a:spLocks/>
          </p:cNvSpPr>
          <p:nvPr/>
        </p:nvSpPr>
        <p:spPr bwMode="auto">
          <a:xfrm>
            <a:off x="4467225" y="3638550"/>
            <a:ext cx="1352550" cy="542925"/>
          </a:xfrm>
          <a:custGeom>
            <a:avLst/>
            <a:gdLst>
              <a:gd name="T0" fmla="*/ 0 w 852"/>
              <a:gd name="T1" fmla="*/ 0 h 342"/>
              <a:gd name="T2" fmla="*/ 569555313 w 852"/>
              <a:gd name="T3" fmla="*/ 30241875 h 342"/>
              <a:gd name="T4" fmla="*/ 1156752513 w 852"/>
              <a:gd name="T5" fmla="*/ 90725625 h 342"/>
              <a:gd name="T6" fmla="*/ 1620461263 w 852"/>
              <a:gd name="T7" fmla="*/ 166330313 h 342"/>
              <a:gd name="T8" fmla="*/ 1892638138 w 852"/>
              <a:gd name="T9" fmla="*/ 453628125 h 342"/>
              <a:gd name="T10" fmla="*/ 2147173125 w 852"/>
              <a:gd name="T11" fmla="*/ 861893438 h 3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52"/>
              <a:gd name="T19" fmla="*/ 0 h 342"/>
              <a:gd name="T20" fmla="*/ 852 w 852"/>
              <a:gd name="T21" fmla="*/ 342 h 3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52" h="342">
                <a:moveTo>
                  <a:pt x="0" y="0"/>
                </a:moveTo>
                <a:cubicBezTo>
                  <a:pt x="74" y="3"/>
                  <a:pt x="150" y="6"/>
                  <a:pt x="226" y="12"/>
                </a:cubicBezTo>
                <a:cubicBezTo>
                  <a:pt x="303" y="18"/>
                  <a:pt x="389" y="27"/>
                  <a:pt x="459" y="36"/>
                </a:cubicBezTo>
                <a:cubicBezTo>
                  <a:pt x="528" y="45"/>
                  <a:pt x="595" y="42"/>
                  <a:pt x="643" y="66"/>
                </a:cubicBezTo>
                <a:cubicBezTo>
                  <a:pt x="692" y="90"/>
                  <a:pt x="716" y="134"/>
                  <a:pt x="751" y="180"/>
                </a:cubicBezTo>
                <a:cubicBezTo>
                  <a:pt x="786" y="226"/>
                  <a:pt x="831" y="308"/>
                  <a:pt x="852" y="342"/>
                </a:cubicBezTo>
              </a:path>
            </a:pathLst>
          </a:custGeom>
          <a:noFill/>
          <a:ln w="38100">
            <a:solidFill>
              <a:srgbClr val="00336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75" name="Freeform 83"/>
          <p:cNvSpPr>
            <a:spLocks/>
          </p:cNvSpPr>
          <p:nvPr/>
        </p:nvSpPr>
        <p:spPr bwMode="auto">
          <a:xfrm>
            <a:off x="5629275" y="3886200"/>
            <a:ext cx="190500" cy="285750"/>
          </a:xfrm>
          <a:custGeom>
            <a:avLst/>
            <a:gdLst>
              <a:gd name="T0" fmla="*/ 336020833 w 108"/>
              <a:gd name="T1" fmla="*/ 453628125 h 180"/>
              <a:gd name="T2" fmla="*/ 112006944 w 108"/>
              <a:gd name="T3" fmla="*/ 105846563 h 180"/>
              <a:gd name="T4" fmla="*/ 0 w 108"/>
              <a:gd name="T5" fmla="*/ 0 h 180"/>
              <a:gd name="T6" fmla="*/ 0 60000 65536"/>
              <a:gd name="T7" fmla="*/ 0 60000 65536"/>
              <a:gd name="T8" fmla="*/ 0 60000 65536"/>
              <a:gd name="T9" fmla="*/ 0 w 108"/>
              <a:gd name="T10" fmla="*/ 0 h 180"/>
              <a:gd name="T11" fmla="*/ 108 w 108"/>
              <a:gd name="T12" fmla="*/ 180 h 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180">
                <a:moveTo>
                  <a:pt x="108" y="180"/>
                </a:moveTo>
                <a:cubicBezTo>
                  <a:pt x="81" y="126"/>
                  <a:pt x="54" y="72"/>
                  <a:pt x="36" y="42"/>
                </a:cubicBezTo>
                <a:cubicBezTo>
                  <a:pt x="18" y="12"/>
                  <a:pt x="9" y="6"/>
                  <a:pt x="0" y="0"/>
                </a:cubicBezTo>
              </a:path>
            </a:pathLst>
          </a:custGeom>
          <a:noFill/>
          <a:ln w="38100">
            <a:solidFill>
              <a:srgbClr val="80008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76" name="Line 84"/>
          <p:cNvSpPr>
            <a:spLocks noChangeShapeType="1"/>
          </p:cNvSpPr>
          <p:nvPr/>
        </p:nvSpPr>
        <p:spPr bwMode="auto">
          <a:xfrm>
            <a:off x="5772150" y="4086225"/>
            <a:ext cx="3238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5"/>
          <p:cNvGrpSpPr>
            <a:grpSpLocks/>
          </p:cNvGrpSpPr>
          <p:nvPr/>
        </p:nvGrpSpPr>
        <p:grpSpPr bwMode="auto">
          <a:xfrm rot="-1697417">
            <a:off x="6419850" y="3724275"/>
            <a:ext cx="152400" cy="266700"/>
            <a:chOff x="4008" y="2358"/>
            <a:chExt cx="96" cy="168"/>
          </a:xfrm>
        </p:grpSpPr>
        <p:sp>
          <p:nvSpPr>
            <p:cNvPr id="37029" name="Line 86"/>
            <p:cNvSpPr>
              <a:spLocks noChangeShapeType="1"/>
            </p:cNvSpPr>
            <p:nvPr/>
          </p:nvSpPr>
          <p:spPr bwMode="auto">
            <a:xfrm flipH="1">
              <a:off x="4086" y="2460"/>
              <a:ext cx="18" cy="66"/>
            </a:xfrm>
            <a:prstGeom prst="line">
              <a:avLst/>
            </a:prstGeom>
            <a:noFill/>
            <a:ln w="9525">
              <a:solidFill>
                <a:srgbClr val="435089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30" name="Line 87"/>
            <p:cNvSpPr>
              <a:spLocks noChangeShapeType="1"/>
            </p:cNvSpPr>
            <p:nvPr/>
          </p:nvSpPr>
          <p:spPr bwMode="auto">
            <a:xfrm flipH="1">
              <a:off x="4044" y="2418"/>
              <a:ext cx="30" cy="90"/>
            </a:xfrm>
            <a:prstGeom prst="line">
              <a:avLst/>
            </a:prstGeom>
            <a:noFill/>
            <a:ln w="9525">
              <a:solidFill>
                <a:srgbClr val="435089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31" name="Line 88"/>
            <p:cNvSpPr>
              <a:spLocks noChangeShapeType="1"/>
            </p:cNvSpPr>
            <p:nvPr/>
          </p:nvSpPr>
          <p:spPr bwMode="auto">
            <a:xfrm flipH="1">
              <a:off x="4014" y="2382"/>
              <a:ext cx="48" cy="102"/>
            </a:xfrm>
            <a:prstGeom prst="line">
              <a:avLst/>
            </a:prstGeom>
            <a:noFill/>
            <a:ln w="9525">
              <a:solidFill>
                <a:srgbClr val="435089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32" name="Line 89"/>
            <p:cNvSpPr>
              <a:spLocks noChangeShapeType="1"/>
            </p:cNvSpPr>
            <p:nvPr/>
          </p:nvSpPr>
          <p:spPr bwMode="auto">
            <a:xfrm flipH="1">
              <a:off x="4008" y="2358"/>
              <a:ext cx="18" cy="66"/>
            </a:xfrm>
            <a:prstGeom prst="line">
              <a:avLst/>
            </a:prstGeom>
            <a:noFill/>
            <a:ln w="9525">
              <a:solidFill>
                <a:srgbClr val="435089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5082" name="Line 90"/>
          <p:cNvSpPr>
            <a:spLocks noChangeShapeType="1"/>
          </p:cNvSpPr>
          <p:nvPr/>
        </p:nvSpPr>
        <p:spPr bwMode="auto">
          <a:xfrm rot="19902583" flipH="1">
            <a:off x="6316663" y="3846513"/>
            <a:ext cx="28575" cy="104775"/>
          </a:xfrm>
          <a:prstGeom prst="line">
            <a:avLst/>
          </a:prstGeom>
          <a:noFill/>
          <a:ln w="9525">
            <a:solidFill>
              <a:srgbClr val="003366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83" name="Line 91"/>
          <p:cNvSpPr>
            <a:spLocks noChangeShapeType="1"/>
          </p:cNvSpPr>
          <p:nvPr/>
        </p:nvSpPr>
        <p:spPr bwMode="auto">
          <a:xfrm rot="19902583" flipH="1">
            <a:off x="6234113" y="3803650"/>
            <a:ext cx="47625" cy="142875"/>
          </a:xfrm>
          <a:prstGeom prst="line">
            <a:avLst/>
          </a:prstGeom>
          <a:noFill/>
          <a:ln w="9525">
            <a:solidFill>
              <a:srgbClr val="33CCFF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84" name="Line 92"/>
          <p:cNvSpPr>
            <a:spLocks noChangeShapeType="1"/>
          </p:cNvSpPr>
          <p:nvPr/>
        </p:nvSpPr>
        <p:spPr bwMode="auto">
          <a:xfrm rot="19902583" flipH="1">
            <a:off x="6167438" y="3843338"/>
            <a:ext cx="76200" cy="161925"/>
          </a:xfrm>
          <a:prstGeom prst="line">
            <a:avLst/>
          </a:prstGeom>
          <a:noFill/>
          <a:ln w="9525">
            <a:solidFill>
              <a:srgbClr val="003366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85" name="Line 93"/>
          <p:cNvSpPr>
            <a:spLocks noChangeShapeType="1"/>
          </p:cNvSpPr>
          <p:nvPr/>
        </p:nvSpPr>
        <p:spPr bwMode="auto">
          <a:xfrm rot="19902583" flipH="1">
            <a:off x="6130925" y="3829050"/>
            <a:ext cx="28575" cy="104775"/>
          </a:xfrm>
          <a:prstGeom prst="line">
            <a:avLst/>
          </a:prstGeom>
          <a:noFill/>
          <a:ln w="9525">
            <a:solidFill>
              <a:srgbClr val="33CCFF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86" name="Line 94"/>
          <p:cNvSpPr>
            <a:spLocks noChangeShapeType="1"/>
          </p:cNvSpPr>
          <p:nvPr/>
        </p:nvSpPr>
        <p:spPr bwMode="auto">
          <a:xfrm rot="19902583" flipH="1">
            <a:off x="6040438" y="3894138"/>
            <a:ext cx="28575" cy="104775"/>
          </a:xfrm>
          <a:prstGeom prst="line">
            <a:avLst/>
          </a:prstGeom>
          <a:noFill/>
          <a:ln w="9525">
            <a:solidFill>
              <a:srgbClr val="003366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87" name="Line 95"/>
          <p:cNvSpPr>
            <a:spLocks noChangeShapeType="1"/>
          </p:cNvSpPr>
          <p:nvPr/>
        </p:nvSpPr>
        <p:spPr bwMode="auto">
          <a:xfrm rot="19902583" flipH="1">
            <a:off x="5957888" y="3851275"/>
            <a:ext cx="47625" cy="142875"/>
          </a:xfrm>
          <a:prstGeom prst="line">
            <a:avLst/>
          </a:prstGeom>
          <a:noFill/>
          <a:ln w="9525">
            <a:solidFill>
              <a:srgbClr val="33CCFF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88" name="Line 96"/>
          <p:cNvSpPr>
            <a:spLocks noChangeShapeType="1"/>
          </p:cNvSpPr>
          <p:nvPr/>
        </p:nvSpPr>
        <p:spPr bwMode="auto">
          <a:xfrm rot="19902583" flipH="1">
            <a:off x="5891213" y="3890963"/>
            <a:ext cx="76200" cy="161925"/>
          </a:xfrm>
          <a:prstGeom prst="line">
            <a:avLst/>
          </a:prstGeom>
          <a:noFill/>
          <a:ln w="9525">
            <a:solidFill>
              <a:srgbClr val="003366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89" name="Line 97"/>
          <p:cNvSpPr>
            <a:spLocks noChangeShapeType="1"/>
          </p:cNvSpPr>
          <p:nvPr/>
        </p:nvSpPr>
        <p:spPr bwMode="auto">
          <a:xfrm rot="19902583" flipH="1">
            <a:off x="5854700" y="3876675"/>
            <a:ext cx="28575" cy="104775"/>
          </a:xfrm>
          <a:prstGeom prst="line">
            <a:avLst/>
          </a:prstGeom>
          <a:noFill/>
          <a:ln w="9525">
            <a:solidFill>
              <a:srgbClr val="33CCFF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90" name="Line 98"/>
          <p:cNvSpPr>
            <a:spLocks noChangeShapeType="1"/>
          </p:cNvSpPr>
          <p:nvPr/>
        </p:nvSpPr>
        <p:spPr bwMode="auto">
          <a:xfrm rot="19902583" flipH="1">
            <a:off x="5811838" y="3941763"/>
            <a:ext cx="28575" cy="104775"/>
          </a:xfrm>
          <a:prstGeom prst="line">
            <a:avLst/>
          </a:prstGeom>
          <a:noFill/>
          <a:ln w="9525">
            <a:solidFill>
              <a:srgbClr val="003366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91" name="Line 99"/>
          <p:cNvSpPr>
            <a:spLocks noChangeShapeType="1"/>
          </p:cNvSpPr>
          <p:nvPr/>
        </p:nvSpPr>
        <p:spPr bwMode="auto">
          <a:xfrm rot="19902583" flipH="1">
            <a:off x="5729288" y="3898900"/>
            <a:ext cx="47625" cy="142875"/>
          </a:xfrm>
          <a:prstGeom prst="line">
            <a:avLst/>
          </a:prstGeom>
          <a:noFill/>
          <a:ln w="9525">
            <a:solidFill>
              <a:srgbClr val="33CCFF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92" name="Line 100"/>
          <p:cNvSpPr>
            <a:spLocks noChangeShapeType="1"/>
          </p:cNvSpPr>
          <p:nvPr/>
        </p:nvSpPr>
        <p:spPr bwMode="auto">
          <a:xfrm rot="19902583" flipH="1">
            <a:off x="5662613" y="3938588"/>
            <a:ext cx="76200" cy="161925"/>
          </a:xfrm>
          <a:prstGeom prst="line">
            <a:avLst/>
          </a:prstGeom>
          <a:noFill/>
          <a:ln w="9525">
            <a:solidFill>
              <a:srgbClr val="33CCFF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093" name="Line 101"/>
          <p:cNvSpPr>
            <a:spLocks noChangeShapeType="1"/>
          </p:cNvSpPr>
          <p:nvPr/>
        </p:nvSpPr>
        <p:spPr bwMode="auto">
          <a:xfrm rot="19902583" flipH="1">
            <a:off x="5626100" y="3924300"/>
            <a:ext cx="28575" cy="104775"/>
          </a:xfrm>
          <a:prstGeom prst="line">
            <a:avLst/>
          </a:prstGeom>
          <a:noFill/>
          <a:ln w="9525">
            <a:solidFill>
              <a:srgbClr val="003366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02"/>
          <p:cNvGrpSpPr>
            <a:grpSpLocks/>
          </p:cNvGrpSpPr>
          <p:nvPr/>
        </p:nvGrpSpPr>
        <p:grpSpPr bwMode="auto">
          <a:xfrm rot="900060">
            <a:off x="5435600" y="3927475"/>
            <a:ext cx="214313" cy="201613"/>
            <a:chOff x="3424" y="2474"/>
            <a:chExt cx="135" cy="127"/>
          </a:xfrm>
        </p:grpSpPr>
        <p:sp>
          <p:nvSpPr>
            <p:cNvPr id="37025" name="Line 103"/>
            <p:cNvSpPr>
              <a:spLocks noChangeShapeType="1"/>
            </p:cNvSpPr>
            <p:nvPr/>
          </p:nvSpPr>
          <p:spPr bwMode="auto">
            <a:xfrm rot="19902583" flipH="1">
              <a:off x="3541" y="2501"/>
              <a:ext cx="18" cy="6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26" name="Line 104"/>
            <p:cNvSpPr>
              <a:spLocks noChangeShapeType="1"/>
            </p:cNvSpPr>
            <p:nvPr/>
          </p:nvSpPr>
          <p:spPr bwMode="auto">
            <a:xfrm rot="19902583" flipH="1">
              <a:off x="3489" y="2474"/>
              <a:ext cx="30" cy="9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27" name="Line 105"/>
            <p:cNvSpPr>
              <a:spLocks noChangeShapeType="1"/>
            </p:cNvSpPr>
            <p:nvPr/>
          </p:nvSpPr>
          <p:spPr bwMode="auto">
            <a:xfrm rot="19902583" flipH="1">
              <a:off x="3447" y="2499"/>
              <a:ext cx="48" cy="10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28" name="Line 106"/>
            <p:cNvSpPr>
              <a:spLocks noChangeShapeType="1"/>
            </p:cNvSpPr>
            <p:nvPr/>
          </p:nvSpPr>
          <p:spPr bwMode="auto">
            <a:xfrm rot="19902583" flipH="1">
              <a:off x="3424" y="2490"/>
              <a:ext cx="18" cy="6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07"/>
          <p:cNvGrpSpPr>
            <a:grpSpLocks/>
          </p:cNvGrpSpPr>
          <p:nvPr/>
        </p:nvGrpSpPr>
        <p:grpSpPr bwMode="auto">
          <a:xfrm rot="900060">
            <a:off x="5226050" y="3813175"/>
            <a:ext cx="214313" cy="201613"/>
            <a:chOff x="3424" y="2474"/>
            <a:chExt cx="135" cy="127"/>
          </a:xfrm>
        </p:grpSpPr>
        <p:sp>
          <p:nvSpPr>
            <p:cNvPr id="37021" name="Line 108"/>
            <p:cNvSpPr>
              <a:spLocks noChangeShapeType="1"/>
            </p:cNvSpPr>
            <p:nvPr/>
          </p:nvSpPr>
          <p:spPr bwMode="auto">
            <a:xfrm rot="19902583" flipH="1">
              <a:off x="3541" y="2501"/>
              <a:ext cx="18" cy="66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22" name="Line 109"/>
            <p:cNvSpPr>
              <a:spLocks noChangeShapeType="1"/>
            </p:cNvSpPr>
            <p:nvPr/>
          </p:nvSpPr>
          <p:spPr bwMode="auto">
            <a:xfrm rot="19902583" flipH="1">
              <a:off x="3489" y="2474"/>
              <a:ext cx="30" cy="9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23" name="Line 110"/>
            <p:cNvSpPr>
              <a:spLocks noChangeShapeType="1"/>
            </p:cNvSpPr>
            <p:nvPr/>
          </p:nvSpPr>
          <p:spPr bwMode="auto">
            <a:xfrm rot="19902583" flipH="1">
              <a:off x="3447" y="2499"/>
              <a:ext cx="48" cy="102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24" name="Line 111"/>
            <p:cNvSpPr>
              <a:spLocks noChangeShapeType="1"/>
            </p:cNvSpPr>
            <p:nvPr/>
          </p:nvSpPr>
          <p:spPr bwMode="auto">
            <a:xfrm rot="19902583" flipH="1">
              <a:off x="3424" y="2490"/>
              <a:ext cx="18" cy="66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5104" name="Line 112"/>
          <p:cNvSpPr>
            <a:spLocks noChangeShapeType="1"/>
          </p:cNvSpPr>
          <p:nvPr/>
        </p:nvSpPr>
        <p:spPr bwMode="auto">
          <a:xfrm rot="21339225" flipH="1">
            <a:off x="5719763" y="5121275"/>
            <a:ext cx="28575" cy="104775"/>
          </a:xfrm>
          <a:prstGeom prst="line">
            <a:avLst/>
          </a:prstGeom>
          <a:noFill/>
          <a:ln w="19050">
            <a:solidFill>
              <a:srgbClr val="33CCFF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05" name="Line 113"/>
          <p:cNvSpPr>
            <a:spLocks noChangeShapeType="1"/>
          </p:cNvSpPr>
          <p:nvPr/>
        </p:nvSpPr>
        <p:spPr bwMode="auto">
          <a:xfrm rot="21339225" flipH="1">
            <a:off x="5653088" y="5051425"/>
            <a:ext cx="47625" cy="142875"/>
          </a:xfrm>
          <a:prstGeom prst="line">
            <a:avLst/>
          </a:prstGeom>
          <a:noFill/>
          <a:ln w="19050">
            <a:solidFill>
              <a:srgbClr val="33CCFF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06" name="Line 114"/>
          <p:cNvSpPr>
            <a:spLocks noChangeShapeType="1"/>
          </p:cNvSpPr>
          <p:nvPr/>
        </p:nvSpPr>
        <p:spPr bwMode="auto">
          <a:xfrm rot="21339225" flipH="1">
            <a:off x="5570538" y="5081588"/>
            <a:ext cx="63500" cy="144462"/>
          </a:xfrm>
          <a:prstGeom prst="line">
            <a:avLst/>
          </a:prstGeom>
          <a:noFill/>
          <a:ln w="19050">
            <a:solidFill>
              <a:srgbClr val="33CCFF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07" name="Line 115"/>
          <p:cNvSpPr>
            <a:spLocks noChangeShapeType="1"/>
          </p:cNvSpPr>
          <p:nvPr/>
        </p:nvSpPr>
        <p:spPr bwMode="auto">
          <a:xfrm rot="21339225" flipH="1">
            <a:off x="5502275" y="4964113"/>
            <a:ext cx="96838" cy="242887"/>
          </a:xfrm>
          <a:prstGeom prst="line">
            <a:avLst/>
          </a:prstGeom>
          <a:noFill/>
          <a:ln w="19050">
            <a:solidFill>
              <a:srgbClr val="33CCFF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116"/>
          <p:cNvGrpSpPr>
            <a:grpSpLocks/>
          </p:cNvGrpSpPr>
          <p:nvPr/>
        </p:nvGrpSpPr>
        <p:grpSpPr bwMode="auto">
          <a:xfrm rot="-556597">
            <a:off x="5286375" y="3790950"/>
            <a:ext cx="152400" cy="266700"/>
            <a:chOff x="4008" y="2358"/>
            <a:chExt cx="96" cy="168"/>
          </a:xfrm>
        </p:grpSpPr>
        <p:sp>
          <p:nvSpPr>
            <p:cNvPr id="37017" name="Line 117"/>
            <p:cNvSpPr>
              <a:spLocks noChangeShapeType="1"/>
            </p:cNvSpPr>
            <p:nvPr/>
          </p:nvSpPr>
          <p:spPr bwMode="auto">
            <a:xfrm flipH="1">
              <a:off x="4086" y="2460"/>
              <a:ext cx="18" cy="66"/>
            </a:xfrm>
            <a:prstGeom prst="line">
              <a:avLst/>
            </a:prstGeom>
            <a:noFill/>
            <a:ln w="9525">
              <a:solidFill>
                <a:srgbClr val="33CCFF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18" name="Line 118"/>
            <p:cNvSpPr>
              <a:spLocks noChangeShapeType="1"/>
            </p:cNvSpPr>
            <p:nvPr/>
          </p:nvSpPr>
          <p:spPr bwMode="auto">
            <a:xfrm flipH="1">
              <a:off x="4044" y="2418"/>
              <a:ext cx="30" cy="90"/>
            </a:xfrm>
            <a:prstGeom prst="line">
              <a:avLst/>
            </a:prstGeom>
            <a:noFill/>
            <a:ln w="9525">
              <a:solidFill>
                <a:srgbClr val="33CCFF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19" name="Line 119"/>
            <p:cNvSpPr>
              <a:spLocks noChangeShapeType="1"/>
            </p:cNvSpPr>
            <p:nvPr/>
          </p:nvSpPr>
          <p:spPr bwMode="auto">
            <a:xfrm flipH="1">
              <a:off x="4014" y="2382"/>
              <a:ext cx="48" cy="102"/>
            </a:xfrm>
            <a:prstGeom prst="line">
              <a:avLst/>
            </a:prstGeom>
            <a:noFill/>
            <a:ln w="9525">
              <a:solidFill>
                <a:srgbClr val="33CCFF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20" name="Line 120"/>
            <p:cNvSpPr>
              <a:spLocks noChangeShapeType="1"/>
            </p:cNvSpPr>
            <p:nvPr/>
          </p:nvSpPr>
          <p:spPr bwMode="auto">
            <a:xfrm flipH="1">
              <a:off x="4008" y="2358"/>
              <a:ext cx="18" cy="66"/>
            </a:xfrm>
            <a:prstGeom prst="line">
              <a:avLst/>
            </a:prstGeom>
            <a:noFill/>
            <a:ln w="9525">
              <a:solidFill>
                <a:srgbClr val="33CCFF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121"/>
          <p:cNvGrpSpPr>
            <a:grpSpLocks/>
          </p:cNvGrpSpPr>
          <p:nvPr/>
        </p:nvGrpSpPr>
        <p:grpSpPr bwMode="auto">
          <a:xfrm rot="-556597">
            <a:off x="5429250" y="3895725"/>
            <a:ext cx="152400" cy="266700"/>
            <a:chOff x="4008" y="2358"/>
            <a:chExt cx="96" cy="168"/>
          </a:xfrm>
        </p:grpSpPr>
        <p:sp>
          <p:nvSpPr>
            <p:cNvPr id="37013" name="Line 122"/>
            <p:cNvSpPr>
              <a:spLocks noChangeShapeType="1"/>
            </p:cNvSpPr>
            <p:nvPr/>
          </p:nvSpPr>
          <p:spPr bwMode="auto">
            <a:xfrm flipH="1">
              <a:off x="4086" y="2460"/>
              <a:ext cx="18" cy="66"/>
            </a:xfrm>
            <a:prstGeom prst="line">
              <a:avLst/>
            </a:prstGeom>
            <a:noFill/>
            <a:ln w="9525">
              <a:solidFill>
                <a:srgbClr val="33CCFF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14" name="Line 123"/>
            <p:cNvSpPr>
              <a:spLocks noChangeShapeType="1"/>
            </p:cNvSpPr>
            <p:nvPr/>
          </p:nvSpPr>
          <p:spPr bwMode="auto">
            <a:xfrm flipH="1">
              <a:off x="4044" y="2418"/>
              <a:ext cx="30" cy="90"/>
            </a:xfrm>
            <a:prstGeom prst="line">
              <a:avLst/>
            </a:prstGeom>
            <a:noFill/>
            <a:ln w="9525">
              <a:solidFill>
                <a:srgbClr val="33CCFF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15" name="Line 124"/>
            <p:cNvSpPr>
              <a:spLocks noChangeShapeType="1"/>
            </p:cNvSpPr>
            <p:nvPr/>
          </p:nvSpPr>
          <p:spPr bwMode="auto">
            <a:xfrm flipH="1">
              <a:off x="4014" y="2382"/>
              <a:ext cx="48" cy="102"/>
            </a:xfrm>
            <a:prstGeom prst="line">
              <a:avLst/>
            </a:prstGeom>
            <a:noFill/>
            <a:ln w="9525">
              <a:solidFill>
                <a:srgbClr val="33CCFF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16" name="Line 125"/>
            <p:cNvSpPr>
              <a:spLocks noChangeShapeType="1"/>
            </p:cNvSpPr>
            <p:nvPr/>
          </p:nvSpPr>
          <p:spPr bwMode="auto">
            <a:xfrm flipH="1">
              <a:off x="4008" y="2358"/>
              <a:ext cx="18" cy="66"/>
            </a:xfrm>
            <a:prstGeom prst="line">
              <a:avLst/>
            </a:prstGeom>
            <a:noFill/>
            <a:ln w="9525">
              <a:solidFill>
                <a:srgbClr val="33CCFF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126"/>
          <p:cNvGrpSpPr>
            <a:grpSpLocks/>
          </p:cNvGrpSpPr>
          <p:nvPr/>
        </p:nvGrpSpPr>
        <p:grpSpPr bwMode="auto">
          <a:xfrm rot="-1697417">
            <a:off x="6915150" y="4895850"/>
            <a:ext cx="152400" cy="266700"/>
            <a:chOff x="4008" y="2358"/>
            <a:chExt cx="96" cy="168"/>
          </a:xfrm>
        </p:grpSpPr>
        <p:sp>
          <p:nvSpPr>
            <p:cNvPr id="37009" name="Line 127"/>
            <p:cNvSpPr>
              <a:spLocks noChangeShapeType="1"/>
            </p:cNvSpPr>
            <p:nvPr/>
          </p:nvSpPr>
          <p:spPr bwMode="auto">
            <a:xfrm flipH="1">
              <a:off x="4086" y="2460"/>
              <a:ext cx="18" cy="66"/>
            </a:xfrm>
            <a:prstGeom prst="line">
              <a:avLst/>
            </a:prstGeom>
            <a:noFill/>
            <a:ln w="9525">
              <a:solidFill>
                <a:srgbClr val="435089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10" name="Line 128"/>
            <p:cNvSpPr>
              <a:spLocks noChangeShapeType="1"/>
            </p:cNvSpPr>
            <p:nvPr/>
          </p:nvSpPr>
          <p:spPr bwMode="auto">
            <a:xfrm flipH="1">
              <a:off x="4044" y="2418"/>
              <a:ext cx="30" cy="90"/>
            </a:xfrm>
            <a:prstGeom prst="line">
              <a:avLst/>
            </a:prstGeom>
            <a:noFill/>
            <a:ln w="9525">
              <a:solidFill>
                <a:srgbClr val="435089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11" name="Line 129"/>
            <p:cNvSpPr>
              <a:spLocks noChangeShapeType="1"/>
            </p:cNvSpPr>
            <p:nvPr/>
          </p:nvSpPr>
          <p:spPr bwMode="auto">
            <a:xfrm flipH="1">
              <a:off x="4014" y="2382"/>
              <a:ext cx="48" cy="102"/>
            </a:xfrm>
            <a:prstGeom prst="line">
              <a:avLst/>
            </a:prstGeom>
            <a:noFill/>
            <a:ln w="9525">
              <a:solidFill>
                <a:srgbClr val="435089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12" name="Line 130"/>
            <p:cNvSpPr>
              <a:spLocks noChangeShapeType="1"/>
            </p:cNvSpPr>
            <p:nvPr/>
          </p:nvSpPr>
          <p:spPr bwMode="auto">
            <a:xfrm flipH="1">
              <a:off x="4008" y="2358"/>
              <a:ext cx="18" cy="66"/>
            </a:xfrm>
            <a:prstGeom prst="line">
              <a:avLst/>
            </a:prstGeom>
            <a:noFill/>
            <a:ln w="9525">
              <a:solidFill>
                <a:srgbClr val="435089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5123" name="Line 131"/>
          <p:cNvSpPr>
            <a:spLocks noChangeShapeType="1"/>
          </p:cNvSpPr>
          <p:nvPr/>
        </p:nvSpPr>
        <p:spPr bwMode="auto">
          <a:xfrm rot="19902583" flipH="1">
            <a:off x="6811963" y="5018088"/>
            <a:ext cx="28575" cy="104775"/>
          </a:xfrm>
          <a:prstGeom prst="line">
            <a:avLst/>
          </a:prstGeom>
          <a:noFill/>
          <a:ln w="9525">
            <a:solidFill>
              <a:srgbClr val="435089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24" name="Line 132"/>
          <p:cNvSpPr>
            <a:spLocks noChangeShapeType="1"/>
          </p:cNvSpPr>
          <p:nvPr/>
        </p:nvSpPr>
        <p:spPr bwMode="auto">
          <a:xfrm rot="19902583" flipH="1">
            <a:off x="6729413" y="4975225"/>
            <a:ext cx="47625" cy="142875"/>
          </a:xfrm>
          <a:prstGeom prst="line">
            <a:avLst/>
          </a:prstGeom>
          <a:noFill/>
          <a:ln w="9525">
            <a:solidFill>
              <a:srgbClr val="435089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25" name="Line 133"/>
          <p:cNvSpPr>
            <a:spLocks noChangeShapeType="1"/>
          </p:cNvSpPr>
          <p:nvPr/>
        </p:nvSpPr>
        <p:spPr bwMode="auto">
          <a:xfrm rot="19902583" flipH="1">
            <a:off x="6662738" y="5014913"/>
            <a:ext cx="76200" cy="161925"/>
          </a:xfrm>
          <a:prstGeom prst="line">
            <a:avLst/>
          </a:prstGeom>
          <a:noFill/>
          <a:ln w="9525">
            <a:solidFill>
              <a:srgbClr val="33CCFF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26" name="Line 134"/>
          <p:cNvSpPr>
            <a:spLocks noChangeShapeType="1"/>
          </p:cNvSpPr>
          <p:nvPr/>
        </p:nvSpPr>
        <p:spPr bwMode="auto">
          <a:xfrm rot="19902583" flipH="1">
            <a:off x="6626225" y="5000625"/>
            <a:ext cx="28575" cy="104775"/>
          </a:xfrm>
          <a:prstGeom prst="line">
            <a:avLst/>
          </a:prstGeom>
          <a:noFill/>
          <a:ln w="9525">
            <a:solidFill>
              <a:srgbClr val="003366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135"/>
          <p:cNvGrpSpPr>
            <a:grpSpLocks/>
          </p:cNvGrpSpPr>
          <p:nvPr/>
        </p:nvGrpSpPr>
        <p:grpSpPr bwMode="auto">
          <a:xfrm rot="-1697417">
            <a:off x="6496050" y="5000625"/>
            <a:ext cx="152400" cy="266700"/>
            <a:chOff x="4008" y="2358"/>
            <a:chExt cx="96" cy="168"/>
          </a:xfrm>
        </p:grpSpPr>
        <p:sp>
          <p:nvSpPr>
            <p:cNvPr id="37005" name="Line 136"/>
            <p:cNvSpPr>
              <a:spLocks noChangeShapeType="1"/>
            </p:cNvSpPr>
            <p:nvPr/>
          </p:nvSpPr>
          <p:spPr bwMode="auto">
            <a:xfrm flipH="1">
              <a:off x="4086" y="2460"/>
              <a:ext cx="18" cy="66"/>
            </a:xfrm>
            <a:prstGeom prst="line">
              <a:avLst/>
            </a:prstGeom>
            <a:noFill/>
            <a:ln w="9525">
              <a:solidFill>
                <a:srgbClr val="435089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06" name="Line 137"/>
            <p:cNvSpPr>
              <a:spLocks noChangeShapeType="1"/>
            </p:cNvSpPr>
            <p:nvPr/>
          </p:nvSpPr>
          <p:spPr bwMode="auto">
            <a:xfrm flipH="1">
              <a:off x="4044" y="2418"/>
              <a:ext cx="30" cy="90"/>
            </a:xfrm>
            <a:prstGeom prst="line">
              <a:avLst/>
            </a:prstGeom>
            <a:noFill/>
            <a:ln w="9525">
              <a:solidFill>
                <a:srgbClr val="435089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07" name="Line 138"/>
            <p:cNvSpPr>
              <a:spLocks noChangeShapeType="1"/>
            </p:cNvSpPr>
            <p:nvPr/>
          </p:nvSpPr>
          <p:spPr bwMode="auto">
            <a:xfrm flipH="1">
              <a:off x="4014" y="2382"/>
              <a:ext cx="48" cy="102"/>
            </a:xfrm>
            <a:prstGeom prst="line">
              <a:avLst/>
            </a:prstGeom>
            <a:noFill/>
            <a:ln w="9525">
              <a:solidFill>
                <a:srgbClr val="435089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08" name="Line 139"/>
            <p:cNvSpPr>
              <a:spLocks noChangeShapeType="1"/>
            </p:cNvSpPr>
            <p:nvPr/>
          </p:nvSpPr>
          <p:spPr bwMode="auto">
            <a:xfrm flipH="1">
              <a:off x="4008" y="2358"/>
              <a:ext cx="18" cy="66"/>
            </a:xfrm>
            <a:prstGeom prst="line">
              <a:avLst/>
            </a:prstGeom>
            <a:noFill/>
            <a:ln w="9525">
              <a:solidFill>
                <a:srgbClr val="435089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5132" name="Line 140"/>
          <p:cNvSpPr>
            <a:spLocks noChangeShapeType="1"/>
          </p:cNvSpPr>
          <p:nvPr/>
        </p:nvSpPr>
        <p:spPr bwMode="auto">
          <a:xfrm rot="19902583" flipH="1">
            <a:off x="6392863" y="5122863"/>
            <a:ext cx="28575" cy="104775"/>
          </a:xfrm>
          <a:prstGeom prst="line">
            <a:avLst/>
          </a:prstGeom>
          <a:noFill/>
          <a:ln w="9525">
            <a:solidFill>
              <a:srgbClr val="33CCFF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33" name="Line 141"/>
          <p:cNvSpPr>
            <a:spLocks noChangeShapeType="1"/>
          </p:cNvSpPr>
          <p:nvPr/>
        </p:nvSpPr>
        <p:spPr bwMode="auto">
          <a:xfrm rot="19902583" flipH="1">
            <a:off x="6310313" y="5080000"/>
            <a:ext cx="47625" cy="142875"/>
          </a:xfrm>
          <a:prstGeom prst="line">
            <a:avLst/>
          </a:prstGeom>
          <a:noFill/>
          <a:ln w="9525">
            <a:solidFill>
              <a:srgbClr val="435089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34" name="Line 142"/>
          <p:cNvSpPr>
            <a:spLocks noChangeShapeType="1"/>
          </p:cNvSpPr>
          <p:nvPr/>
        </p:nvSpPr>
        <p:spPr bwMode="auto">
          <a:xfrm rot="19902583" flipH="1">
            <a:off x="6207125" y="5105400"/>
            <a:ext cx="28575" cy="104775"/>
          </a:xfrm>
          <a:prstGeom prst="line">
            <a:avLst/>
          </a:prstGeom>
          <a:noFill/>
          <a:ln w="9525">
            <a:solidFill>
              <a:srgbClr val="435089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35" name="Freeform 143"/>
          <p:cNvSpPr>
            <a:spLocks/>
          </p:cNvSpPr>
          <p:nvPr/>
        </p:nvSpPr>
        <p:spPr bwMode="auto">
          <a:xfrm>
            <a:off x="5826125" y="4741863"/>
            <a:ext cx="1538288" cy="514350"/>
          </a:xfrm>
          <a:custGeom>
            <a:avLst/>
            <a:gdLst>
              <a:gd name="T0" fmla="*/ 2147483647 w 969"/>
              <a:gd name="T1" fmla="*/ 0 h 324"/>
              <a:gd name="T2" fmla="*/ 2147483647 w 969"/>
              <a:gd name="T3" fmla="*/ 52924075 h 324"/>
              <a:gd name="T4" fmla="*/ 2147483647 w 969"/>
              <a:gd name="T5" fmla="*/ 786288750 h 324"/>
              <a:gd name="T6" fmla="*/ 2147483647 w 969"/>
              <a:gd name="T7" fmla="*/ 816530625 h 324"/>
              <a:gd name="T8" fmla="*/ 0 w 969"/>
              <a:gd name="T9" fmla="*/ 801409688 h 324"/>
              <a:gd name="T10" fmla="*/ 75604712 w 969"/>
              <a:gd name="T11" fmla="*/ 748487200 h 324"/>
              <a:gd name="T12" fmla="*/ 672882731 w 969"/>
              <a:gd name="T13" fmla="*/ 582156888 h 324"/>
              <a:gd name="T14" fmla="*/ 1580139276 w 969"/>
              <a:gd name="T15" fmla="*/ 287297813 h 324"/>
              <a:gd name="T16" fmla="*/ 2109372261 w 969"/>
              <a:gd name="T17" fmla="*/ 120967500 h 324"/>
              <a:gd name="T18" fmla="*/ 2147483647 w 969"/>
              <a:gd name="T19" fmla="*/ 0 h 3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69"/>
              <a:gd name="T31" fmla="*/ 0 h 324"/>
              <a:gd name="T32" fmla="*/ 969 w 969"/>
              <a:gd name="T33" fmla="*/ 324 h 3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69" h="324">
                <a:moveTo>
                  <a:pt x="969" y="0"/>
                </a:moveTo>
                <a:cubicBezTo>
                  <a:pt x="966" y="17"/>
                  <a:pt x="966" y="10"/>
                  <a:pt x="966" y="21"/>
                </a:cubicBezTo>
                <a:lnTo>
                  <a:pt x="966" y="312"/>
                </a:lnTo>
                <a:lnTo>
                  <a:pt x="939" y="324"/>
                </a:lnTo>
                <a:lnTo>
                  <a:pt x="0" y="318"/>
                </a:lnTo>
                <a:lnTo>
                  <a:pt x="30" y="297"/>
                </a:lnTo>
                <a:lnTo>
                  <a:pt x="267" y="231"/>
                </a:lnTo>
                <a:lnTo>
                  <a:pt x="627" y="114"/>
                </a:lnTo>
                <a:lnTo>
                  <a:pt x="837" y="48"/>
                </a:lnTo>
                <a:lnTo>
                  <a:pt x="969" y="0"/>
                </a:lnTo>
                <a:close/>
              </a:path>
            </a:pathLst>
          </a:custGeom>
          <a:solidFill>
            <a:schemeClr val="hlink">
              <a:alpha val="34117"/>
            </a:scheme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36" name="Line 144"/>
          <p:cNvSpPr>
            <a:spLocks noChangeShapeType="1"/>
          </p:cNvSpPr>
          <p:nvPr/>
        </p:nvSpPr>
        <p:spPr bwMode="auto">
          <a:xfrm flipV="1">
            <a:off x="5811838" y="4741863"/>
            <a:ext cx="1544637" cy="4937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37" name="Text Box 145"/>
          <p:cNvSpPr txBox="1">
            <a:spLocks noChangeArrowheads="1"/>
          </p:cNvSpPr>
          <p:nvPr/>
        </p:nvSpPr>
        <p:spPr bwMode="auto">
          <a:xfrm>
            <a:off x="6889750" y="5026025"/>
            <a:ext cx="9572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</a:rPr>
              <a:t>Cool</a:t>
            </a:r>
          </a:p>
        </p:txBody>
      </p:sp>
      <p:sp>
        <p:nvSpPr>
          <p:cNvPr id="85138" name="Rectangle 146"/>
          <p:cNvSpPr>
            <a:spLocks noChangeArrowheads="1"/>
          </p:cNvSpPr>
          <p:nvPr/>
        </p:nvSpPr>
        <p:spPr bwMode="auto">
          <a:xfrm>
            <a:off x="4473575" y="4457700"/>
            <a:ext cx="2890838" cy="8001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147"/>
          <p:cNvGrpSpPr>
            <a:grpSpLocks/>
          </p:cNvGrpSpPr>
          <p:nvPr/>
        </p:nvGrpSpPr>
        <p:grpSpPr bwMode="auto">
          <a:xfrm rot="-1697417">
            <a:off x="6905625" y="6048375"/>
            <a:ext cx="152400" cy="266700"/>
            <a:chOff x="4008" y="2358"/>
            <a:chExt cx="96" cy="168"/>
          </a:xfrm>
        </p:grpSpPr>
        <p:sp>
          <p:nvSpPr>
            <p:cNvPr id="37001" name="Line 148"/>
            <p:cNvSpPr>
              <a:spLocks noChangeShapeType="1"/>
            </p:cNvSpPr>
            <p:nvPr/>
          </p:nvSpPr>
          <p:spPr bwMode="auto">
            <a:xfrm flipH="1">
              <a:off x="4086" y="2460"/>
              <a:ext cx="18" cy="66"/>
            </a:xfrm>
            <a:prstGeom prst="line">
              <a:avLst/>
            </a:prstGeom>
            <a:noFill/>
            <a:ln w="9525">
              <a:solidFill>
                <a:srgbClr val="435089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02" name="Line 149"/>
            <p:cNvSpPr>
              <a:spLocks noChangeShapeType="1"/>
            </p:cNvSpPr>
            <p:nvPr/>
          </p:nvSpPr>
          <p:spPr bwMode="auto">
            <a:xfrm flipH="1">
              <a:off x="4044" y="2418"/>
              <a:ext cx="30" cy="90"/>
            </a:xfrm>
            <a:prstGeom prst="line">
              <a:avLst/>
            </a:prstGeom>
            <a:noFill/>
            <a:ln w="9525">
              <a:solidFill>
                <a:srgbClr val="435089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03" name="Line 150"/>
            <p:cNvSpPr>
              <a:spLocks noChangeShapeType="1"/>
            </p:cNvSpPr>
            <p:nvPr/>
          </p:nvSpPr>
          <p:spPr bwMode="auto">
            <a:xfrm flipH="1">
              <a:off x="4014" y="2382"/>
              <a:ext cx="48" cy="102"/>
            </a:xfrm>
            <a:prstGeom prst="line">
              <a:avLst/>
            </a:prstGeom>
            <a:noFill/>
            <a:ln w="9525">
              <a:solidFill>
                <a:srgbClr val="435089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04" name="Line 151"/>
            <p:cNvSpPr>
              <a:spLocks noChangeShapeType="1"/>
            </p:cNvSpPr>
            <p:nvPr/>
          </p:nvSpPr>
          <p:spPr bwMode="auto">
            <a:xfrm flipH="1">
              <a:off x="4008" y="2358"/>
              <a:ext cx="18" cy="66"/>
            </a:xfrm>
            <a:prstGeom prst="line">
              <a:avLst/>
            </a:prstGeom>
            <a:noFill/>
            <a:ln w="9525">
              <a:solidFill>
                <a:srgbClr val="435089"/>
              </a:solidFill>
              <a:prstDash val="dashDot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5144" name="Line 152"/>
          <p:cNvSpPr>
            <a:spLocks noChangeShapeType="1"/>
          </p:cNvSpPr>
          <p:nvPr/>
        </p:nvSpPr>
        <p:spPr bwMode="auto">
          <a:xfrm rot="19902583" flipH="1">
            <a:off x="6802438" y="6170613"/>
            <a:ext cx="28575" cy="104775"/>
          </a:xfrm>
          <a:prstGeom prst="line">
            <a:avLst/>
          </a:prstGeom>
          <a:noFill/>
          <a:ln w="9525">
            <a:solidFill>
              <a:srgbClr val="435089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45" name="Line 153"/>
          <p:cNvSpPr>
            <a:spLocks noChangeShapeType="1"/>
          </p:cNvSpPr>
          <p:nvPr/>
        </p:nvSpPr>
        <p:spPr bwMode="auto">
          <a:xfrm rot="19902583" flipH="1">
            <a:off x="6719888" y="6127750"/>
            <a:ext cx="47625" cy="142875"/>
          </a:xfrm>
          <a:prstGeom prst="line">
            <a:avLst/>
          </a:prstGeom>
          <a:noFill/>
          <a:ln w="9525">
            <a:solidFill>
              <a:srgbClr val="435089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46" name="Line 154"/>
          <p:cNvSpPr>
            <a:spLocks noChangeShapeType="1"/>
          </p:cNvSpPr>
          <p:nvPr/>
        </p:nvSpPr>
        <p:spPr bwMode="auto">
          <a:xfrm rot="19902583" flipH="1">
            <a:off x="6653213" y="6167438"/>
            <a:ext cx="76200" cy="161925"/>
          </a:xfrm>
          <a:prstGeom prst="line">
            <a:avLst/>
          </a:prstGeom>
          <a:noFill/>
          <a:ln w="9525">
            <a:solidFill>
              <a:srgbClr val="435089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47" name="Line 155"/>
          <p:cNvSpPr>
            <a:spLocks noChangeShapeType="1"/>
          </p:cNvSpPr>
          <p:nvPr/>
        </p:nvSpPr>
        <p:spPr bwMode="auto">
          <a:xfrm rot="19902583" flipH="1">
            <a:off x="6616700" y="6153150"/>
            <a:ext cx="28575" cy="104775"/>
          </a:xfrm>
          <a:prstGeom prst="line">
            <a:avLst/>
          </a:prstGeom>
          <a:noFill/>
          <a:ln w="9525">
            <a:solidFill>
              <a:srgbClr val="33CCFF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48" name="Line 156"/>
          <p:cNvSpPr>
            <a:spLocks noChangeShapeType="1"/>
          </p:cNvSpPr>
          <p:nvPr/>
        </p:nvSpPr>
        <p:spPr bwMode="auto">
          <a:xfrm rot="19902583" flipH="1">
            <a:off x="6440488" y="6237288"/>
            <a:ext cx="28575" cy="104775"/>
          </a:xfrm>
          <a:prstGeom prst="line">
            <a:avLst/>
          </a:prstGeom>
          <a:noFill/>
          <a:ln w="9525">
            <a:solidFill>
              <a:srgbClr val="33CCFF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49" name="Line 157"/>
          <p:cNvSpPr>
            <a:spLocks noChangeShapeType="1"/>
          </p:cNvSpPr>
          <p:nvPr/>
        </p:nvSpPr>
        <p:spPr bwMode="auto">
          <a:xfrm rot="19902583" flipH="1">
            <a:off x="6357938" y="6194425"/>
            <a:ext cx="47625" cy="142875"/>
          </a:xfrm>
          <a:prstGeom prst="line">
            <a:avLst/>
          </a:prstGeom>
          <a:noFill/>
          <a:ln w="9525">
            <a:solidFill>
              <a:srgbClr val="435089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50" name="Line 158"/>
          <p:cNvSpPr>
            <a:spLocks noChangeShapeType="1"/>
          </p:cNvSpPr>
          <p:nvPr/>
        </p:nvSpPr>
        <p:spPr bwMode="auto">
          <a:xfrm rot="19902583" flipH="1">
            <a:off x="6526213" y="6189663"/>
            <a:ext cx="28575" cy="104775"/>
          </a:xfrm>
          <a:prstGeom prst="line">
            <a:avLst/>
          </a:prstGeom>
          <a:noFill/>
          <a:ln w="9525">
            <a:solidFill>
              <a:srgbClr val="435089"/>
            </a:solidFill>
            <a:prstDash val="dashDot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51" name="Freeform 159"/>
          <p:cNvSpPr>
            <a:spLocks/>
          </p:cNvSpPr>
          <p:nvPr/>
        </p:nvSpPr>
        <p:spPr bwMode="auto">
          <a:xfrm>
            <a:off x="5829300" y="5857875"/>
            <a:ext cx="1538288" cy="514350"/>
          </a:xfrm>
          <a:custGeom>
            <a:avLst/>
            <a:gdLst>
              <a:gd name="T0" fmla="*/ 2147483647 w 969"/>
              <a:gd name="T1" fmla="*/ 0 h 324"/>
              <a:gd name="T2" fmla="*/ 2147483647 w 969"/>
              <a:gd name="T3" fmla="*/ 52924075 h 324"/>
              <a:gd name="T4" fmla="*/ 2147483647 w 969"/>
              <a:gd name="T5" fmla="*/ 786288750 h 324"/>
              <a:gd name="T6" fmla="*/ 2147483647 w 969"/>
              <a:gd name="T7" fmla="*/ 816530625 h 324"/>
              <a:gd name="T8" fmla="*/ 0 w 969"/>
              <a:gd name="T9" fmla="*/ 801409688 h 324"/>
              <a:gd name="T10" fmla="*/ 75604712 w 969"/>
              <a:gd name="T11" fmla="*/ 748487200 h 324"/>
              <a:gd name="T12" fmla="*/ 672882731 w 969"/>
              <a:gd name="T13" fmla="*/ 582156888 h 324"/>
              <a:gd name="T14" fmla="*/ 1580139276 w 969"/>
              <a:gd name="T15" fmla="*/ 287297813 h 324"/>
              <a:gd name="T16" fmla="*/ 2109372261 w 969"/>
              <a:gd name="T17" fmla="*/ 120967500 h 324"/>
              <a:gd name="T18" fmla="*/ 2147483647 w 969"/>
              <a:gd name="T19" fmla="*/ 0 h 3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69"/>
              <a:gd name="T31" fmla="*/ 0 h 324"/>
              <a:gd name="T32" fmla="*/ 969 w 969"/>
              <a:gd name="T33" fmla="*/ 324 h 3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69" h="324">
                <a:moveTo>
                  <a:pt x="969" y="0"/>
                </a:moveTo>
                <a:cubicBezTo>
                  <a:pt x="966" y="17"/>
                  <a:pt x="966" y="10"/>
                  <a:pt x="966" y="21"/>
                </a:cubicBezTo>
                <a:lnTo>
                  <a:pt x="966" y="312"/>
                </a:lnTo>
                <a:lnTo>
                  <a:pt x="939" y="324"/>
                </a:lnTo>
                <a:lnTo>
                  <a:pt x="0" y="318"/>
                </a:lnTo>
                <a:lnTo>
                  <a:pt x="30" y="297"/>
                </a:lnTo>
                <a:lnTo>
                  <a:pt x="267" y="231"/>
                </a:lnTo>
                <a:lnTo>
                  <a:pt x="627" y="114"/>
                </a:lnTo>
                <a:lnTo>
                  <a:pt x="837" y="48"/>
                </a:lnTo>
                <a:lnTo>
                  <a:pt x="969" y="0"/>
                </a:lnTo>
                <a:close/>
              </a:path>
            </a:pathLst>
          </a:custGeom>
          <a:solidFill>
            <a:schemeClr val="hlink">
              <a:alpha val="34117"/>
            </a:scheme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52" name="Line 160"/>
          <p:cNvSpPr>
            <a:spLocks noChangeShapeType="1"/>
          </p:cNvSpPr>
          <p:nvPr/>
        </p:nvSpPr>
        <p:spPr bwMode="auto">
          <a:xfrm flipV="1">
            <a:off x="5811838" y="5875338"/>
            <a:ext cx="1544637" cy="4937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53" name="Rectangle 161"/>
          <p:cNvSpPr>
            <a:spLocks noChangeArrowheads="1"/>
          </p:cNvSpPr>
          <p:nvPr/>
        </p:nvSpPr>
        <p:spPr bwMode="auto">
          <a:xfrm>
            <a:off x="4478338" y="5576888"/>
            <a:ext cx="2890837" cy="8001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54" name="Text Box 162"/>
          <p:cNvSpPr txBox="1">
            <a:spLocks noChangeArrowheads="1"/>
          </p:cNvSpPr>
          <p:nvPr/>
        </p:nvSpPr>
        <p:spPr bwMode="auto">
          <a:xfrm>
            <a:off x="6910388" y="6140450"/>
            <a:ext cx="9572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</a:rPr>
              <a:t>Cool</a:t>
            </a:r>
          </a:p>
        </p:txBody>
      </p:sp>
      <p:sp>
        <p:nvSpPr>
          <p:cNvPr id="85155" name="Text Box 163"/>
          <p:cNvSpPr txBox="1">
            <a:spLocks noChangeArrowheads="1"/>
          </p:cNvSpPr>
          <p:nvPr/>
        </p:nvSpPr>
        <p:spPr bwMode="auto">
          <a:xfrm>
            <a:off x="7556500" y="5843588"/>
            <a:ext cx="1376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66"/>
                </a:solidFill>
              </a:rPr>
              <a:t>Pre-occlusion</a:t>
            </a:r>
          </a:p>
        </p:txBody>
      </p:sp>
      <p:sp>
        <p:nvSpPr>
          <p:cNvPr id="85156" name="Text Box 164"/>
          <p:cNvSpPr txBox="1">
            <a:spLocks noChangeArrowheads="1"/>
          </p:cNvSpPr>
          <p:nvPr/>
        </p:nvSpPr>
        <p:spPr bwMode="auto">
          <a:xfrm>
            <a:off x="7594600" y="4567238"/>
            <a:ext cx="13763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66"/>
                </a:solidFill>
              </a:rPr>
              <a:t>Initial occlusion</a:t>
            </a:r>
          </a:p>
        </p:txBody>
      </p:sp>
      <p:sp>
        <p:nvSpPr>
          <p:cNvPr id="85157" name="Text Box 165"/>
          <p:cNvSpPr txBox="1">
            <a:spLocks noChangeArrowheads="1"/>
          </p:cNvSpPr>
          <p:nvPr/>
        </p:nvSpPr>
        <p:spPr bwMode="auto">
          <a:xfrm>
            <a:off x="7604125" y="3535363"/>
            <a:ext cx="13763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CC00CC"/>
                </a:solidFill>
              </a:rPr>
              <a:t>Occluded front</a:t>
            </a:r>
          </a:p>
        </p:txBody>
      </p:sp>
      <p:sp>
        <p:nvSpPr>
          <p:cNvPr id="85158" name="Line 166"/>
          <p:cNvSpPr>
            <a:spLocks noChangeShapeType="1"/>
          </p:cNvSpPr>
          <p:nvPr/>
        </p:nvSpPr>
        <p:spPr bwMode="auto">
          <a:xfrm>
            <a:off x="5753100" y="5172075"/>
            <a:ext cx="323850" cy="111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59" name="Text Box 167"/>
          <p:cNvSpPr txBox="1">
            <a:spLocks noChangeArrowheads="1"/>
          </p:cNvSpPr>
          <p:nvPr/>
        </p:nvSpPr>
        <p:spPr bwMode="auto">
          <a:xfrm>
            <a:off x="4549775" y="3838575"/>
            <a:ext cx="9572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66"/>
                </a:solidFill>
              </a:rPr>
              <a:t>Cold</a:t>
            </a:r>
          </a:p>
        </p:txBody>
      </p:sp>
      <p:sp>
        <p:nvSpPr>
          <p:cNvPr id="85160" name="Text Box 168"/>
          <p:cNvSpPr txBox="1">
            <a:spLocks noChangeArrowheads="1"/>
          </p:cNvSpPr>
          <p:nvPr/>
        </p:nvSpPr>
        <p:spPr bwMode="auto">
          <a:xfrm>
            <a:off x="6899275" y="3940175"/>
            <a:ext cx="9572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0000FF"/>
                </a:solidFill>
              </a:rPr>
              <a:t>Cool</a:t>
            </a:r>
          </a:p>
        </p:txBody>
      </p:sp>
      <p:sp>
        <p:nvSpPr>
          <p:cNvPr id="85161" name="Line 169"/>
          <p:cNvSpPr>
            <a:spLocks noChangeShapeType="1"/>
          </p:cNvSpPr>
          <p:nvPr/>
        </p:nvSpPr>
        <p:spPr bwMode="auto">
          <a:xfrm flipV="1">
            <a:off x="4343400" y="5921375"/>
            <a:ext cx="0" cy="392113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162" name="Text Box 170"/>
          <p:cNvSpPr txBox="1">
            <a:spLocks noChangeArrowheads="1"/>
          </p:cNvSpPr>
          <p:nvPr/>
        </p:nvSpPr>
        <p:spPr bwMode="auto">
          <a:xfrm rot="5400000" flipV="1">
            <a:off x="3736975" y="5862638"/>
            <a:ext cx="752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000066"/>
                </a:solidFill>
              </a:rPr>
              <a:t>Height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9" grpId="0" animBg="1"/>
      <p:bldP spid="85000" grpId="0" animBg="1"/>
      <p:bldP spid="85001" grpId="0" animBg="1"/>
      <p:bldP spid="85002" grpId="0" animBg="1"/>
      <p:bldP spid="85003" grpId="0" animBg="1"/>
      <p:bldP spid="85004" grpId="0" animBg="1"/>
      <p:bldP spid="85005" grpId="0" animBg="1"/>
      <p:bldP spid="85006" grpId="0" animBg="1"/>
      <p:bldP spid="85007" grpId="0" animBg="1"/>
      <p:bldP spid="85008" grpId="0" animBg="1"/>
      <p:bldP spid="85009" grpId="0" animBg="1"/>
      <p:bldP spid="85010" grpId="0" animBg="1"/>
      <p:bldP spid="85011" grpId="0" animBg="1"/>
      <p:bldP spid="85012" grpId="0" animBg="1"/>
      <p:bldP spid="85013" grpId="0" animBg="1"/>
      <p:bldP spid="85014" grpId="0" animBg="1"/>
      <p:bldP spid="85015" grpId="0" animBg="1"/>
      <p:bldP spid="85016" grpId="0" animBg="1"/>
      <p:bldP spid="85017" grpId="0" animBg="1"/>
      <p:bldP spid="85018" grpId="0" animBg="1"/>
      <p:bldP spid="85019" grpId="0" animBg="1"/>
      <p:bldP spid="85020" grpId="0" animBg="1"/>
      <p:bldP spid="85021" grpId="0"/>
      <p:bldP spid="85022" grpId="0"/>
      <p:bldP spid="85023" grpId="0"/>
      <p:bldP spid="85024" grpId="0"/>
      <p:bldP spid="85025" grpId="0" animBg="1"/>
      <p:bldP spid="85026" grpId="0" animBg="1"/>
      <p:bldP spid="85027" grpId="0" animBg="1"/>
      <p:bldP spid="85028" grpId="0" animBg="1"/>
      <p:bldP spid="85029" grpId="0" animBg="1"/>
      <p:bldP spid="85030" grpId="0" animBg="1"/>
      <p:bldP spid="85031" grpId="0" animBg="1"/>
      <p:bldP spid="85032" grpId="0" animBg="1"/>
      <p:bldP spid="85033" grpId="0" animBg="1"/>
      <p:bldP spid="85034" grpId="0" animBg="1"/>
      <p:bldP spid="85035" grpId="0" animBg="1"/>
      <p:bldP spid="85036" grpId="0" animBg="1"/>
      <p:bldP spid="85037" grpId="0" animBg="1"/>
      <p:bldP spid="85038" grpId="0" animBg="1"/>
      <p:bldP spid="85039" grpId="0" animBg="1"/>
      <p:bldP spid="85040" grpId="0" animBg="1"/>
      <p:bldP spid="85041" grpId="0" animBg="1"/>
      <p:bldP spid="85042" grpId="0" animBg="1"/>
      <p:bldP spid="85043" grpId="0" animBg="1"/>
      <p:bldP spid="85044" grpId="0"/>
      <p:bldP spid="85045" grpId="0"/>
      <p:bldP spid="85046" grpId="0" animBg="1"/>
      <p:bldP spid="85047" grpId="0" animBg="1"/>
      <p:bldP spid="85048" grpId="0" animBg="1"/>
      <p:bldP spid="85049" grpId="0"/>
      <p:bldP spid="85050" grpId="0" animBg="1"/>
      <p:bldP spid="85051" grpId="0"/>
      <p:bldP spid="85052" grpId="0" animBg="1"/>
      <p:bldP spid="85053" grpId="0" animBg="1"/>
      <p:bldP spid="85054" grpId="0" animBg="1"/>
      <p:bldP spid="85055" grpId="0" animBg="1"/>
      <p:bldP spid="85056" grpId="0" animBg="1"/>
      <p:bldP spid="85057" grpId="0" animBg="1"/>
      <p:bldP spid="85058" grpId="0" animBg="1"/>
      <p:bldP spid="85059" grpId="0" animBg="1"/>
      <p:bldP spid="85060" grpId="0" animBg="1"/>
      <p:bldP spid="85061" grpId="0"/>
      <p:bldP spid="85062" grpId="0" animBg="1"/>
      <p:bldP spid="85063" grpId="0"/>
      <p:bldP spid="85064" grpId="0" animBg="1"/>
      <p:bldP spid="85065" grpId="0" animBg="1"/>
      <p:bldP spid="85066" grpId="0" animBg="1"/>
      <p:bldP spid="85067" grpId="0" animBg="1"/>
      <p:bldP spid="85068" grpId="0" animBg="1"/>
      <p:bldP spid="85069" grpId="0" animBg="1"/>
      <p:bldP spid="85070" grpId="0" animBg="1"/>
      <p:bldP spid="85071" grpId="0" animBg="1"/>
      <p:bldP spid="85072" grpId="0" animBg="1"/>
      <p:bldP spid="85073" grpId="0" animBg="1"/>
      <p:bldP spid="85074" grpId="0" animBg="1"/>
      <p:bldP spid="85075" grpId="0" animBg="1"/>
      <p:bldP spid="85076" grpId="0" animBg="1"/>
      <p:bldP spid="85082" grpId="0" animBg="1"/>
      <p:bldP spid="85083" grpId="0" animBg="1"/>
      <p:bldP spid="85084" grpId="0" animBg="1"/>
      <p:bldP spid="85085" grpId="0" animBg="1"/>
      <p:bldP spid="85086" grpId="0" animBg="1"/>
      <p:bldP spid="85087" grpId="0" animBg="1"/>
      <p:bldP spid="85088" grpId="0" animBg="1"/>
      <p:bldP spid="85089" grpId="0" animBg="1"/>
      <p:bldP spid="85090" grpId="0" animBg="1"/>
      <p:bldP spid="85091" grpId="0" animBg="1"/>
      <p:bldP spid="85092" grpId="0" animBg="1"/>
      <p:bldP spid="85093" grpId="0" animBg="1"/>
      <p:bldP spid="85104" grpId="0" animBg="1"/>
      <p:bldP spid="85105" grpId="0" animBg="1"/>
      <p:bldP spid="85106" grpId="0" animBg="1"/>
      <p:bldP spid="85107" grpId="0" animBg="1"/>
      <p:bldP spid="85123" grpId="0" animBg="1"/>
      <p:bldP spid="85124" grpId="0" animBg="1"/>
      <p:bldP spid="85125" grpId="0" animBg="1"/>
      <p:bldP spid="85126" grpId="0" animBg="1"/>
      <p:bldP spid="85132" grpId="0" animBg="1"/>
      <p:bldP spid="85133" grpId="0" animBg="1"/>
      <p:bldP spid="85134" grpId="0" animBg="1"/>
      <p:bldP spid="85135" grpId="0" animBg="1"/>
      <p:bldP spid="85136" grpId="0" animBg="1"/>
      <p:bldP spid="85137" grpId="0"/>
      <p:bldP spid="85138" grpId="0" animBg="1"/>
      <p:bldP spid="85144" grpId="0" animBg="1"/>
      <p:bldP spid="85145" grpId="0" animBg="1"/>
      <p:bldP spid="85146" grpId="0" animBg="1"/>
      <p:bldP spid="85147" grpId="0" animBg="1"/>
      <p:bldP spid="85148" grpId="0" animBg="1"/>
      <p:bldP spid="85149" grpId="0" animBg="1"/>
      <p:bldP spid="85150" grpId="0" animBg="1"/>
      <p:bldP spid="85151" grpId="0" animBg="1"/>
      <p:bldP spid="85152" grpId="0" animBg="1"/>
      <p:bldP spid="85153" grpId="0" animBg="1"/>
      <p:bldP spid="85154" grpId="0"/>
      <p:bldP spid="85155" grpId="0"/>
      <p:bldP spid="85156" grpId="0"/>
      <p:bldP spid="85157" grpId="0"/>
      <p:bldP spid="85158" grpId="0" animBg="1"/>
      <p:bldP spid="85159" grpId="0"/>
      <p:bldP spid="85160" grpId="0"/>
      <p:bldP spid="85161" grpId="0" animBg="1"/>
      <p:bldP spid="851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/>
              <a:t>Stationary Front</a:t>
            </a:r>
          </a:p>
        </p:txBody>
      </p:sp>
      <p:sp>
        <p:nvSpPr>
          <p:cNvPr id="37891" name="Line 5"/>
          <p:cNvSpPr>
            <a:spLocks noChangeShapeType="1"/>
          </p:cNvSpPr>
          <p:nvPr/>
        </p:nvSpPr>
        <p:spPr bwMode="auto">
          <a:xfrm>
            <a:off x="685800" y="1219200"/>
            <a:ext cx="75438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457200" y="14478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/>
              <a:t>A stationary front experiences very little to no movement.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/>
              <a:t>Two air masses are at a “stand-off,” waiting for one to make a move.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/>
              <a:t>The wind blows parallel to the front, but in opposite directions.</a:t>
            </a:r>
          </a:p>
        </p:txBody>
      </p:sp>
      <p:sp>
        <p:nvSpPr>
          <p:cNvPr id="86023" name="Freeform 7"/>
          <p:cNvSpPr>
            <a:spLocks/>
          </p:cNvSpPr>
          <p:nvPr/>
        </p:nvSpPr>
        <p:spPr bwMode="auto">
          <a:xfrm>
            <a:off x="5503863" y="3576638"/>
            <a:ext cx="1498600" cy="2544762"/>
          </a:xfrm>
          <a:custGeom>
            <a:avLst/>
            <a:gdLst>
              <a:gd name="T0" fmla="*/ 0 w 944"/>
              <a:gd name="T1" fmla="*/ 2147483647 h 1342"/>
              <a:gd name="T2" fmla="*/ 357862188 w 944"/>
              <a:gd name="T3" fmla="*/ 2147483647 h 1342"/>
              <a:gd name="T4" fmla="*/ 1345763438 w 944"/>
              <a:gd name="T5" fmla="*/ 2147483647 h 1342"/>
              <a:gd name="T6" fmla="*/ 1960681563 w 944"/>
              <a:gd name="T7" fmla="*/ 2147483647 h 1342"/>
              <a:gd name="T8" fmla="*/ 2147483647 w 944"/>
              <a:gd name="T9" fmla="*/ 0 h 13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4"/>
              <a:gd name="T16" fmla="*/ 0 h 1342"/>
              <a:gd name="T17" fmla="*/ 944 w 944"/>
              <a:gd name="T18" fmla="*/ 1342 h 13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4" h="1342">
                <a:moveTo>
                  <a:pt x="0" y="1342"/>
                </a:moveTo>
                <a:cubicBezTo>
                  <a:pt x="26" y="1228"/>
                  <a:pt x="53" y="1114"/>
                  <a:pt x="142" y="1028"/>
                </a:cubicBezTo>
                <a:cubicBezTo>
                  <a:pt x="231" y="942"/>
                  <a:pt x="428" y="894"/>
                  <a:pt x="534" y="826"/>
                </a:cubicBezTo>
                <a:cubicBezTo>
                  <a:pt x="640" y="758"/>
                  <a:pt x="710" y="756"/>
                  <a:pt x="778" y="618"/>
                </a:cubicBezTo>
                <a:cubicBezTo>
                  <a:pt x="846" y="480"/>
                  <a:pt x="895" y="240"/>
                  <a:pt x="944" y="0"/>
                </a:cubicBezTo>
              </a:path>
            </a:pathLst>
          </a:cu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4" name="AutoShape 8"/>
          <p:cNvSpPr>
            <a:spLocks noChangeArrowheads="1"/>
          </p:cNvSpPr>
          <p:nvPr/>
        </p:nvSpPr>
        <p:spPr bwMode="auto">
          <a:xfrm rot="6045164">
            <a:off x="6973887" y="3746501"/>
            <a:ext cx="225425" cy="254000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5" name="AutoShape 9"/>
          <p:cNvSpPr>
            <a:spLocks noChangeArrowheads="1"/>
          </p:cNvSpPr>
          <p:nvPr/>
        </p:nvSpPr>
        <p:spPr bwMode="auto">
          <a:xfrm rot="6219078">
            <a:off x="6824662" y="4435476"/>
            <a:ext cx="225425" cy="254000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6" name="AutoShape 10"/>
          <p:cNvSpPr>
            <a:spLocks noChangeArrowheads="1"/>
          </p:cNvSpPr>
          <p:nvPr/>
        </p:nvSpPr>
        <p:spPr bwMode="auto">
          <a:xfrm rot="8631009">
            <a:off x="6389688" y="5076825"/>
            <a:ext cx="225425" cy="254000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7" name="AutoShape 11"/>
          <p:cNvSpPr>
            <a:spLocks noChangeArrowheads="1"/>
          </p:cNvSpPr>
          <p:nvPr/>
        </p:nvSpPr>
        <p:spPr bwMode="auto">
          <a:xfrm rot="8066443">
            <a:off x="5721350" y="5483226"/>
            <a:ext cx="225425" cy="254000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8" name="Freeform 12"/>
          <p:cNvSpPr>
            <a:spLocks/>
          </p:cNvSpPr>
          <p:nvPr/>
        </p:nvSpPr>
        <p:spPr bwMode="auto">
          <a:xfrm>
            <a:off x="6723063" y="4041775"/>
            <a:ext cx="193675" cy="241300"/>
          </a:xfrm>
          <a:custGeom>
            <a:avLst/>
            <a:gdLst>
              <a:gd name="T0" fmla="*/ 307459063 w 122"/>
              <a:gd name="T1" fmla="*/ 22682200 h 152"/>
              <a:gd name="T2" fmla="*/ 98286888 w 122"/>
              <a:gd name="T3" fmla="*/ 22682200 h 152"/>
              <a:gd name="T4" fmla="*/ 10080625 w 122"/>
              <a:gd name="T5" fmla="*/ 158770638 h 152"/>
              <a:gd name="T6" fmla="*/ 37803138 w 122"/>
              <a:gd name="T7" fmla="*/ 307459063 h 152"/>
              <a:gd name="T8" fmla="*/ 219254388 w 122"/>
              <a:gd name="T9" fmla="*/ 383063750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"/>
              <a:gd name="T16" fmla="*/ 0 h 152"/>
              <a:gd name="T17" fmla="*/ 122 w 122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" h="152">
                <a:moveTo>
                  <a:pt x="122" y="9"/>
                </a:moveTo>
                <a:cubicBezTo>
                  <a:pt x="90" y="4"/>
                  <a:pt x="59" y="0"/>
                  <a:pt x="39" y="9"/>
                </a:cubicBezTo>
                <a:cubicBezTo>
                  <a:pt x="19" y="18"/>
                  <a:pt x="8" y="44"/>
                  <a:pt x="4" y="63"/>
                </a:cubicBezTo>
                <a:cubicBezTo>
                  <a:pt x="0" y="82"/>
                  <a:pt x="1" y="107"/>
                  <a:pt x="15" y="122"/>
                </a:cubicBezTo>
                <a:cubicBezTo>
                  <a:pt x="29" y="137"/>
                  <a:pt x="72" y="146"/>
                  <a:pt x="87" y="152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29" name="Freeform 13"/>
          <p:cNvSpPr>
            <a:spLocks/>
          </p:cNvSpPr>
          <p:nvPr/>
        </p:nvSpPr>
        <p:spPr bwMode="auto">
          <a:xfrm rot="1065409">
            <a:off x="6508750" y="4722813"/>
            <a:ext cx="193675" cy="241300"/>
          </a:xfrm>
          <a:custGeom>
            <a:avLst/>
            <a:gdLst>
              <a:gd name="T0" fmla="*/ 307459063 w 122"/>
              <a:gd name="T1" fmla="*/ 22682200 h 152"/>
              <a:gd name="T2" fmla="*/ 98286888 w 122"/>
              <a:gd name="T3" fmla="*/ 22682200 h 152"/>
              <a:gd name="T4" fmla="*/ 10080625 w 122"/>
              <a:gd name="T5" fmla="*/ 158770638 h 152"/>
              <a:gd name="T6" fmla="*/ 37803138 w 122"/>
              <a:gd name="T7" fmla="*/ 307459063 h 152"/>
              <a:gd name="T8" fmla="*/ 219254388 w 122"/>
              <a:gd name="T9" fmla="*/ 383063750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"/>
              <a:gd name="T16" fmla="*/ 0 h 152"/>
              <a:gd name="T17" fmla="*/ 122 w 122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" h="152">
                <a:moveTo>
                  <a:pt x="122" y="9"/>
                </a:moveTo>
                <a:cubicBezTo>
                  <a:pt x="90" y="4"/>
                  <a:pt x="59" y="0"/>
                  <a:pt x="39" y="9"/>
                </a:cubicBezTo>
                <a:cubicBezTo>
                  <a:pt x="19" y="18"/>
                  <a:pt x="8" y="44"/>
                  <a:pt x="4" y="63"/>
                </a:cubicBezTo>
                <a:cubicBezTo>
                  <a:pt x="0" y="82"/>
                  <a:pt x="1" y="107"/>
                  <a:pt x="15" y="122"/>
                </a:cubicBezTo>
                <a:cubicBezTo>
                  <a:pt x="29" y="137"/>
                  <a:pt x="72" y="146"/>
                  <a:pt x="87" y="152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30" name="Freeform 14"/>
          <p:cNvSpPr>
            <a:spLocks/>
          </p:cNvSpPr>
          <p:nvPr/>
        </p:nvSpPr>
        <p:spPr bwMode="auto">
          <a:xfrm rot="2821027">
            <a:off x="5934075" y="5118101"/>
            <a:ext cx="193675" cy="241300"/>
          </a:xfrm>
          <a:custGeom>
            <a:avLst/>
            <a:gdLst>
              <a:gd name="T0" fmla="*/ 307459063 w 122"/>
              <a:gd name="T1" fmla="*/ 22682200 h 152"/>
              <a:gd name="T2" fmla="*/ 98286888 w 122"/>
              <a:gd name="T3" fmla="*/ 22682200 h 152"/>
              <a:gd name="T4" fmla="*/ 10080625 w 122"/>
              <a:gd name="T5" fmla="*/ 158770638 h 152"/>
              <a:gd name="T6" fmla="*/ 37803138 w 122"/>
              <a:gd name="T7" fmla="*/ 307459063 h 152"/>
              <a:gd name="T8" fmla="*/ 219254388 w 122"/>
              <a:gd name="T9" fmla="*/ 383063750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"/>
              <a:gd name="T16" fmla="*/ 0 h 152"/>
              <a:gd name="T17" fmla="*/ 122 w 122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" h="152">
                <a:moveTo>
                  <a:pt x="122" y="9"/>
                </a:moveTo>
                <a:cubicBezTo>
                  <a:pt x="90" y="4"/>
                  <a:pt x="59" y="0"/>
                  <a:pt x="39" y="9"/>
                </a:cubicBezTo>
                <a:cubicBezTo>
                  <a:pt x="19" y="18"/>
                  <a:pt x="8" y="44"/>
                  <a:pt x="4" y="63"/>
                </a:cubicBezTo>
                <a:cubicBezTo>
                  <a:pt x="0" y="82"/>
                  <a:pt x="1" y="107"/>
                  <a:pt x="15" y="122"/>
                </a:cubicBezTo>
                <a:cubicBezTo>
                  <a:pt x="29" y="137"/>
                  <a:pt x="72" y="146"/>
                  <a:pt x="87" y="152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31" name="Freeform 15"/>
          <p:cNvSpPr>
            <a:spLocks/>
          </p:cNvSpPr>
          <p:nvPr/>
        </p:nvSpPr>
        <p:spPr bwMode="auto">
          <a:xfrm>
            <a:off x="5376863" y="5795963"/>
            <a:ext cx="193675" cy="241300"/>
          </a:xfrm>
          <a:custGeom>
            <a:avLst/>
            <a:gdLst>
              <a:gd name="T0" fmla="*/ 307459063 w 122"/>
              <a:gd name="T1" fmla="*/ 22682200 h 152"/>
              <a:gd name="T2" fmla="*/ 98286888 w 122"/>
              <a:gd name="T3" fmla="*/ 22682200 h 152"/>
              <a:gd name="T4" fmla="*/ 10080625 w 122"/>
              <a:gd name="T5" fmla="*/ 158770638 h 152"/>
              <a:gd name="T6" fmla="*/ 37803138 w 122"/>
              <a:gd name="T7" fmla="*/ 307459063 h 152"/>
              <a:gd name="T8" fmla="*/ 219254388 w 122"/>
              <a:gd name="T9" fmla="*/ 383063750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"/>
              <a:gd name="T16" fmla="*/ 0 h 152"/>
              <a:gd name="T17" fmla="*/ 122 w 122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" h="152">
                <a:moveTo>
                  <a:pt x="122" y="9"/>
                </a:moveTo>
                <a:cubicBezTo>
                  <a:pt x="90" y="4"/>
                  <a:pt x="59" y="0"/>
                  <a:pt x="39" y="9"/>
                </a:cubicBezTo>
                <a:cubicBezTo>
                  <a:pt x="19" y="18"/>
                  <a:pt x="8" y="44"/>
                  <a:pt x="4" y="63"/>
                </a:cubicBezTo>
                <a:cubicBezTo>
                  <a:pt x="0" y="82"/>
                  <a:pt x="1" y="107"/>
                  <a:pt x="15" y="122"/>
                </a:cubicBezTo>
                <a:cubicBezTo>
                  <a:pt x="29" y="137"/>
                  <a:pt x="72" y="146"/>
                  <a:pt x="87" y="152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32" name="Text Box 16"/>
          <p:cNvSpPr txBox="1">
            <a:spLocks noChangeArrowheads="1"/>
          </p:cNvSpPr>
          <p:nvPr/>
        </p:nvSpPr>
        <p:spPr bwMode="auto">
          <a:xfrm>
            <a:off x="5334000" y="4010025"/>
            <a:ext cx="1008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66"/>
                </a:solidFill>
              </a:rPr>
              <a:t>Cold air mass</a:t>
            </a:r>
          </a:p>
        </p:txBody>
      </p:sp>
      <p:sp>
        <p:nvSpPr>
          <p:cNvPr id="86033" name="Text Box 17"/>
          <p:cNvSpPr txBox="1">
            <a:spLocks noChangeArrowheads="1"/>
          </p:cNvSpPr>
          <p:nvPr/>
        </p:nvSpPr>
        <p:spPr bwMode="auto">
          <a:xfrm>
            <a:off x="6946900" y="4865688"/>
            <a:ext cx="1319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Warm air mass</a:t>
            </a:r>
          </a:p>
        </p:txBody>
      </p:sp>
      <p:sp>
        <p:nvSpPr>
          <p:cNvPr id="86034" name="Freeform 18"/>
          <p:cNvSpPr>
            <a:spLocks/>
          </p:cNvSpPr>
          <p:nvPr/>
        </p:nvSpPr>
        <p:spPr bwMode="auto">
          <a:xfrm>
            <a:off x="6399213" y="3660775"/>
            <a:ext cx="263525" cy="828675"/>
          </a:xfrm>
          <a:custGeom>
            <a:avLst/>
            <a:gdLst>
              <a:gd name="T0" fmla="*/ 418345938 w 166"/>
              <a:gd name="T1" fmla="*/ 0 h 522"/>
              <a:gd name="T2" fmla="*/ 209173763 w 166"/>
              <a:gd name="T3" fmla="*/ 851812813 h 522"/>
              <a:gd name="T4" fmla="*/ 0 w 166"/>
              <a:gd name="T5" fmla="*/ 1315521563 h 522"/>
              <a:gd name="T6" fmla="*/ 0 60000 65536"/>
              <a:gd name="T7" fmla="*/ 0 60000 65536"/>
              <a:gd name="T8" fmla="*/ 0 60000 65536"/>
              <a:gd name="T9" fmla="*/ 0 w 166"/>
              <a:gd name="T10" fmla="*/ 0 h 522"/>
              <a:gd name="T11" fmla="*/ 166 w 166"/>
              <a:gd name="T12" fmla="*/ 522 h 5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" h="522">
                <a:moveTo>
                  <a:pt x="166" y="0"/>
                </a:moveTo>
                <a:cubicBezTo>
                  <a:pt x="138" y="125"/>
                  <a:pt x="111" y="251"/>
                  <a:pt x="83" y="338"/>
                </a:cubicBezTo>
                <a:cubicBezTo>
                  <a:pt x="55" y="425"/>
                  <a:pt x="27" y="473"/>
                  <a:pt x="0" y="52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35" name="Freeform 19"/>
          <p:cNvSpPr>
            <a:spLocks/>
          </p:cNvSpPr>
          <p:nvPr/>
        </p:nvSpPr>
        <p:spPr bwMode="auto">
          <a:xfrm rot="2083371">
            <a:off x="5694363" y="4595813"/>
            <a:ext cx="263525" cy="828675"/>
          </a:xfrm>
          <a:custGeom>
            <a:avLst/>
            <a:gdLst>
              <a:gd name="T0" fmla="*/ 418345938 w 166"/>
              <a:gd name="T1" fmla="*/ 0 h 522"/>
              <a:gd name="T2" fmla="*/ 209173763 w 166"/>
              <a:gd name="T3" fmla="*/ 851812813 h 522"/>
              <a:gd name="T4" fmla="*/ 0 w 166"/>
              <a:gd name="T5" fmla="*/ 1315521563 h 522"/>
              <a:gd name="T6" fmla="*/ 0 60000 65536"/>
              <a:gd name="T7" fmla="*/ 0 60000 65536"/>
              <a:gd name="T8" fmla="*/ 0 60000 65536"/>
              <a:gd name="T9" fmla="*/ 0 w 166"/>
              <a:gd name="T10" fmla="*/ 0 h 522"/>
              <a:gd name="T11" fmla="*/ 166 w 166"/>
              <a:gd name="T12" fmla="*/ 522 h 5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" h="522">
                <a:moveTo>
                  <a:pt x="166" y="0"/>
                </a:moveTo>
                <a:cubicBezTo>
                  <a:pt x="138" y="125"/>
                  <a:pt x="111" y="251"/>
                  <a:pt x="83" y="338"/>
                </a:cubicBezTo>
                <a:cubicBezTo>
                  <a:pt x="55" y="425"/>
                  <a:pt x="27" y="473"/>
                  <a:pt x="0" y="52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36" name="Freeform 20"/>
          <p:cNvSpPr>
            <a:spLocks/>
          </p:cNvSpPr>
          <p:nvPr/>
        </p:nvSpPr>
        <p:spPr bwMode="auto">
          <a:xfrm rot="4003046" flipV="1">
            <a:off x="6249988" y="5302250"/>
            <a:ext cx="263525" cy="828675"/>
          </a:xfrm>
          <a:custGeom>
            <a:avLst/>
            <a:gdLst>
              <a:gd name="T0" fmla="*/ 418345938 w 166"/>
              <a:gd name="T1" fmla="*/ 0 h 522"/>
              <a:gd name="T2" fmla="*/ 209173763 w 166"/>
              <a:gd name="T3" fmla="*/ 851812813 h 522"/>
              <a:gd name="T4" fmla="*/ 0 w 166"/>
              <a:gd name="T5" fmla="*/ 1315521563 h 522"/>
              <a:gd name="T6" fmla="*/ 0 60000 65536"/>
              <a:gd name="T7" fmla="*/ 0 60000 65536"/>
              <a:gd name="T8" fmla="*/ 0 60000 65536"/>
              <a:gd name="T9" fmla="*/ 0 w 166"/>
              <a:gd name="T10" fmla="*/ 0 h 522"/>
              <a:gd name="T11" fmla="*/ 166 w 166"/>
              <a:gd name="T12" fmla="*/ 522 h 5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" h="522">
                <a:moveTo>
                  <a:pt x="166" y="0"/>
                </a:moveTo>
                <a:cubicBezTo>
                  <a:pt x="138" y="125"/>
                  <a:pt x="111" y="251"/>
                  <a:pt x="83" y="338"/>
                </a:cubicBezTo>
                <a:cubicBezTo>
                  <a:pt x="55" y="425"/>
                  <a:pt x="27" y="473"/>
                  <a:pt x="0" y="52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37" name="Freeform 21"/>
          <p:cNvSpPr>
            <a:spLocks/>
          </p:cNvSpPr>
          <p:nvPr/>
        </p:nvSpPr>
        <p:spPr bwMode="auto">
          <a:xfrm rot="1943005" flipV="1">
            <a:off x="7043738" y="4059238"/>
            <a:ext cx="263525" cy="828675"/>
          </a:xfrm>
          <a:custGeom>
            <a:avLst/>
            <a:gdLst>
              <a:gd name="T0" fmla="*/ 418345938 w 166"/>
              <a:gd name="T1" fmla="*/ 0 h 522"/>
              <a:gd name="T2" fmla="*/ 209173763 w 166"/>
              <a:gd name="T3" fmla="*/ 851812813 h 522"/>
              <a:gd name="T4" fmla="*/ 0 w 166"/>
              <a:gd name="T5" fmla="*/ 1315521563 h 522"/>
              <a:gd name="T6" fmla="*/ 0 60000 65536"/>
              <a:gd name="T7" fmla="*/ 0 60000 65536"/>
              <a:gd name="T8" fmla="*/ 0 60000 65536"/>
              <a:gd name="T9" fmla="*/ 0 w 166"/>
              <a:gd name="T10" fmla="*/ 0 h 522"/>
              <a:gd name="T11" fmla="*/ 166 w 166"/>
              <a:gd name="T12" fmla="*/ 522 h 5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" h="522">
                <a:moveTo>
                  <a:pt x="166" y="0"/>
                </a:moveTo>
                <a:cubicBezTo>
                  <a:pt x="138" y="125"/>
                  <a:pt x="111" y="251"/>
                  <a:pt x="83" y="338"/>
                </a:cubicBezTo>
                <a:cubicBezTo>
                  <a:pt x="55" y="425"/>
                  <a:pt x="27" y="473"/>
                  <a:pt x="0" y="522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6038" name="Picture 22" descr="slugf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3625" y="3168650"/>
            <a:ext cx="3341688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114550" y="4832350"/>
            <a:ext cx="796925" cy="1116013"/>
            <a:chOff x="3217" y="2454"/>
            <a:chExt cx="1157" cy="1603"/>
          </a:xfrm>
        </p:grpSpPr>
        <p:sp>
          <p:nvSpPr>
            <p:cNvPr id="37917" name="Freeform 24"/>
            <p:cNvSpPr>
              <a:spLocks/>
            </p:cNvSpPr>
            <p:nvPr/>
          </p:nvSpPr>
          <p:spPr bwMode="auto">
            <a:xfrm>
              <a:off x="3297" y="2454"/>
              <a:ext cx="944" cy="1603"/>
            </a:xfrm>
            <a:custGeom>
              <a:avLst/>
              <a:gdLst>
                <a:gd name="T0" fmla="*/ 0 w 944"/>
                <a:gd name="T1" fmla="*/ 1915 h 1342"/>
                <a:gd name="T2" fmla="*/ 142 w 944"/>
                <a:gd name="T3" fmla="*/ 1467 h 1342"/>
                <a:gd name="T4" fmla="*/ 534 w 944"/>
                <a:gd name="T5" fmla="*/ 1179 h 1342"/>
                <a:gd name="T6" fmla="*/ 778 w 944"/>
                <a:gd name="T7" fmla="*/ 882 h 1342"/>
                <a:gd name="T8" fmla="*/ 944 w 944"/>
                <a:gd name="T9" fmla="*/ 0 h 13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4"/>
                <a:gd name="T16" fmla="*/ 0 h 1342"/>
                <a:gd name="T17" fmla="*/ 944 w 944"/>
                <a:gd name="T18" fmla="*/ 1342 h 13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4" h="1342">
                  <a:moveTo>
                    <a:pt x="0" y="1342"/>
                  </a:moveTo>
                  <a:cubicBezTo>
                    <a:pt x="26" y="1228"/>
                    <a:pt x="53" y="1114"/>
                    <a:pt x="142" y="1028"/>
                  </a:cubicBezTo>
                  <a:cubicBezTo>
                    <a:pt x="231" y="942"/>
                    <a:pt x="428" y="894"/>
                    <a:pt x="534" y="826"/>
                  </a:cubicBezTo>
                  <a:cubicBezTo>
                    <a:pt x="640" y="758"/>
                    <a:pt x="710" y="756"/>
                    <a:pt x="778" y="618"/>
                  </a:cubicBezTo>
                  <a:cubicBezTo>
                    <a:pt x="846" y="480"/>
                    <a:pt x="895" y="240"/>
                    <a:pt x="944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8" name="AutoShape 25"/>
            <p:cNvSpPr>
              <a:spLocks noChangeArrowheads="1"/>
            </p:cNvSpPr>
            <p:nvPr/>
          </p:nvSpPr>
          <p:spPr bwMode="auto">
            <a:xfrm rot="6045164">
              <a:off x="4223" y="2561"/>
              <a:ext cx="142" cy="160"/>
            </a:xfrm>
            <a:prstGeom prst="triangle">
              <a:avLst>
                <a:gd name="adj" fmla="val 50000"/>
              </a:avLst>
            </a:prstGeom>
            <a:solidFill>
              <a:srgbClr val="000090"/>
            </a:solidFill>
            <a:ln w="9525">
              <a:solidFill>
                <a:srgbClr val="00009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19" name="AutoShape 26"/>
            <p:cNvSpPr>
              <a:spLocks noChangeArrowheads="1"/>
            </p:cNvSpPr>
            <p:nvPr/>
          </p:nvSpPr>
          <p:spPr bwMode="auto">
            <a:xfrm rot="6219078">
              <a:off x="4129" y="2995"/>
              <a:ext cx="142" cy="160"/>
            </a:xfrm>
            <a:prstGeom prst="triangle">
              <a:avLst>
                <a:gd name="adj" fmla="val 50000"/>
              </a:avLst>
            </a:prstGeom>
            <a:solidFill>
              <a:srgbClr val="000090"/>
            </a:solidFill>
            <a:ln w="9525">
              <a:solidFill>
                <a:srgbClr val="00009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0" name="AutoShape 27"/>
            <p:cNvSpPr>
              <a:spLocks noChangeArrowheads="1"/>
            </p:cNvSpPr>
            <p:nvPr/>
          </p:nvSpPr>
          <p:spPr bwMode="auto">
            <a:xfrm rot="8631009">
              <a:off x="3855" y="3399"/>
              <a:ext cx="142" cy="160"/>
            </a:xfrm>
            <a:prstGeom prst="triangle">
              <a:avLst>
                <a:gd name="adj" fmla="val 50000"/>
              </a:avLst>
            </a:prstGeom>
            <a:solidFill>
              <a:srgbClr val="000090"/>
            </a:solidFill>
            <a:ln w="9525">
              <a:solidFill>
                <a:srgbClr val="00009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1" name="AutoShape 28"/>
            <p:cNvSpPr>
              <a:spLocks noChangeArrowheads="1"/>
            </p:cNvSpPr>
            <p:nvPr/>
          </p:nvSpPr>
          <p:spPr bwMode="auto">
            <a:xfrm rot="8066443">
              <a:off x="3434" y="3655"/>
              <a:ext cx="142" cy="160"/>
            </a:xfrm>
            <a:prstGeom prst="triangle">
              <a:avLst>
                <a:gd name="adj" fmla="val 50000"/>
              </a:avLst>
            </a:prstGeom>
            <a:solidFill>
              <a:srgbClr val="000090"/>
            </a:solidFill>
            <a:ln w="9525">
              <a:solidFill>
                <a:srgbClr val="00009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2" name="Freeform 29"/>
            <p:cNvSpPr>
              <a:spLocks/>
            </p:cNvSpPr>
            <p:nvPr/>
          </p:nvSpPr>
          <p:spPr bwMode="auto">
            <a:xfrm>
              <a:off x="4065" y="2747"/>
              <a:ext cx="122" cy="152"/>
            </a:xfrm>
            <a:custGeom>
              <a:avLst/>
              <a:gdLst>
                <a:gd name="T0" fmla="*/ 122 w 122"/>
                <a:gd name="T1" fmla="*/ 9 h 152"/>
                <a:gd name="T2" fmla="*/ 39 w 122"/>
                <a:gd name="T3" fmla="*/ 9 h 152"/>
                <a:gd name="T4" fmla="*/ 4 w 122"/>
                <a:gd name="T5" fmla="*/ 63 h 152"/>
                <a:gd name="T6" fmla="*/ 15 w 122"/>
                <a:gd name="T7" fmla="*/ 122 h 152"/>
                <a:gd name="T8" fmla="*/ 87 w 122"/>
                <a:gd name="T9" fmla="*/ 15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52"/>
                <a:gd name="T17" fmla="*/ 122 w 12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52">
                  <a:moveTo>
                    <a:pt x="122" y="9"/>
                  </a:moveTo>
                  <a:cubicBezTo>
                    <a:pt x="90" y="4"/>
                    <a:pt x="59" y="0"/>
                    <a:pt x="39" y="9"/>
                  </a:cubicBezTo>
                  <a:cubicBezTo>
                    <a:pt x="19" y="18"/>
                    <a:pt x="8" y="44"/>
                    <a:pt x="4" y="63"/>
                  </a:cubicBezTo>
                  <a:cubicBezTo>
                    <a:pt x="0" y="82"/>
                    <a:pt x="1" y="107"/>
                    <a:pt x="15" y="122"/>
                  </a:cubicBezTo>
                  <a:cubicBezTo>
                    <a:pt x="29" y="137"/>
                    <a:pt x="72" y="146"/>
                    <a:pt x="87" y="152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3" name="Freeform 30"/>
            <p:cNvSpPr>
              <a:spLocks/>
            </p:cNvSpPr>
            <p:nvPr/>
          </p:nvSpPr>
          <p:spPr bwMode="auto">
            <a:xfrm rot="1065409">
              <a:off x="3930" y="3176"/>
              <a:ext cx="122" cy="152"/>
            </a:xfrm>
            <a:custGeom>
              <a:avLst/>
              <a:gdLst>
                <a:gd name="T0" fmla="*/ 122 w 122"/>
                <a:gd name="T1" fmla="*/ 9 h 152"/>
                <a:gd name="T2" fmla="*/ 39 w 122"/>
                <a:gd name="T3" fmla="*/ 9 h 152"/>
                <a:gd name="T4" fmla="*/ 4 w 122"/>
                <a:gd name="T5" fmla="*/ 63 h 152"/>
                <a:gd name="T6" fmla="*/ 15 w 122"/>
                <a:gd name="T7" fmla="*/ 122 h 152"/>
                <a:gd name="T8" fmla="*/ 87 w 122"/>
                <a:gd name="T9" fmla="*/ 15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52"/>
                <a:gd name="T17" fmla="*/ 122 w 12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52">
                  <a:moveTo>
                    <a:pt x="122" y="9"/>
                  </a:moveTo>
                  <a:cubicBezTo>
                    <a:pt x="90" y="4"/>
                    <a:pt x="59" y="0"/>
                    <a:pt x="39" y="9"/>
                  </a:cubicBezTo>
                  <a:cubicBezTo>
                    <a:pt x="19" y="18"/>
                    <a:pt x="8" y="44"/>
                    <a:pt x="4" y="63"/>
                  </a:cubicBezTo>
                  <a:cubicBezTo>
                    <a:pt x="0" y="82"/>
                    <a:pt x="1" y="107"/>
                    <a:pt x="15" y="122"/>
                  </a:cubicBezTo>
                  <a:cubicBezTo>
                    <a:pt x="29" y="137"/>
                    <a:pt x="72" y="146"/>
                    <a:pt x="87" y="152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4" name="Freeform 31"/>
            <p:cNvSpPr>
              <a:spLocks/>
            </p:cNvSpPr>
            <p:nvPr/>
          </p:nvSpPr>
          <p:spPr bwMode="auto">
            <a:xfrm rot="2821027">
              <a:off x="3568" y="3425"/>
              <a:ext cx="122" cy="152"/>
            </a:xfrm>
            <a:custGeom>
              <a:avLst/>
              <a:gdLst>
                <a:gd name="T0" fmla="*/ 122 w 122"/>
                <a:gd name="T1" fmla="*/ 9 h 152"/>
                <a:gd name="T2" fmla="*/ 39 w 122"/>
                <a:gd name="T3" fmla="*/ 9 h 152"/>
                <a:gd name="T4" fmla="*/ 4 w 122"/>
                <a:gd name="T5" fmla="*/ 63 h 152"/>
                <a:gd name="T6" fmla="*/ 15 w 122"/>
                <a:gd name="T7" fmla="*/ 122 h 152"/>
                <a:gd name="T8" fmla="*/ 87 w 122"/>
                <a:gd name="T9" fmla="*/ 15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52"/>
                <a:gd name="T17" fmla="*/ 122 w 12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52">
                  <a:moveTo>
                    <a:pt x="122" y="9"/>
                  </a:moveTo>
                  <a:cubicBezTo>
                    <a:pt x="90" y="4"/>
                    <a:pt x="59" y="0"/>
                    <a:pt x="39" y="9"/>
                  </a:cubicBezTo>
                  <a:cubicBezTo>
                    <a:pt x="19" y="18"/>
                    <a:pt x="8" y="44"/>
                    <a:pt x="4" y="63"/>
                  </a:cubicBezTo>
                  <a:cubicBezTo>
                    <a:pt x="0" y="82"/>
                    <a:pt x="1" y="107"/>
                    <a:pt x="15" y="122"/>
                  </a:cubicBezTo>
                  <a:cubicBezTo>
                    <a:pt x="29" y="137"/>
                    <a:pt x="72" y="146"/>
                    <a:pt x="87" y="152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25" name="Freeform 32"/>
            <p:cNvSpPr>
              <a:spLocks/>
            </p:cNvSpPr>
            <p:nvPr/>
          </p:nvSpPr>
          <p:spPr bwMode="auto">
            <a:xfrm>
              <a:off x="3217" y="3852"/>
              <a:ext cx="122" cy="152"/>
            </a:xfrm>
            <a:custGeom>
              <a:avLst/>
              <a:gdLst>
                <a:gd name="T0" fmla="*/ 122 w 122"/>
                <a:gd name="T1" fmla="*/ 9 h 152"/>
                <a:gd name="T2" fmla="*/ 39 w 122"/>
                <a:gd name="T3" fmla="*/ 9 h 152"/>
                <a:gd name="T4" fmla="*/ 4 w 122"/>
                <a:gd name="T5" fmla="*/ 63 h 152"/>
                <a:gd name="T6" fmla="*/ 15 w 122"/>
                <a:gd name="T7" fmla="*/ 122 h 152"/>
                <a:gd name="T8" fmla="*/ 87 w 122"/>
                <a:gd name="T9" fmla="*/ 15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52"/>
                <a:gd name="T17" fmla="*/ 122 w 12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52">
                  <a:moveTo>
                    <a:pt x="122" y="9"/>
                  </a:moveTo>
                  <a:cubicBezTo>
                    <a:pt x="90" y="4"/>
                    <a:pt x="59" y="0"/>
                    <a:pt x="39" y="9"/>
                  </a:cubicBezTo>
                  <a:cubicBezTo>
                    <a:pt x="19" y="18"/>
                    <a:pt x="8" y="44"/>
                    <a:pt x="4" y="63"/>
                  </a:cubicBezTo>
                  <a:cubicBezTo>
                    <a:pt x="0" y="82"/>
                    <a:pt x="1" y="107"/>
                    <a:pt x="15" y="122"/>
                  </a:cubicBezTo>
                  <a:cubicBezTo>
                    <a:pt x="29" y="137"/>
                    <a:pt x="72" y="146"/>
                    <a:pt x="87" y="152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6049" name="Freeform 33"/>
          <p:cNvSpPr>
            <a:spLocks/>
          </p:cNvSpPr>
          <p:nvPr/>
        </p:nvSpPr>
        <p:spPr bwMode="auto">
          <a:xfrm>
            <a:off x="2860675" y="4321175"/>
            <a:ext cx="746125" cy="508000"/>
          </a:xfrm>
          <a:custGeom>
            <a:avLst/>
            <a:gdLst>
              <a:gd name="T0" fmla="*/ 83165950 w 470"/>
              <a:gd name="T1" fmla="*/ 332660625 h 320"/>
              <a:gd name="T2" fmla="*/ 1000502825 w 470"/>
              <a:gd name="T3" fmla="*/ 0 h 320"/>
              <a:gd name="T4" fmla="*/ 1111389700 w 470"/>
              <a:gd name="T5" fmla="*/ 141128750 h 320"/>
              <a:gd name="T6" fmla="*/ 1184473438 w 470"/>
              <a:gd name="T7" fmla="*/ 367942813 h 320"/>
              <a:gd name="T8" fmla="*/ 1164312188 w 470"/>
              <a:gd name="T9" fmla="*/ 511592513 h 320"/>
              <a:gd name="T10" fmla="*/ 710684063 w 470"/>
              <a:gd name="T11" fmla="*/ 670361563 h 320"/>
              <a:gd name="T12" fmla="*/ 181451250 w 470"/>
              <a:gd name="T13" fmla="*/ 806450000 h 320"/>
              <a:gd name="T14" fmla="*/ 37803138 w 470"/>
              <a:gd name="T15" fmla="*/ 693043763 h 320"/>
              <a:gd name="T16" fmla="*/ 0 w 470"/>
              <a:gd name="T17" fmla="*/ 466229700 h 320"/>
              <a:gd name="T18" fmla="*/ 83165950 w 470"/>
              <a:gd name="T19" fmla="*/ 332660625 h 32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70"/>
              <a:gd name="T31" fmla="*/ 0 h 320"/>
              <a:gd name="T32" fmla="*/ 470 w 470"/>
              <a:gd name="T33" fmla="*/ 320 h 32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70" h="320">
                <a:moveTo>
                  <a:pt x="33" y="132"/>
                </a:moveTo>
                <a:lnTo>
                  <a:pt x="397" y="0"/>
                </a:lnTo>
                <a:lnTo>
                  <a:pt x="441" y="56"/>
                </a:lnTo>
                <a:lnTo>
                  <a:pt x="470" y="146"/>
                </a:lnTo>
                <a:lnTo>
                  <a:pt x="462" y="203"/>
                </a:lnTo>
                <a:lnTo>
                  <a:pt x="282" y="266"/>
                </a:lnTo>
                <a:lnTo>
                  <a:pt x="72" y="320"/>
                </a:lnTo>
                <a:lnTo>
                  <a:pt x="15" y="275"/>
                </a:lnTo>
                <a:lnTo>
                  <a:pt x="0" y="185"/>
                </a:lnTo>
                <a:lnTo>
                  <a:pt x="33" y="132"/>
                </a:lnTo>
                <a:close/>
              </a:path>
            </a:pathLst>
          </a:custGeom>
          <a:solidFill>
            <a:srgbClr val="FF0000">
              <a:alpha val="43921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50" name="Freeform 34"/>
          <p:cNvSpPr>
            <a:spLocks/>
          </p:cNvSpPr>
          <p:nvPr/>
        </p:nvSpPr>
        <p:spPr bwMode="auto">
          <a:xfrm>
            <a:off x="2155825" y="5067300"/>
            <a:ext cx="385763" cy="300038"/>
          </a:xfrm>
          <a:custGeom>
            <a:avLst/>
            <a:gdLst>
              <a:gd name="T0" fmla="*/ 498991584 w 243"/>
              <a:gd name="T1" fmla="*/ 0 h 189"/>
              <a:gd name="T2" fmla="*/ 567036685 w 243"/>
              <a:gd name="T3" fmla="*/ 68045126 h 189"/>
              <a:gd name="T4" fmla="*/ 612399556 w 243"/>
              <a:gd name="T5" fmla="*/ 166330590 h 189"/>
              <a:gd name="T6" fmla="*/ 604838284 w 243"/>
              <a:gd name="T7" fmla="*/ 309980529 h 189"/>
              <a:gd name="T8" fmla="*/ 551915728 w 243"/>
              <a:gd name="T9" fmla="*/ 347782142 h 189"/>
              <a:gd name="T10" fmla="*/ 491431899 w 243"/>
              <a:gd name="T11" fmla="*/ 385585343 h 189"/>
              <a:gd name="T12" fmla="*/ 415827114 w 243"/>
              <a:gd name="T13" fmla="*/ 408265993 h 189"/>
              <a:gd name="T14" fmla="*/ 355343286 w 243"/>
              <a:gd name="T15" fmla="*/ 294859566 h 189"/>
              <a:gd name="T16" fmla="*/ 309980414 w 243"/>
              <a:gd name="T17" fmla="*/ 294859566 h 189"/>
              <a:gd name="T18" fmla="*/ 309980414 w 243"/>
              <a:gd name="T19" fmla="*/ 340222454 h 189"/>
              <a:gd name="T20" fmla="*/ 325101371 w 243"/>
              <a:gd name="T21" fmla="*/ 423386956 h 189"/>
              <a:gd name="T22" fmla="*/ 143649886 w 243"/>
              <a:gd name="T23" fmla="*/ 476311119 h 189"/>
              <a:gd name="T24" fmla="*/ 45362871 w 243"/>
              <a:gd name="T25" fmla="*/ 370464380 h 189"/>
              <a:gd name="T26" fmla="*/ 7561272 w 243"/>
              <a:gd name="T27" fmla="*/ 257056366 h 189"/>
              <a:gd name="T28" fmla="*/ 0 w 243"/>
              <a:gd name="T29" fmla="*/ 83166089 h 189"/>
              <a:gd name="T30" fmla="*/ 173891800 w 243"/>
              <a:gd name="T31" fmla="*/ 52924163 h 189"/>
              <a:gd name="T32" fmla="*/ 362902970 w 243"/>
              <a:gd name="T33" fmla="*/ 30241925 h 189"/>
              <a:gd name="T34" fmla="*/ 498991584 w 243"/>
              <a:gd name="T35" fmla="*/ 0 h 18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43"/>
              <a:gd name="T55" fmla="*/ 0 h 189"/>
              <a:gd name="T56" fmla="*/ 243 w 243"/>
              <a:gd name="T57" fmla="*/ 189 h 18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43" h="189">
                <a:moveTo>
                  <a:pt x="198" y="0"/>
                </a:moveTo>
                <a:lnTo>
                  <a:pt x="225" y="27"/>
                </a:lnTo>
                <a:lnTo>
                  <a:pt x="243" y="66"/>
                </a:lnTo>
                <a:lnTo>
                  <a:pt x="240" y="123"/>
                </a:lnTo>
                <a:lnTo>
                  <a:pt x="219" y="138"/>
                </a:lnTo>
                <a:lnTo>
                  <a:pt x="195" y="153"/>
                </a:lnTo>
                <a:lnTo>
                  <a:pt x="165" y="162"/>
                </a:lnTo>
                <a:lnTo>
                  <a:pt x="141" y="117"/>
                </a:lnTo>
                <a:lnTo>
                  <a:pt x="123" y="117"/>
                </a:lnTo>
                <a:lnTo>
                  <a:pt x="123" y="135"/>
                </a:lnTo>
                <a:lnTo>
                  <a:pt x="129" y="168"/>
                </a:lnTo>
                <a:lnTo>
                  <a:pt x="57" y="189"/>
                </a:lnTo>
                <a:lnTo>
                  <a:pt x="18" y="147"/>
                </a:lnTo>
                <a:lnTo>
                  <a:pt x="3" y="102"/>
                </a:lnTo>
                <a:lnTo>
                  <a:pt x="0" y="33"/>
                </a:lnTo>
                <a:lnTo>
                  <a:pt x="69" y="21"/>
                </a:lnTo>
                <a:lnTo>
                  <a:pt x="144" y="12"/>
                </a:lnTo>
                <a:lnTo>
                  <a:pt x="198" y="0"/>
                </a:lnTo>
                <a:close/>
              </a:path>
            </a:pathLst>
          </a:custGeom>
          <a:solidFill>
            <a:schemeClr val="hlink">
              <a:alpha val="52156"/>
            </a:schemeClr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51" name="Freeform 35"/>
          <p:cNvSpPr>
            <a:spLocks/>
          </p:cNvSpPr>
          <p:nvPr/>
        </p:nvSpPr>
        <p:spPr bwMode="auto">
          <a:xfrm>
            <a:off x="2084388" y="5138738"/>
            <a:ext cx="61912" cy="200025"/>
          </a:xfrm>
          <a:custGeom>
            <a:avLst/>
            <a:gdLst>
              <a:gd name="T0" fmla="*/ 0 w 39"/>
              <a:gd name="T1" fmla="*/ 0 h 126"/>
              <a:gd name="T2" fmla="*/ 15120815 w 39"/>
              <a:gd name="T3" fmla="*/ 120967500 h 126"/>
              <a:gd name="T4" fmla="*/ 98284506 w 39"/>
              <a:gd name="T5" fmla="*/ 317539688 h 126"/>
              <a:gd name="T6" fmla="*/ 0 60000 65536"/>
              <a:gd name="T7" fmla="*/ 0 60000 65536"/>
              <a:gd name="T8" fmla="*/ 0 60000 65536"/>
              <a:gd name="T9" fmla="*/ 0 w 39"/>
              <a:gd name="T10" fmla="*/ 0 h 126"/>
              <a:gd name="T11" fmla="*/ 39 w 39"/>
              <a:gd name="T12" fmla="*/ 126 h 1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126">
                <a:moveTo>
                  <a:pt x="0" y="0"/>
                </a:moveTo>
                <a:lnTo>
                  <a:pt x="6" y="48"/>
                </a:lnTo>
                <a:lnTo>
                  <a:pt x="39" y="12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52" name="Freeform 36"/>
          <p:cNvSpPr>
            <a:spLocks/>
          </p:cNvSpPr>
          <p:nvPr/>
        </p:nvSpPr>
        <p:spPr bwMode="auto">
          <a:xfrm>
            <a:off x="1831975" y="5143500"/>
            <a:ext cx="366713" cy="323850"/>
          </a:xfrm>
          <a:custGeom>
            <a:avLst/>
            <a:gdLst>
              <a:gd name="T0" fmla="*/ 385585226 w 231"/>
              <a:gd name="T1" fmla="*/ 0 h 204"/>
              <a:gd name="T2" fmla="*/ 415827142 w 231"/>
              <a:gd name="T3" fmla="*/ 120967500 h 204"/>
              <a:gd name="T4" fmla="*/ 461190016 w 231"/>
              <a:gd name="T5" fmla="*/ 204133450 h 204"/>
              <a:gd name="T6" fmla="*/ 521673849 w 231"/>
              <a:gd name="T7" fmla="*/ 309980013 h 204"/>
              <a:gd name="T8" fmla="*/ 582157681 w 231"/>
              <a:gd name="T9" fmla="*/ 378023438 h 204"/>
              <a:gd name="T10" fmla="*/ 136088623 w 231"/>
              <a:gd name="T11" fmla="*/ 514111875 h 204"/>
              <a:gd name="T12" fmla="*/ 37803189 w 231"/>
              <a:gd name="T13" fmla="*/ 408265313 h 204"/>
              <a:gd name="T14" fmla="*/ 7561273 w 231"/>
              <a:gd name="T15" fmla="*/ 302418750 h 204"/>
              <a:gd name="T16" fmla="*/ 0 w 231"/>
              <a:gd name="T17" fmla="*/ 196572188 h 204"/>
              <a:gd name="T18" fmla="*/ 37803189 w 231"/>
              <a:gd name="T19" fmla="*/ 60483750 h 204"/>
              <a:gd name="T20" fmla="*/ 226814372 w 231"/>
              <a:gd name="T21" fmla="*/ 22682200 h 204"/>
              <a:gd name="T22" fmla="*/ 385585226 w 231"/>
              <a:gd name="T23" fmla="*/ 0 h 2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31"/>
              <a:gd name="T37" fmla="*/ 0 h 204"/>
              <a:gd name="T38" fmla="*/ 231 w 231"/>
              <a:gd name="T39" fmla="*/ 204 h 20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31" h="204">
                <a:moveTo>
                  <a:pt x="153" y="0"/>
                </a:moveTo>
                <a:lnTo>
                  <a:pt x="165" y="48"/>
                </a:lnTo>
                <a:lnTo>
                  <a:pt x="183" y="81"/>
                </a:lnTo>
                <a:lnTo>
                  <a:pt x="207" y="123"/>
                </a:lnTo>
                <a:lnTo>
                  <a:pt x="231" y="150"/>
                </a:lnTo>
                <a:lnTo>
                  <a:pt x="54" y="204"/>
                </a:lnTo>
                <a:lnTo>
                  <a:pt x="15" y="162"/>
                </a:lnTo>
                <a:lnTo>
                  <a:pt x="3" y="120"/>
                </a:lnTo>
                <a:lnTo>
                  <a:pt x="0" y="78"/>
                </a:lnTo>
                <a:lnTo>
                  <a:pt x="15" y="24"/>
                </a:lnTo>
                <a:lnTo>
                  <a:pt x="90" y="9"/>
                </a:lnTo>
                <a:lnTo>
                  <a:pt x="153" y="0"/>
                </a:lnTo>
                <a:close/>
              </a:path>
            </a:pathLst>
          </a:custGeom>
          <a:solidFill>
            <a:schemeClr val="hlink">
              <a:alpha val="52156"/>
            </a:schemeClr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053" name="AutoShape 37"/>
          <p:cNvSpPr>
            <a:spLocks noChangeArrowheads="1"/>
          </p:cNvSpPr>
          <p:nvPr/>
        </p:nvSpPr>
        <p:spPr bwMode="auto">
          <a:xfrm flipH="1">
            <a:off x="547688" y="3679825"/>
            <a:ext cx="1187450" cy="1019175"/>
          </a:xfrm>
          <a:prstGeom prst="cloudCallout">
            <a:avLst>
              <a:gd name="adj1" fmla="val -70324"/>
              <a:gd name="adj2" fmla="val 6276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 b="1"/>
              <a:t>I dare you to move…</a:t>
            </a:r>
          </a:p>
        </p:txBody>
      </p:sp>
      <p:sp>
        <p:nvSpPr>
          <p:cNvPr id="86054" name="AutoShape 38"/>
          <p:cNvSpPr>
            <a:spLocks noChangeArrowheads="1"/>
          </p:cNvSpPr>
          <p:nvPr/>
        </p:nvSpPr>
        <p:spPr bwMode="auto">
          <a:xfrm>
            <a:off x="3754438" y="3521075"/>
            <a:ext cx="1249362" cy="819150"/>
          </a:xfrm>
          <a:prstGeom prst="cloudCallout">
            <a:avLst>
              <a:gd name="adj1" fmla="val -67282"/>
              <a:gd name="adj2" fmla="val 116472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1400" b="1"/>
              <a:t>You first!</a:t>
            </a:r>
          </a:p>
        </p:txBody>
      </p:sp>
      <p:sp>
        <p:nvSpPr>
          <p:cNvPr id="86055" name="Rectangle 39"/>
          <p:cNvSpPr>
            <a:spLocks noChangeArrowheads="1"/>
          </p:cNvSpPr>
          <p:nvPr/>
        </p:nvSpPr>
        <p:spPr bwMode="auto">
          <a:xfrm>
            <a:off x="1100138" y="6053138"/>
            <a:ext cx="1838325" cy="4238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 animBg="1"/>
      <p:bldP spid="86024" grpId="0" animBg="1"/>
      <p:bldP spid="86025" grpId="0" animBg="1"/>
      <p:bldP spid="86026" grpId="0" animBg="1"/>
      <p:bldP spid="86027" grpId="0" animBg="1"/>
      <p:bldP spid="86028" grpId="0" animBg="1"/>
      <p:bldP spid="86029" grpId="0" animBg="1"/>
      <p:bldP spid="86030" grpId="0" animBg="1"/>
      <p:bldP spid="86031" grpId="0" animBg="1"/>
      <p:bldP spid="86032" grpId="0"/>
      <p:bldP spid="86033" grpId="0"/>
      <p:bldP spid="86034" grpId="0" animBg="1"/>
      <p:bldP spid="86035" grpId="0" animBg="1"/>
      <p:bldP spid="86036" grpId="0" animBg="1"/>
      <p:bldP spid="86037" grpId="0" animBg="1"/>
      <p:bldP spid="86049" grpId="0" animBg="1"/>
      <p:bldP spid="86050" grpId="0" animBg="1"/>
      <p:bldP spid="86051" grpId="0" animBg="1"/>
      <p:bldP spid="86052" grpId="0" animBg="1"/>
      <p:bldP spid="86053" grpId="0" animBg="1"/>
      <p:bldP spid="86054" grpId="0" animBg="1"/>
      <p:bldP spid="8605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/>
              <a:t>Identifying Fronts</a:t>
            </a:r>
          </a:p>
        </p:txBody>
      </p:sp>
      <p:sp>
        <p:nvSpPr>
          <p:cNvPr id="38915" name="Line 5"/>
          <p:cNvSpPr>
            <a:spLocks noChangeShapeType="1"/>
          </p:cNvSpPr>
          <p:nvPr/>
        </p:nvSpPr>
        <p:spPr bwMode="auto">
          <a:xfrm>
            <a:off x="685800" y="1219200"/>
            <a:ext cx="75438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457200" y="14478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 dirty="0"/>
              <a:t>Now we know the front types…but how do we find them?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dirty="0"/>
              <a:t>Radar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dirty="0"/>
              <a:t>Weather map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 dirty="0"/>
              <a:t>Fronts on Radar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600" b="1" i="1" dirty="0">
                <a:solidFill>
                  <a:srgbClr val="000090"/>
                </a:solidFill>
              </a:rPr>
              <a:t>Cold front</a:t>
            </a:r>
            <a:r>
              <a:rPr lang="en-US" sz="1600" dirty="0"/>
              <a:t>—Precipitation is mostly behind the front, but there is some before and along the front.  There is a convective band (high echo values) with a </a:t>
            </a:r>
            <a:r>
              <a:rPr lang="en-US" sz="1600" dirty="0" err="1"/>
              <a:t>stratiform</a:t>
            </a:r>
            <a:r>
              <a:rPr lang="en-US" sz="1600" dirty="0"/>
              <a:t> band (low echo values).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600" b="1" i="1" dirty="0">
                <a:solidFill>
                  <a:srgbClr val="FF0000"/>
                </a:solidFill>
              </a:rPr>
              <a:t>Warm front</a:t>
            </a:r>
            <a:r>
              <a:rPr lang="en-US" sz="1600" dirty="0"/>
              <a:t>—Precipitation is mainly before the front, with some along the front.  The precipitation is mainly </a:t>
            </a:r>
            <a:r>
              <a:rPr lang="en-US" sz="1600" dirty="0" err="1"/>
              <a:t>stratiform</a:t>
            </a:r>
            <a:r>
              <a:rPr lang="en-US" sz="1600" dirty="0"/>
              <a:t> (low echo values).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600" b="1" i="1" dirty="0">
                <a:solidFill>
                  <a:srgbClr val="800080"/>
                </a:solidFill>
              </a:rPr>
              <a:t>Occluded front</a:t>
            </a:r>
            <a:r>
              <a:rPr lang="en-US" sz="1600" dirty="0"/>
              <a:t>—Precipitation falls before, behind, and along the front.</a:t>
            </a:r>
            <a:endParaRPr lang="en-US" sz="1600" dirty="0" smtClean="0"/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1600" b="1" i="1" dirty="0" smtClean="0">
                <a:solidFill>
                  <a:srgbClr val="000090"/>
                </a:solidFill>
              </a:rPr>
              <a:t>S</a:t>
            </a:r>
            <a:r>
              <a:rPr lang="en-US" sz="1600" b="1" i="1" dirty="0" smtClean="0">
                <a:solidFill>
                  <a:srgbClr val="FF0000"/>
                </a:solidFill>
              </a:rPr>
              <a:t>t</a:t>
            </a:r>
            <a:r>
              <a:rPr lang="en-US" sz="1600" b="1" i="1" dirty="0" smtClean="0">
                <a:solidFill>
                  <a:srgbClr val="000090"/>
                </a:solidFill>
              </a:rPr>
              <a:t>a</a:t>
            </a:r>
            <a:r>
              <a:rPr lang="en-US" sz="1600" b="1" i="1" dirty="0" smtClean="0">
                <a:solidFill>
                  <a:srgbClr val="FF0000"/>
                </a:solidFill>
              </a:rPr>
              <a:t>t</a:t>
            </a:r>
            <a:r>
              <a:rPr lang="en-US" sz="1600" b="1" i="1" dirty="0" smtClean="0">
                <a:solidFill>
                  <a:srgbClr val="000090"/>
                </a:solidFill>
              </a:rPr>
              <a:t>i</a:t>
            </a:r>
            <a:r>
              <a:rPr lang="en-US" sz="1600" b="1" i="1" dirty="0" smtClean="0">
                <a:solidFill>
                  <a:srgbClr val="FF0000"/>
                </a:solidFill>
              </a:rPr>
              <a:t>o</a:t>
            </a:r>
            <a:r>
              <a:rPr lang="en-US" sz="1600" b="1" i="1" dirty="0" smtClean="0">
                <a:solidFill>
                  <a:srgbClr val="000090"/>
                </a:solidFill>
              </a:rPr>
              <a:t>n</a:t>
            </a:r>
            <a:r>
              <a:rPr lang="en-US" sz="1600" b="1" i="1" dirty="0" smtClean="0">
                <a:solidFill>
                  <a:srgbClr val="FF0000"/>
                </a:solidFill>
              </a:rPr>
              <a:t>a</a:t>
            </a:r>
            <a:r>
              <a:rPr lang="en-US" sz="1600" b="1" i="1" dirty="0" smtClean="0">
                <a:solidFill>
                  <a:srgbClr val="000090"/>
                </a:solidFill>
              </a:rPr>
              <a:t>r</a:t>
            </a:r>
            <a:r>
              <a:rPr lang="en-US" sz="1600" b="1" i="1" dirty="0" smtClean="0">
                <a:solidFill>
                  <a:srgbClr val="FF0000"/>
                </a:solidFill>
              </a:rPr>
              <a:t>y</a:t>
            </a:r>
            <a:r>
              <a:rPr lang="en-US" sz="1600" b="1" i="1" dirty="0" smtClean="0">
                <a:solidFill>
                  <a:srgbClr val="000090"/>
                </a:solidFill>
              </a:rPr>
              <a:t> f</a:t>
            </a:r>
            <a:r>
              <a:rPr lang="en-US" sz="1600" b="1" i="1" dirty="0" smtClean="0">
                <a:solidFill>
                  <a:srgbClr val="FF0000"/>
                </a:solidFill>
              </a:rPr>
              <a:t>r</a:t>
            </a:r>
            <a:r>
              <a:rPr lang="en-US" sz="1600" b="1" i="1" dirty="0" smtClean="0">
                <a:solidFill>
                  <a:srgbClr val="000090"/>
                </a:solidFill>
              </a:rPr>
              <a:t>o</a:t>
            </a:r>
            <a:r>
              <a:rPr lang="en-US" sz="1600" b="1" i="1" dirty="0" smtClean="0">
                <a:solidFill>
                  <a:srgbClr val="FF0000"/>
                </a:solidFill>
              </a:rPr>
              <a:t>n</a:t>
            </a:r>
            <a:r>
              <a:rPr lang="en-US" sz="1600" b="1" i="1" dirty="0" smtClean="0">
                <a:solidFill>
                  <a:srgbClr val="000090"/>
                </a:solidFill>
              </a:rPr>
              <a:t>t</a:t>
            </a:r>
            <a:r>
              <a:rPr lang="en-US" sz="1600" dirty="0" smtClean="0"/>
              <a:t>—</a:t>
            </a:r>
            <a:r>
              <a:rPr lang="en-US" sz="1600" dirty="0"/>
              <a:t>There is no precipitation if both air masses are dry; if there is enough moisture, precipitation can fall over the same area for a while, which can lead to</a:t>
            </a:r>
            <a:r>
              <a:rPr lang="en-US" sz="1600" dirty="0">
                <a:sym typeface="Wingdings" pitchFamily="27" charset="2"/>
              </a:rPr>
              <a:t> flooding!</a:t>
            </a:r>
            <a:endParaRPr lang="en-US" sz="1600" dirty="0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 sz="1600" dirty="0"/>
          </a:p>
        </p:txBody>
      </p:sp>
      <p:sp>
        <p:nvSpPr>
          <p:cNvPr id="87047" name="Freeform 7"/>
          <p:cNvSpPr>
            <a:spLocks/>
          </p:cNvSpPr>
          <p:nvPr/>
        </p:nvSpPr>
        <p:spPr bwMode="auto">
          <a:xfrm>
            <a:off x="196850" y="5224463"/>
            <a:ext cx="1047750" cy="1668462"/>
          </a:xfrm>
          <a:custGeom>
            <a:avLst/>
            <a:gdLst>
              <a:gd name="T0" fmla="*/ 1409598939 w 754"/>
              <a:gd name="T1" fmla="*/ 191310134 h 1138"/>
              <a:gd name="T2" fmla="*/ 1293741968 w 754"/>
              <a:gd name="T3" fmla="*/ 745894881 h 1138"/>
              <a:gd name="T4" fmla="*/ 1116092759 w 754"/>
              <a:gd name="T5" fmla="*/ 1386461133 h 1138"/>
              <a:gd name="T6" fmla="*/ 847690892 w 754"/>
              <a:gd name="T7" fmla="*/ 2054971925 h 1138"/>
              <a:gd name="T8" fmla="*/ 604389168 w 754"/>
              <a:gd name="T9" fmla="*/ 2147483647 h 1138"/>
              <a:gd name="T10" fmla="*/ 272264924 w 754"/>
              <a:gd name="T11" fmla="*/ 2147483647 h 1138"/>
              <a:gd name="T12" fmla="*/ 28964590 w 754"/>
              <a:gd name="T13" fmla="*/ 1913101340 h 1138"/>
              <a:gd name="T14" fmla="*/ 92685577 w 754"/>
              <a:gd name="T15" fmla="*/ 1145711450 h 1138"/>
              <a:gd name="T16" fmla="*/ 451844272 w 754"/>
              <a:gd name="T17" fmla="*/ 333180719 h 1138"/>
              <a:gd name="T18" fmla="*/ 1013752319 w 754"/>
              <a:gd name="T19" fmla="*/ 34392602 h 1138"/>
              <a:gd name="T20" fmla="*/ 1409598939 w 754"/>
              <a:gd name="T21" fmla="*/ 191310134 h 113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54"/>
              <a:gd name="T34" fmla="*/ 0 h 1138"/>
              <a:gd name="T35" fmla="*/ 754 w 754"/>
              <a:gd name="T36" fmla="*/ 1138 h 113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54" h="1138">
                <a:moveTo>
                  <a:pt x="730" y="89"/>
                </a:moveTo>
                <a:cubicBezTo>
                  <a:pt x="754" y="144"/>
                  <a:pt x="695" y="254"/>
                  <a:pt x="670" y="347"/>
                </a:cubicBezTo>
                <a:cubicBezTo>
                  <a:pt x="645" y="440"/>
                  <a:pt x="616" y="544"/>
                  <a:pt x="578" y="645"/>
                </a:cubicBezTo>
                <a:cubicBezTo>
                  <a:pt x="540" y="746"/>
                  <a:pt x="483" y="878"/>
                  <a:pt x="439" y="956"/>
                </a:cubicBezTo>
                <a:cubicBezTo>
                  <a:pt x="395" y="1034"/>
                  <a:pt x="363" y="1092"/>
                  <a:pt x="313" y="1115"/>
                </a:cubicBezTo>
                <a:cubicBezTo>
                  <a:pt x="263" y="1138"/>
                  <a:pt x="191" y="1132"/>
                  <a:pt x="141" y="1095"/>
                </a:cubicBezTo>
                <a:cubicBezTo>
                  <a:pt x="91" y="1058"/>
                  <a:pt x="30" y="984"/>
                  <a:pt x="15" y="890"/>
                </a:cubicBezTo>
                <a:cubicBezTo>
                  <a:pt x="0" y="796"/>
                  <a:pt x="12" y="655"/>
                  <a:pt x="48" y="533"/>
                </a:cubicBezTo>
                <a:cubicBezTo>
                  <a:pt x="84" y="411"/>
                  <a:pt x="155" y="241"/>
                  <a:pt x="234" y="155"/>
                </a:cubicBezTo>
                <a:cubicBezTo>
                  <a:pt x="313" y="69"/>
                  <a:pt x="442" y="32"/>
                  <a:pt x="525" y="16"/>
                </a:cubicBezTo>
                <a:cubicBezTo>
                  <a:pt x="608" y="0"/>
                  <a:pt x="706" y="34"/>
                  <a:pt x="730" y="89"/>
                </a:cubicBezTo>
                <a:close/>
              </a:path>
            </a:pathLst>
          </a:custGeom>
          <a:solidFill>
            <a:srgbClr val="5ED85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8" name="Freeform 8"/>
          <p:cNvSpPr>
            <a:spLocks/>
          </p:cNvSpPr>
          <p:nvPr/>
        </p:nvSpPr>
        <p:spPr bwMode="auto">
          <a:xfrm>
            <a:off x="2573338" y="5273675"/>
            <a:ext cx="1228725" cy="1554163"/>
          </a:xfrm>
          <a:custGeom>
            <a:avLst/>
            <a:gdLst>
              <a:gd name="T0" fmla="*/ 712377959 w 748"/>
              <a:gd name="T1" fmla="*/ 88206291 h 979"/>
              <a:gd name="T2" fmla="*/ 1163009567 w 748"/>
              <a:gd name="T3" fmla="*/ 839213095 h 979"/>
              <a:gd name="T4" fmla="*/ 1880783732 w 748"/>
              <a:gd name="T5" fmla="*/ 1572578006 h 979"/>
              <a:gd name="T6" fmla="*/ 1934752356 w 748"/>
              <a:gd name="T7" fmla="*/ 2147483647 h 979"/>
              <a:gd name="T8" fmla="*/ 1381579704 w 748"/>
              <a:gd name="T9" fmla="*/ 2147483647 h 979"/>
              <a:gd name="T10" fmla="*/ 882377319 w 748"/>
              <a:gd name="T11" fmla="*/ 2147483647 h 979"/>
              <a:gd name="T12" fmla="*/ 453330532 w 748"/>
              <a:gd name="T13" fmla="*/ 1774190571 h 979"/>
              <a:gd name="T14" fmla="*/ 242855525 w 748"/>
              <a:gd name="T15" fmla="*/ 1171873827 h 979"/>
              <a:gd name="T16" fmla="*/ 70158883 w 748"/>
              <a:gd name="T17" fmla="*/ 304939798 h 979"/>
              <a:gd name="T18" fmla="*/ 712377959 w 748"/>
              <a:gd name="T19" fmla="*/ 88206291 h 9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48"/>
              <a:gd name="T31" fmla="*/ 0 h 979"/>
              <a:gd name="T32" fmla="*/ 748 w 748"/>
              <a:gd name="T33" fmla="*/ 979 h 97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48" h="979">
                <a:moveTo>
                  <a:pt x="264" y="35"/>
                </a:moveTo>
                <a:cubicBezTo>
                  <a:pt x="331" y="70"/>
                  <a:pt x="360" y="235"/>
                  <a:pt x="431" y="333"/>
                </a:cubicBezTo>
                <a:cubicBezTo>
                  <a:pt x="503" y="431"/>
                  <a:pt x="650" y="527"/>
                  <a:pt x="697" y="624"/>
                </a:cubicBezTo>
                <a:cubicBezTo>
                  <a:pt x="744" y="721"/>
                  <a:pt x="748" y="858"/>
                  <a:pt x="717" y="916"/>
                </a:cubicBezTo>
                <a:cubicBezTo>
                  <a:pt x="686" y="974"/>
                  <a:pt x="577" y="979"/>
                  <a:pt x="512" y="975"/>
                </a:cubicBezTo>
                <a:cubicBezTo>
                  <a:pt x="447" y="971"/>
                  <a:pt x="384" y="934"/>
                  <a:pt x="327" y="889"/>
                </a:cubicBezTo>
                <a:cubicBezTo>
                  <a:pt x="270" y="844"/>
                  <a:pt x="207" y="775"/>
                  <a:pt x="168" y="704"/>
                </a:cubicBezTo>
                <a:cubicBezTo>
                  <a:pt x="129" y="633"/>
                  <a:pt x="114" y="562"/>
                  <a:pt x="90" y="465"/>
                </a:cubicBezTo>
                <a:cubicBezTo>
                  <a:pt x="66" y="368"/>
                  <a:pt x="0" y="196"/>
                  <a:pt x="26" y="121"/>
                </a:cubicBezTo>
                <a:cubicBezTo>
                  <a:pt x="53" y="46"/>
                  <a:pt x="196" y="0"/>
                  <a:pt x="264" y="35"/>
                </a:cubicBezTo>
                <a:close/>
              </a:path>
            </a:pathLst>
          </a:custGeom>
          <a:solidFill>
            <a:srgbClr val="5ED85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9" name="Freeform 9"/>
          <p:cNvSpPr>
            <a:spLocks/>
          </p:cNvSpPr>
          <p:nvPr/>
        </p:nvSpPr>
        <p:spPr bwMode="auto">
          <a:xfrm rot="4785075">
            <a:off x="7419181" y="5231607"/>
            <a:ext cx="896937" cy="1778000"/>
          </a:xfrm>
          <a:custGeom>
            <a:avLst/>
            <a:gdLst>
              <a:gd name="T0" fmla="*/ 493882635 w 887"/>
              <a:gd name="T1" fmla="*/ 63004700 h 1120"/>
              <a:gd name="T2" fmla="*/ 798596504 w 887"/>
              <a:gd name="T3" fmla="*/ 662801888 h 1120"/>
              <a:gd name="T4" fmla="*/ 879377461 w 887"/>
              <a:gd name="T5" fmla="*/ 1449090638 h 1120"/>
              <a:gd name="T6" fmla="*/ 845633619 w 887"/>
              <a:gd name="T7" fmla="*/ 2147483647 h 1120"/>
              <a:gd name="T8" fmla="*/ 514333203 w 887"/>
              <a:gd name="T9" fmla="*/ 2147483647 h 1120"/>
              <a:gd name="T10" fmla="*/ 216776628 w 887"/>
              <a:gd name="T11" fmla="*/ 2147483647 h 1120"/>
              <a:gd name="T12" fmla="*/ 60329378 w 887"/>
              <a:gd name="T13" fmla="*/ 1431448750 h 1120"/>
              <a:gd name="T14" fmla="*/ 67486672 w 887"/>
              <a:gd name="T15" fmla="*/ 279738138 h 1120"/>
              <a:gd name="T16" fmla="*/ 493882635 w 887"/>
              <a:gd name="T17" fmla="*/ 63004700 h 11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87"/>
              <a:gd name="T28" fmla="*/ 0 h 1120"/>
              <a:gd name="T29" fmla="*/ 887 w 887"/>
              <a:gd name="T30" fmla="*/ 1120 h 11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87" h="1120">
                <a:moveTo>
                  <a:pt x="483" y="25"/>
                </a:moveTo>
                <a:cubicBezTo>
                  <a:pt x="602" y="50"/>
                  <a:pt x="718" y="171"/>
                  <a:pt x="781" y="263"/>
                </a:cubicBezTo>
                <a:cubicBezTo>
                  <a:pt x="844" y="355"/>
                  <a:pt x="852" y="457"/>
                  <a:pt x="860" y="575"/>
                </a:cubicBezTo>
                <a:cubicBezTo>
                  <a:pt x="868" y="693"/>
                  <a:pt x="887" y="884"/>
                  <a:pt x="827" y="972"/>
                </a:cubicBezTo>
                <a:cubicBezTo>
                  <a:pt x="767" y="1060"/>
                  <a:pt x="605" y="1094"/>
                  <a:pt x="503" y="1104"/>
                </a:cubicBezTo>
                <a:cubicBezTo>
                  <a:pt x="401" y="1114"/>
                  <a:pt x="286" y="1120"/>
                  <a:pt x="212" y="1031"/>
                </a:cubicBezTo>
                <a:cubicBezTo>
                  <a:pt x="138" y="942"/>
                  <a:pt x="83" y="721"/>
                  <a:pt x="59" y="568"/>
                </a:cubicBezTo>
                <a:cubicBezTo>
                  <a:pt x="35" y="415"/>
                  <a:pt x="0" y="205"/>
                  <a:pt x="66" y="111"/>
                </a:cubicBezTo>
                <a:cubicBezTo>
                  <a:pt x="132" y="17"/>
                  <a:pt x="364" y="0"/>
                  <a:pt x="483" y="25"/>
                </a:cubicBezTo>
                <a:close/>
              </a:path>
            </a:pathLst>
          </a:custGeom>
          <a:solidFill>
            <a:srgbClr val="5ED85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0" name="Freeform 10"/>
          <p:cNvSpPr>
            <a:spLocks/>
          </p:cNvSpPr>
          <p:nvPr/>
        </p:nvSpPr>
        <p:spPr bwMode="auto">
          <a:xfrm>
            <a:off x="4960938" y="5286375"/>
            <a:ext cx="1289050" cy="1619250"/>
          </a:xfrm>
          <a:custGeom>
            <a:avLst/>
            <a:gdLst>
              <a:gd name="T0" fmla="*/ 1020091970 w 887"/>
              <a:gd name="T1" fmla="*/ 52255511 h 1120"/>
              <a:gd name="T2" fmla="*/ 1649465183 w 887"/>
              <a:gd name="T3" fmla="*/ 549728146 h 1120"/>
              <a:gd name="T4" fmla="*/ 1816313595 w 887"/>
              <a:gd name="T5" fmla="*/ 1201875301 h 1120"/>
              <a:gd name="T6" fmla="*/ 1746617699 w 887"/>
              <a:gd name="T7" fmla="*/ 2031693216 h 1120"/>
              <a:gd name="T8" fmla="*/ 1062332700 w 887"/>
              <a:gd name="T9" fmla="*/ 2147483647 h 1120"/>
              <a:gd name="T10" fmla="*/ 447742144 w 887"/>
              <a:gd name="T11" fmla="*/ 2147483647 h 1120"/>
              <a:gd name="T12" fmla="*/ 124607682 w 887"/>
              <a:gd name="T13" fmla="*/ 1187244220 h 1120"/>
              <a:gd name="T14" fmla="*/ 139391792 w 887"/>
              <a:gd name="T15" fmla="*/ 232013947 h 1120"/>
              <a:gd name="T16" fmla="*/ 1020091970 w 887"/>
              <a:gd name="T17" fmla="*/ 52255511 h 112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87"/>
              <a:gd name="T28" fmla="*/ 0 h 1120"/>
              <a:gd name="T29" fmla="*/ 887 w 887"/>
              <a:gd name="T30" fmla="*/ 1120 h 112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87" h="1120">
                <a:moveTo>
                  <a:pt x="483" y="25"/>
                </a:moveTo>
                <a:cubicBezTo>
                  <a:pt x="602" y="50"/>
                  <a:pt x="718" y="171"/>
                  <a:pt x="781" y="263"/>
                </a:cubicBezTo>
                <a:cubicBezTo>
                  <a:pt x="844" y="355"/>
                  <a:pt x="852" y="457"/>
                  <a:pt x="860" y="575"/>
                </a:cubicBezTo>
                <a:cubicBezTo>
                  <a:pt x="868" y="693"/>
                  <a:pt x="887" y="884"/>
                  <a:pt x="827" y="972"/>
                </a:cubicBezTo>
                <a:cubicBezTo>
                  <a:pt x="767" y="1060"/>
                  <a:pt x="605" y="1094"/>
                  <a:pt x="503" y="1104"/>
                </a:cubicBezTo>
                <a:cubicBezTo>
                  <a:pt x="401" y="1114"/>
                  <a:pt x="286" y="1120"/>
                  <a:pt x="212" y="1031"/>
                </a:cubicBezTo>
                <a:cubicBezTo>
                  <a:pt x="138" y="942"/>
                  <a:pt x="83" y="721"/>
                  <a:pt x="59" y="568"/>
                </a:cubicBezTo>
                <a:cubicBezTo>
                  <a:pt x="35" y="415"/>
                  <a:pt x="0" y="205"/>
                  <a:pt x="66" y="111"/>
                </a:cubicBezTo>
                <a:cubicBezTo>
                  <a:pt x="132" y="17"/>
                  <a:pt x="364" y="0"/>
                  <a:pt x="483" y="25"/>
                </a:cubicBezTo>
                <a:close/>
              </a:path>
            </a:pathLst>
          </a:custGeom>
          <a:solidFill>
            <a:srgbClr val="5ED85E"/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703513" y="5534025"/>
            <a:ext cx="700087" cy="1273175"/>
            <a:chOff x="1353" y="3290"/>
            <a:chExt cx="441" cy="802"/>
          </a:xfrm>
        </p:grpSpPr>
        <p:sp>
          <p:nvSpPr>
            <p:cNvPr id="38937" name="Freeform 12"/>
            <p:cNvSpPr>
              <a:spLocks/>
            </p:cNvSpPr>
            <p:nvPr/>
          </p:nvSpPr>
          <p:spPr bwMode="auto">
            <a:xfrm>
              <a:off x="1353" y="3290"/>
              <a:ext cx="441" cy="802"/>
            </a:xfrm>
            <a:custGeom>
              <a:avLst/>
              <a:gdLst>
                <a:gd name="T0" fmla="*/ 3 w 507"/>
                <a:gd name="T1" fmla="*/ 0 h 1106"/>
                <a:gd name="T2" fmla="*/ 14 w 507"/>
                <a:gd name="T3" fmla="*/ 125 h 1106"/>
                <a:gd name="T4" fmla="*/ 84 w 507"/>
                <a:gd name="T5" fmla="*/ 352 h 1106"/>
                <a:gd name="T6" fmla="*/ 189 w 507"/>
                <a:gd name="T7" fmla="*/ 474 h 1106"/>
                <a:gd name="T8" fmla="*/ 384 w 507"/>
                <a:gd name="T9" fmla="*/ 582 h 11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7"/>
                <a:gd name="T16" fmla="*/ 0 h 1106"/>
                <a:gd name="T17" fmla="*/ 507 w 507"/>
                <a:gd name="T18" fmla="*/ 1106 h 11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7" h="1106">
                  <a:moveTo>
                    <a:pt x="4" y="0"/>
                  </a:moveTo>
                  <a:cubicBezTo>
                    <a:pt x="2" y="64"/>
                    <a:pt x="0" y="128"/>
                    <a:pt x="18" y="239"/>
                  </a:cubicBezTo>
                  <a:cubicBezTo>
                    <a:pt x="36" y="350"/>
                    <a:pt x="72" y="559"/>
                    <a:pt x="110" y="669"/>
                  </a:cubicBezTo>
                  <a:cubicBezTo>
                    <a:pt x="148" y="779"/>
                    <a:pt x="183" y="828"/>
                    <a:pt x="249" y="901"/>
                  </a:cubicBezTo>
                  <a:cubicBezTo>
                    <a:pt x="315" y="974"/>
                    <a:pt x="411" y="1040"/>
                    <a:pt x="507" y="1106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8" name="Freeform 13"/>
            <p:cNvSpPr>
              <a:spLocks/>
            </p:cNvSpPr>
            <p:nvPr/>
          </p:nvSpPr>
          <p:spPr bwMode="auto">
            <a:xfrm rot="7072645">
              <a:off x="1643" y="3906"/>
              <a:ext cx="122" cy="152"/>
            </a:xfrm>
            <a:custGeom>
              <a:avLst/>
              <a:gdLst>
                <a:gd name="T0" fmla="*/ 122 w 122"/>
                <a:gd name="T1" fmla="*/ 9 h 152"/>
                <a:gd name="T2" fmla="*/ 39 w 122"/>
                <a:gd name="T3" fmla="*/ 9 h 152"/>
                <a:gd name="T4" fmla="*/ 4 w 122"/>
                <a:gd name="T5" fmla="*/ 63 h 152"/>
                <a:gd name="T6" fmla="*/ 15 w 122"/>
                <a:gd name="T7" fmla="*/ 122 h 152"/>
                <a:gd name="T8" fmla="*/ 87 w 122"/>
                <a:gd name="T9" fmla="*/ 15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52"/>
                <a:gd name="T17" fmla="*/ 122 w 12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52">
                  <a:moveTo>
                    <a:pt x="122" y="9"/>
                  </a:moveTo>
                  <a:cubicBezTo>
                    <a:pt x="90" y="4"/>
                    <a:pt x="59" y="0"/>
                    <a:pt x="39" y="9"/>
                  </a:cubicBezTo>
                  <a:cubicBezTo>
                    <a:pt x="19" y="18"/>
                    <a:pt x="8" y="44"/>
                    <a:pt x="4" y="63"/>
                  </a:cubicBezTo>
                  <a:cubicBezTo>
                    <a:pt x="0" y="82"/>
                    <a:pt x="1" y="107"/>
                    <a:pt x="15" y="122"/>
                  </a:cubicBezTo>
                  <a:cubicBezTo>
                    <a:pt x="29" y="137"/>
                    <a:pt x="72" y="146"/>
                    <a:pt x="87" y="152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9" name="Freeform 14"/>
            <p:cNvSpPr>
              <a:spLocks/>
            </p:cNvSpPr>
            <p:nvPr/>
          </p:nvSpPr>
          <p:spPr bwMode="auto">
            <a:xfrm rot="7898868">
              <a:off x="1438" y="3700"/>
              <a:ext cx="122" cy="152"/>
            </a:xfrm>
            <a:custGeom>
              <a:avLst/>
              <a:gdLst>
                <a:gd name="T0" fmla="*/ 122 w 122"/>
                <a:gd name="T1" fmla="*/ 9 h 152"/>
                <a:gd name="T2" fmla="*/ 39 w 122"/>
                <a:gd name="T3" fmla="*/ 9 h 152"/>
                <a:gd name="T4" fmla="*/ 4 w 122"/>
                <a:gd name="T5" fmla="*/ 63 h 152"/>
                <a:gd name="T6" fmla="*/ 15 w 122"/>
                <a:gd name="T7" fmla="*/ 122 h 152"/>
                <a:gd name="T8" fmla="*/ 87 w 122"/>
                <a:gd name="T9" fmla="*/ 15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52"/>
                <a:gd name="T17" fmla="*/ 122 w 12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52">
                  <a:moveTo>
                    <a:pt x="122" y="9"/>
                  </a:moveTo>
                  <a:cubicBezTo>
                    <a:pt x="90" y="4"/>
                    <a:pt x="59" y="0"/>
                    <a:pt x="39" y="9"/>
                  </a:cubicBezTo>
                  <a:cubicBezTo>
                    <a:pt x="19" y="18"/>
                    <a:pt x="8" y="44"/>
                    <a:pt x="4" y="63"/>
                  </a:cubicBezTo>
                  <a:cubicBezTo>
                    <a:pt x="0" y="82"/>
                    <a:pt x="1" y="107"/>
                    <a:pt x="15" y="122"/>
                  </a:cubicBezTo>
                  <a:cubicBezTo>
                    <a:pt x="29" y="137"/>
                    <a:pt x="72" y="146"/>
                    <a:pt x="87" y="152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40" name="Freeform 15"/>
            <p:cNvSpPr>
              <a:spLocks/>
            </p:cNvSpPr>
            <p:nvPr/>
          </p:nvSpPr>
          <p:spPr bwMode="auto">
            <a:xfrm rot="9144467">
              <a:off x="1355" y="3425"/>
              <a:ext cx="122" cy="152"/>
            </a:xfrm>
            <a:custGeom>
              <a:avLst/>
              <a:gdLst>
                <a:gd name="T0" fmla="*/ 122 w 122"/>
                <a:gd name="T1" fmla="*/ 9 h 152"/>
                <a:gd name="T2" fmla="*/ 39 w 122"/>
                <a:gd name="T3" fmla="*/ 9 h 152"/>
                <a:gd name="T4" fmla="*/ 4 w 122"/>
                <a:gd name="T5" fmla="*/ 63 h 152"/>
                <a:gd name="T6" fmla="*/ 15 w 122"/>
                <a:gd name="T7" fmla="*/ 122 h 152"/>
                <a:gd name="T8" fmla="*/ 87 w 122"/>
                <a:gd name="T9" fmla="*/ 15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52"/>
                <a:gd name="T17" fmla="*/ 122 w 12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52">
                  <a:moveTo>
                    <a:pt x="122" y="9"/>
                  </a:moveTo>
                  <a:cubicBezTo>
                    <a:pt x="90" y="4"/>
                    <a:pt x="59" y="0"/>
                    <a:pt x="39" y="9"/>
                  </a:cubicBezTo>
                  <a:cubicBezTo>
                    <a:pt x="19" y="18"/>
                    <a:pt x="8" y="44"/>
                    <a:pt x="4" y="63"/>
                  </a:cubicBezTo>
                  <a:cubicBezTo>
                    <a:pt x="0" y="82"/>
                    <a:pt x="1" y="107"/>
                    <a:pt x="15" y="122"/>
                  </a:cubicBezTo>
                  <a:cubicBezTo>
                    <a:pt x="29" y="137"/>
                    <a:pt x="72" y="146"/>
                    <a:pt x="87" y="152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372100" y="5481638"/>
            <a:ext cx="515938" cy="1116012"/>
            <a:chOff x="3384" y="3250"/>
            <a:chExt cx="325" cy="703"/>
          </a:xfrm>
        </p:grpSpPr>
        <p:sp>
          <p:nvSpPr>
            <p:cNvPr id="38933" name="Freeform 17"/>
            <p:cNvSpPr>
              <a:spLocks/>
            </p:cNvSpPr>
            <p:nvPr/>
          </p:nvSpPr>
          <p:spPr bwMode="auto">
            <a:xfrm>
              <a:off x="3384" y="3264"/>
              <a:ext cx="161" cy="689"/>
            </a:xfrm>
            <a:custGeom>
              <a:avLst/>
              <a:gdLst>
                <a:gd name="T0" fmla="*/ 0 w 128"/>
                <a:gd name="T1" fmla="*/ 0 h 477"/>
                <a:gd name="T2" fmla="*/ 104 w 128"/>
                <a:gd name="T3" fmla="*/ 179 h 477"/>
                <a:gd name="T4" fmla="*/ 189 w 128"/>
                <a:gd name="T5" fmla="*/ 553 h 477"/>
                <a:gd name="T6" fmla="*/ 189 w 128"/>
                <a:gd name="T7" fmla="*/ 995 h 4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477"/>
                <a:gd name="T14" fmla="*/ 128 w 128"/>
                <a:gd name="T15" fmla="*/ 477 h 4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477">
                  <a:moveTo>
                    <a:pt x="0" y="0"/>
                  </a:moveTo>
                  <a:cubicBezTo>
                    <a:pt x="23" y="21"/>
                    <a:pt x="46" y="42"/>
                    <a:pt x="66" y="86"/>
                  </a:cubicBezTo>
                  <a:cubicBezTo>
                    <a:pt x="86" y="130"/>
                    <a:pt x="110" y="200"/>
                    <a:pt x="119" y="265"/>
                  </a:cubicBezTo>
                  <a:cubicBezTo>
                    <a:pt x="128" y="330"/>
                    <a:pt x="123" y="403"/>
                    <a:pt x="119" y="477"/>
                  </a:cubicBezTo>
                </a:path>
              </a:pathLst>
            </a:cu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4" name="Freeform 18"/>
            <p:cNvSpPr>
              <a:spLocks/>
            </p:cNvSpPr>
            <p:nvPr/>
          </p:nvSpPr>
          <p:spPr bwMode="auto">
            <a:xfrm rot="9737025">
              <a:off x="3511" y="3508"/>
              <a:ext cx="122" cy="152"/>
            </a:xfrm>
            <a:custGeom>
              <a:avLst/>
              <a:gdLst>
                <a:gd name="T0" fmla="*/ 122 w 122"/>
                <a:gd name="T1" fmla="*/ 9 h 152"/>
                <a:gd name="T2" fmla="*/ 39 w 122"/>
                <a:gd name="T3" fmla="*/ 9 h 152"/>
                <a:gd name="T4" fmla="*/ 4 w 122"/>
                <a:gd name="T5" fmla="*/ 63 h 152"/>
                <a:gd name="T6" fmla="*/ 15 w 122"/>
                <a:gd name="T7" fmla="*/ 122 h 152"/>
                <a:gd name="T8" fmla="*/ 87 w 122"/>
                <a:gd name="T9" fmla="*/ 15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52"/>
                <a:gd name="T17" fmla="*/ 122 w 12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52">
                  <a:moveTo>
                    <a:pt x="122" y="9"/>
                  </a:moveTo>
                  <a:cubicBezTo>
                    <a:pt x="90" y="4"/>
                    <a:pt x="59" y="0"/>
                    <a:pt x="39" y="9"/>
                  </a:cubicBezTo>
                  <a:cubicBezTo>
                    <a:pt x="19" y="18"/>
                    <a:pt x="8" y="44"/>
                    <a:pt x="4" y="63"/>
                  </a:cubicBezTo>
                  <a:cubicBezTo>
                    <a:pt x="0" y="82"/>
                    <a:pt x="1" y="107"/>
                    <a:pt x="15" y="122"/>
                  </a:cubicBezTo>
                  <a:cubicBezTo>
                    <a:pt x="29" y="137"/>
                    <a:pt x="72" y="146"/>
                    <a:pt x="87" y="152"/>
                  </a:cubicBezTo>
                </a:path>
              </a:pathLst>
            </a:custGeom>
            <a:solidFill>
              <a:srgbClr val="800080"/>
            </a:solidFill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5" name="AutoShape 19"/>
            <p:cNvSpPr>
              <a:spLocks noChangeArrowheads="1"/>
            </p:cNvSpPr>
            <p:nvPr/>
          </p:nvSpPr>
          <p:spPr bwMode="auto">
            <a:xfrm rot="5400000">
              <a:off x="3558" y="3747"/>
              <a:ext cx="142" cy="160"/>
            </a:xfrm>
            <a:prstGeom prst="triangle">
              <a:avLst>
                <a:gd name="adj" fmla="val 50000"/>
              </a:avLst>
            </a:prstGeom>
            <a:solidFill>
              <a:srgbClr val="800080"/>
            </a:solidFill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6" name="AutoShape 20"/>
            <p:cNvSpPr>
              <a:spLocks noChangeArrowheads="1"/>
            </p:cNvSpPr>
            <p:nvPr/>
          </p:nvSpPr>
          <p:spPr bwMode="auto">
            <a:xfrm rot="3822938">
              <a:off x="3460" y="3241"/>
              <a:ext cx="142" cy="160"/>
            </a:xfrm>
            <a:prstGeom prst="triangle">
              <a:avLst>
                <a:gd name="adj" fmla="val 50000"/>
              </a:avLst>
            </a:prstGeom>
            <a:solidFill>
              <a:srgbClr val="800080"/>
            </a:solidFill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7061" name="Freeform 21"/>
          <p:cNvSpPr>
            <a:spLocks/>
          </p:cNvSpPr>
          <p:nvPr/>
        </p:nvSpPr>
        <p:spPr bwMode="auto">
          <a:xfrm>
            <a:off x="7205663" y="5722938"/>
            <a:ext cx="1300162" cy="663575"/>
          </a:xfrm>
          <a:custGeom>
            <a:avLst/>
            <a:gdLst>
              <a:gd name="T0" fmla="*/ 0 w 944"/>
              <a:gd name="T1" fmla="*/ 328116081 h 1342"/>
              <a:gd name="T2" fmla="*/ 269363541 w 944"/>
              <a:gd name="T3" fmla="*/ 251343618 h 1342"/>
              <a:gd name="T4" fmla="*/ 1012959795 w 944"/>
              <a:gd name="T5" fmla="*/ 201955244 h 1342"/>
              <a:gd name="T6" fmla="*/ 1475810581 w 944"/>
              <a:gd name="T7" fmla="*/ 151099785 h 1342"/>
              <a:gd name="T8" fmla="*/ 1790700452 w 944"/>
              <a:gd name="T9" fmla="*/ 0 h 13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4"/>
              <a:gd name="T16" fmla="*/ 0 h 1342"/>
              <a:gd name="T17" fmla="*/ 944 w 944"/>
              <a:gd name="T18" fmla="*/ 1342 h 13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4" h="1342">
                <a:moveTo>
                  <a:pt x="0" y="1342"/>
                </a:moveTo>
                <a:cubicBezTo>
                  <a:pt x="26" y="1228"/>
                  <a:pt x="53" y="1114"/>
                  <a:pt x="142" y="1028"/>
                </a:cubicBezTo>
                <a:cubicBezTo>
                  <a:pt x="231" y="942"/>
                  <a:pt x="428" y="894"/>
                  <a:pt x="534" y="826"/>
                </a:cubicBezTo>
                <a:cubicBezTo>
                  <a:pt x="640" y="758"/>
                  <a:pt x="710" y="756"/>
                  <a:pt x="778" y="618"/>
                </a:cubicBezTo>
                <a:cubicBezTo>
                  <a:pt x="846" y="480"/>
                  <a:pt x="895" y="240"/>
                  <a:pt x="944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62" name="AutoShape 22"/>
          <p:cNvSpPr>
            <a:spLocks noChangeArrowheads="1"/>
          </p:cNvSpPr>
          <p:nvPr/>
        </p:nvSpPr>
        <p:spPr bwMode="auto">
          <a:xfrm rot="8197507">
            <a:off x="8310563" y="5930900"/>
            <a:ext cx="225425" cy="254000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63" name="AutoShape 23"/>
          <p:cNvSpPr>
            <a:spLocks noChangeArrowheads="1"/>
          </p:cNvSpPr>
          <p:nvPr/>
        </p:nvSpPr>
        <p:spPr bwMode="auto">
          <a:xfrm rot="10261994">
            <a:off x="7661275" y="6167438"/>
            <a:ext cx="225425" cy="254000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64" name="Freeform 24"/>
          <p:cNvSpPr>
            <a:spLocks/>
          </p:cNvSpPr>
          <p:nvPr/>
        </p:nvSpPr>
        <p:spPr bwMode="auto">
          <a:xfrm rot="3871357">
            <a:off x="7943850" y="5910263"/>
            <a:ext cx="193675" cy="241300"/>
          </a:xfrm>
          <a:custGeom>
            <a:avLst/>
            <a:gdLst>
              <a:gd name="T0" fmla="*/ 307459063 w 122"/>
              <a:gd name="T1" fmla="*/ 22682200 h 152"/>
              <a:gd name="T2" fmla="*/ 98286888 w 122"/>
              <a:gd name="T3" fmla="*/ 22682200 h 152"/>
              <a:gd name="T4" fmla="*/ 10080625 w 122"/>
              <a:gd name="T5" fmla="*/ 158770638 h 152"/>
              <a:gd name="T6" fmla="*/ 37803138 w 122"/>
              <a:gd name="T7" fmla="*/ 307459063 h 152"/>
              <a:gd name="T8" fmla="*/ 219254388 w 122"/>
              <a:gd name="T9" fmla="*/ 383063750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"/>
              <a:gd name="T16" fmla="*/ 0 h 152"/>
              <a:gd name="T17" fmla="*/ 122 w 122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" h="152">
                <a:moveTo>
                  <a:pt x="122" y="9"/>
                </a:moveTo>
                <a:cubicBezTo>
                  <a:pt x="90" y="4"/>
                  <a:pt x="59" y="0"/>
                  <a:pt x="39" y="9"/>
                </a:cubicBezTo>
                <a:cubicBezTo>
                  <a:pt x="19" y="18"/>
                  <a:pt x="8" y="44"/>
                  <a:pt x="4" y="63"/>
                </a:cubicBezTo>
                <a:cubicBezTo>
                  <a:pt x="0" y="82"/>
                  <a:pt x="1" y="107"/>
                  <a:pt x="15" y="122"/>
                </a:cubicBezTo>
                <a:cubicBezTo>
                  <a:pt x="29" y="137"/>
                  <a:pt x="72" y="146"/>
                  <a:pt x="87" y="152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65" name="Freeform 25"/>
          <p:cNvSpPr>
            <a:spLocks/>
          </p:cNvSpPr>
          <p:nvPr/>
        </p:nvSpPr>
        <p:spPr bwMode="auto">
          <a:xfrm rot="3487908">
            <a:off x="7285037" y="6048376"/>
            <a:ext cx="193675" cy="241300"/>
          </a:xfrm>
          <a:custGeom>
            <a:avLst/>
            <a:gdLst>
              <a:gd name="T0" fmla="*/ 307459063 w 122"/>
              <a:gd name="T1" fmla="*/ 22682200 h 152"/>
              <a:gd name="T2" fmla="*/ 98286888 w 122"/>
              <a:gd name="T3" fmla="*/ 22682200 h 152"/>
              <a:gd name="T4" fmla="*/ 10080625 w 122"/>
              <a:gd name="T5" fmla="*/ 158770638 h 152"/>
              <a:gd name="T6" fmla="*/ 37803138 w 122"/>
              <a:gd name="T7" fmla="*/ 307459063 h 152"/>
              <a:gd name="T8" fmla="*/ 219254388 w 122"/>
              <a:gd name="T9" fmla="*/ 383063750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"/>
              <a:gd name="T16" fmla="*/ 0 h 152"/>
              <a:gd name="T17" fmla="*/ 122 w 122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" h="152">
                <a:moveTo>
                  <a:pt x="122" y="9"/>
                </a:moveTo>
                <a:cubicBezTo>
                  <a:pt x="90" y="4"/>
                  <a:pt x="59" y="0"/>
                  <a:pt x="39" y="9"/>
                </a:cubicBezTo>
                <a:cubicBezTo>
                  <a:pt x="19" y="18"/>
                  <a:pt x="8" y="44"/>
                  <a:pt x="4" y="63"/>
                </a:cubicBezTo>
                <a:cubicBezTo>
                  <a:pt x="0" y="82"/>
                  <a:pt x="1" y="107"/>
                  <a:pt x="15" y="122"/>
                </a:cubicBezTo>
                <a:cubicBezTo>
                  <a:pt x="29" y="137"/>
                  <a:pt x="72" y="146"/>
                  <a:pt x="87" y="152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590550" y="5483225"/>
            <a:ext cx="581025" cy="1139825"/>
            <a:chOff x="372" y="3454"/>
            <a:chExt cx="366" cy="718"/>
          </a:xfrm>
          <a:solidFill>
            <a:srgbClr val="000090"/>
          </a:solidFill>
        </p:grpSpPr>
        <p:sp>
          <p:nvSpPr>
            <p:cNvPr id="38929" name="Freeform 27"/>
            <p:cNvSpPr>
              <a:spLocks/>
            </p:cNvSpPr>
            <p:nvPr/>
          </p:nvSpPr>
          <p:spPr bwMode="auto">
            <a:xfrm>
              <a:off x="372" y="3454"/>
              <a:ext cx="277" cy="718"/>
            </a:xfrm>
            <a:custGeom>
              <a:avLst/>
              <a:gdLst>
                <a:gd name="T0" fmla="*/ 176 w 437"/>
                <a:gd name="T1" fmla="*/ 0 h 1099"/>
                <a:gd name="T2" fmla="*/ 151 w 437"/>
                <a:gd name="T3" fmla="*/ 112 h 1099"/>
                <a:gd name="T4" fmla="*/ 85 w 437"/>
                <a:gd name="T5" fmla="*/ 316 h 1099"/>
                <a:gd name="T6" fmla="*/ 0 w 437"/>
                <a:gd name="T7" fmla="*/ 469 h 10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7"/>
                <a:gd name="T13" fmla="*/ 0 h 1099"/>
                <a:gd name="T14" fmla="*/ 437 w 437"/>
                <a:gd name="T15" fmla="*/ 1099 h 10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7" h="1099">
                  <a:moveTo>
                    <a:pt x="437" y="0"/>
                  </a:moveTo>
                  <a:cubicBezTo>
                    <a:pt x="425" y="70"/>
                    <a:pt x="414" y="141"/>
                    <a:pt x="377" y="264"/>
                  </a:cubicBezTo>
                  <a:cubicBezTo>
                    <a:pt x="340" y="387"/>
                    <a:pt x="275" y="602"/>
                    <a:pt x="212" y="741"/>
                  </a:cubicBezTo>
                  <a:cubicBezTo>
                    <a:pt x="149" y="880"/>
                    <a:pt x="34" y="1039"/>
                    <a:pt x="0" y="1099"/>
                  </a:cubicBezTo>
                </a:path>
              </a:pathLst>
            </a:custGeom>
            <a:grpFill/>
            <a:ln w="38100">
              <a:solidFill>
                <a:srgbClr val="00009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0" name="AutoShape 28"/>
            <p:cNvSpPr>
              <a:spLocks noChangeArrowheads="1"/>
            </p:cNvSpPr>
            <p:nvPr/>
          </p:nvSpPr>
          <p:spPr bwMode="auto">
            <a:xfrm rot="7388558">
              <a:off x="446" y="4004"/>
              <a:ext cx="118" cy="123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00009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1" name="AutoShape 29"/>
            <p:cNvSpPr>
              <a:spLocks noChangeArrowheads="1"/>
            </p:cNvSpPr>
            <p:nvPr/>
          </p:nvSpPr>
          <p:spPr bwMode="auto">
            <a:xfrm rot="6824683">
              <a:off x="538" y="3794"/>
              <a:ext cx="125" cy="119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00009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932" name="AutoShape 30"/>
            <p:cNvSpPr>
              <a:spLocks noChangeArrowheads="1"/>
            </p:cNvSpPr>
            <p:nvPr/>
          </p:nvSpPr>
          <p:spPr bwMode="auto">
            <a:xfrm rot="6564088">
              <a:off x="621" y="3540"/>
              <a:ext cx="119" cy="115"/>
            </a:xfrm>
            <a:prstGeom prst="triangle">
              <a:avLst>
                <a:gd name="adj" fmla="val 50000"/>
              </a:avLst>
            </a:prstGeom>
            <a:grpFill/>
            <a:ln w="9525">
              <a:solidFill>
                <a:srgbClr val="00009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7" grpId="0" animBg="1"/>
      <p:bldP spid="87048" grpId="0" animBg="1"/>
      <p:bldP spid="87049" grpId="0" animBg="1"/>
      <p:bldP spid="87050" grpId="0" animBg="1"/>
      <p:bldP spid="87061" grpId="0" animBg="1"/>
      <p:bldP spid="87062" grpId="0" animBg="1"/>
      <p:bldP spid="87063" grpId="0" animBg="1"/>
      <p:bldP spid="87064" grpId="0" animBg="1"/>
      <p:bldP spid="870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/>
              <a:t>Identifying Fronts on Radar</a:t>
            </a:r>
          </a:p>
        </p:txBody>
      </p:sp>
      <p:sp>
        <p:nvSpPr>
          <p:cNvPr id="39939" name="Line 4"/>
          <p:cNvSpPr>
            <a:spLocks noChangeShapeType="1"/>
          </p:cNvSpPr>
          <p:nvPr/>
        </p:nvSpPr>
        <p:spPr bwMode="auto">
          <a:xfrm>
            <a:off x="685800" y="1219200"/>
            <a:ext cx="75438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0" name="Rectangle 5"/>
          <p:cNvSpPr>
            <a:spLocks noChangeArrowheads="1"/>
          </p:cNvSpPr>
          <p:nvPr/>
        </p:nvSpPr>
        <p:spPr bwMode="auto">
          <a:xfrm>
            <a:off x="457200" y="14478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45086" name="Picture 30" descr="stationaryFrontRad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3275" y="2344738"/>
            <a:ext cx="4530725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31" descr="14Oct07FrontsWinds"/>
          <p:cNvPicPr>
            <a:picLocks noChangeAspect="1" noChangeArrowheads="1"/>
          </p:cNvPicPr>
          <p:nvPr/>
        </p:nvPicPr>
        <p:blipFill>
          <a:blip r:embed="rId4" cstate="print"/>
          <a:srcRect l="21527" t="5524" r="7883"/>
          <a:stretch>
            <a:fillRect/>
          </a:stretch>
        </p:blipFill>
        <p:spPr bwMode="auto">
          <a:xfrm>
            <a:off x="0" y="1962150"/>
            <a:ext cx="460533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1750" y="5046663"/>
            <a:ext cx="1690688" cy="1770062"/>
            <a:chOff x="20" y="3179"/>
            <a:chExt cx="1065" cy="1115"/>
          </a:xfrm>
        </p:grpSpPr>
        <p:sp>
          <p:nvSpPr>
            <p:cNvPr id="39962" name="Freeform 33"/>
            <p:cNvSpPr>
              <a:spLocks/>
            </p:cNvSpPr>
            <p:nvPr/>
          </p:nvSpPr>
          <p:spPr bwMode="auto">
            <a:xfrm>
              <a:off x="20" y="3179"/>
              <a:ext cx="1054" cy="1083"/>
            </a:xfrm>
            <a:custGeom>
              <a:avLst/>
              <a:gdLst>
                <a:gd name="T0" fmla="*/ 1054 w 1054"/>
                <a:gd name="T1" fmla="*/ 0 h 1083"/>
                <a:gd name="T2" fmla="*/ 927 w 1054"/>
                <a:gd name="T3" fmla="*/ 211 h 1083"/>
                <a:gd name="T4" fmla="*/ 841 w 1054"/>
                <a:gd name="T5" fmla="*/ 337 h 1083"/>
                <a:gd name="T6" fmla="*/ 761 w 1054"/>
                <a:gd name="T7" fmla="*/ 502 h 1083"/>
                <a:gd name="T8" fmla="*/ 569 w 1054"/>
                <a:gd name="T9" fmla="*/ 853 h 1083"/>
                <a:gd name="T10" fmla="*/ 324 w 1054"/>
                <a:gd name="T11" fmla="*/ 1045 h 1083"/>
                <a:gd name="T12" fmla="*/ 0 w 1054"/>
                <a:gd name="T13" fmla="*/ 1078 h 10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54"/>
                <a:gd name="T22" fmla="*/ 0 h 1083"/>
                <a:gd name="T23" fmla="*/ 1054 w 1054"/>
                <a:gd name="T24" fmla="*/ 1083 h 10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54" h="1083">
                  <a:moveTo>
                    <a:pt x="1054" y="0"/>
                  </a:moveTo>
                  <a:cubicBezTo>
                    <a:pt x="1033" y="35"/>
                    <a:pt x="962" y="155"/>
                    <a:pt x="927" y="211"/>
                  </a:cubicBezTo>
                  <a:cubicBezTo>
                    <a:pt x="892" y="267"/>
                    <a:pt x="869" y="289"/>
                    <a:pt x="841" y="337"/>
                  </a:cubicBezTo>
                  <a:cubicBezTo>
                    <a:pt x="813" y="385"/>
                    <a:pt x="806" y="416"/>
                    <a:pt x="761" y="502"/>
                  </a:cubicBezTo>
                  <a:cubicBezTo>
                    <a:pt x="716" y="588"/>
                    <a:pt x="642" y="763"/>
                    <a:pt x="569" y="853"/>
                  </a:cubicBezTo>
                  <a:cubicBezTo>
                    <a:pt x="496" y="943"/>
                    <a:pt x="419" y="1007"/>
                    <a:pt x="324" y="1045"/>
                  </a:cubicBezTo>
                  <a:cubicBezTo>
                    <a:pt x="229" y="1083"/>
                    <a:pt x="67" y="1071"/>
                    <a:pt x="0" y="1078"/>
                  </a:cubicBezTo>
                </a:path>
              </a:pathLst>
            </a:custGeom>
            <a:noFill/>
            <a:ln w="38100">
              <a:solidFill>
                <a:srgbClr val="00009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63" name="AutoShape 34"/>
            <p:cNvSpPr>
              <a:spLocks noChangeArrowheads="1"/>
            </p:cNvSpPr>
            <p:nvPr/>
          </p:nvSpPr>
          <p:spPr bwMode="auto">
            <a:xfrm rot="6857282">
              <a:off x="783" y="3649"/>
              <a:ext cx="142" cy="160"/>
            </a:xfrm>
            <a:prstGeom prst="triangle">
              <a:avLst>
                <a:gd name="adj" fmla="val 50000"/>
              </a:avLst>
            </a:prstGeom>
            <a:solidFill>
              <a:srgbClr val="000090"/>
            </a:solidFill>
            <a:ln w="9525">
              <a:solidFill>
                <a:srgbClr val="00009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64" name="AutoShape 35"/>
            <p:cNvSpPr>
              <a:spLocks noChangeArrowheads="1"/>
            </p:cNvSpPr>
            <p:nvPr/>
          </p:nvSpPr>
          <p:spPr bwMode="auto">
            <a:xfrm rot="7309265">
              <a:off x="934" y="3375"/>
              <a:ext cx="142" cy="160"/>
            </a:xfrm>
            <a:prstGeom prst="triangle">
              <a:avLst>
                <a:gd name="adj" fmla="val 50000"/>
              </a:avLst>
            </a:prstGeom>
            <a:solidFill>
              <a:srgbClr val="000090"/>
            </a:solidFill>
            <a:ln w="9525">
              <a:solidFill>
                <a:srgbClr val="00009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65" name="AutoShape 36"/>
            <p:cNvSpPr>
              <a:spLocks noChangeArrowheads="1"/>
            </p:cNvSpPr>
            <p:nvPr/>
          </p:nvSpPr>
          <p:spPr bwMode="auto">
            <a:xfrm rot="6967676">
              <a:off x="643" y="3911"/>
              <a:ext cx="142" cy="160"/>
            </a:xfrm>
            <a:prstGeom prst="triangle">
              <a:avLst>
                <a:gd name="adj" fmla="val 50000"/>
              </a:avLst>
            </a:prstGeom>
            <a:solidFill>
              <a:srgbClr val="000090"/>
            </a:solidFill>
            <a:ln w="9525">
              <a:solidFill>
                <a:srgbClr val="00009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66" name="AutoShape 37"/>
            <p:cNvSpPr>
              <a:spLocks noChangeArrowheads="1"/>
            </p:cNvSpPr>
            <p:nvPr/>
          </p:nvSpPr>
          <p:spPr bwMode="auto">
            <a:xfrm rot="8625392">
              <a:off x="450" y="4134"/>
              <a:ext cx="142" cy="160"/>
            </a:xfrm>
            <a:prstGeom prst="triangle">
              <a:avLst>
                <a:gd name="adj" fmla="val 50000"/>
              </a:avLst>
            </a:prstGeom>
            <a:solidFill>
              <a:srgbClr val="000090"/>
            </a:solidFill>
            <a:ln w="9525">
              <a:solidFill>
                <a:srgbClr val="00009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1703388" y="3076575"/>
            <a:ext cx="2563812" cy="1979613"/>
            <a:chOff x="1073" y="1938"/>
            <a:chExt cx="1615" cy="1247"/>
          </a:xfrm>
        </p:grpSpPr>
        <p:sp>
          <p:nvSpPr>
            <p:cNvPr id="39956" name="Freeform 39"/>
            <p:cNvSpPr>
              <a:spLocks/>
            </p:cNvSpPr>
            <p:nvPr/>
          </p:nvSpPr>
          <p:spPr bwMode="auto">
            <a:xfrm>
              <a:off x="1073" y="2032"/>
              <a:ext cx="1615" cy="1153"/>
            </a:xfrm>
            <a:custGeom>
              <a:avLst/>
              <a:gdLst>
                <a:gd name="T0" fmla="*/ 0 w 1615"/>
                <a:gd name="T1" fmla="*/ 1153 h 1153"/>
                <a:gd name="T2" fmla="*/ 145 w 1615"/>
                <a:gd name="T3" fmla="*/ 835 h 1153"/>
                <a:gd name="T4" fmla="*/ 337 w 1615"/>
                <a:gd name="T5" fmla="*/ 596 h 1153"/>
                <a:gd name="T6" fmla="*/ 496 w 1615"/>
                <a:gd name="T7" fmla="*/ 457 h 1153"/>
                <a:gd name="T8" fmla="*/ 655 w 1615"/>
                <a:gd name="T9" fmla="*/ 305 h 1153"/>
                <a:gd name="T10" fmla="*/ 867 w 1615"/>
                <a:gd name="T11" fmla="*/ 126 h 1153"/>
                <a:gd name="T12" fmla="*/ 1152 w 1615"/>
                <a:gd name="T13" fmla="*/ 20 h 1153"/>
                <a:gd name="T14" fmla="*/ 1615 w 1615"/>
                <a:gd name="T15" fmla="*/ 7 h 11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15"/>
                <a:gd name="T25" fmla="*/ 0 h 1153"/>
                <a:gd name="T26" fmla="*/ 1615 w 1615"/>
                <a:gd name="T27" fmla="*/ 1153 h 11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15" h="1153">
                  <a:moveTo>
                    <a:pt x="0" y="1153"/>
                  </a:moveTo>
                  <a:cubicBezTo>
                    <a:pt x="24" y="1100"/>
                    <a:pt x="89" y="928"/>
                    <a:pt x="145" y="835"/>
                  </a:cubicBezTo>
                  <a:cubicBezTo>
                    <a:pt x="201" y="742"/>
                    <a:pt x="279" y="659"/>
                    <a:pt x="337" y="596"/>
                  </a:cubicBezTo>
                  <a:cubicBezTo>
                    <a:pt x="395" y="533"/>
                    <a:pt x="443" y="505"/>
                    <a:pt x="496" y="457"/>
                  </a:cubicBezTo>
                  <a:cubicBezTo>
                    <a:pt x="549" y="409"/>
                    <a:pt x="593" y="360"/>
                    <a:pt x="655" y="305"/>
                  </a:cubicBezTo>
                  <a:cubicBezTo>
                    <a:pt x="717" y="250"/>
                    <a:pt x="784" y="173"/>
                    <a:pt x="867" y="126"/>
                  </a:cubicBezTo>
                  <a:cubicBezTo>
                    <a:pt x="950" y="79"/>
                    <a:pt x="1027" y="40"/>
                    <a:pt x="1152" y="20"/>
                  </a:cubicBezTo>
                  <a:cubicBezTo>
                    <a:pt x="1277" y="0"/>
                    <a:pt x="1519" y="10"/>
                    <a:pt x="1615" y="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57" name="Freeform 40"/>
            <p:cNvSpPr>
              <a:spLocks/>
            </p:cNvSpPr>
            <p:nvPr/>
          </p:nvSpPr>
          <p:spPr bwMode="auto">
            <a:xfrm rot="4503815">
              <a:off x="2251" y="1923"/>
              <a:ext cx="122" cy="152"/>
            </a:xfrm>
            <a:custGeom>
              <a:avLst/>
              <a:gdLst>
                <a:gd name="T0" fmla="*/ 122 w 122"/>
                <a:gd name="T1" fmla="*/ 9 h 152"/>
                <a:gd name="T2" fmla="*/ 39 w 122"/>
                <a:gd name="T3" fmla="*/ 9 h 152"/>
                <a:gd name="T4" fmla="*/ 4 w 122"/>
                <a:gd name="T5" fmla="*/ 63 h 152"/>
                <a:gd name="T6" fmla="*/ 15 w 122"/>
                <a:gd name="T7" fmla="*/ 122 h 152"/>
                <a:gd name="T8" fmla="*/ 87 w 122"/>
                <a:gd name="T9" fmla="*/ 15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52"/>
                <a:gd name="T17" fmla="*/ 122 w 12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52">
                  <a:moveTo>
                    <a:pt x="122" y="9"/>
                  </a:moveTo>
                  <a:cubicBezTo>
                    <a:pt x="90" y="4"/>
                    <a:pt x="59" y="0"/>
                    <a:pt x="39" y="9"/>
                  </a:cubicBezTo>
                  <a:cubicBezTo>
                    <a:pt x="19" y="18"/>
                    <a:pt x="8" y="44"/>
                    <a:pt x="4" y="63"/>
                  </a:cubicBezTo>
                  <a:cubicBezTo>
                    <a:pt x="0" y="82"/>
                    <a:pt x="1" y="107"/>
                    <a:pt x="15" y="122"/>
                  </a:cubicBezTo>
                  <a:cubicBezTo>
                    <a:pt x="29" y="137"/>
                    <a:pt x="72" y="146"/>
                    <a:pt x="87" y="152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58" name="Freeform 41"/>
            <p:cNvSpPr>
              <a:spLocks/>
            </p:cNvSpPr>
            <p:nvPr/>
          </p:nvSpPr>
          <p:spPr bwMode="auto">
            <a:xfrm rot="2632651">
              <a:off x="1886" y="2024"/>
              <a:ext cx="122" cy="152"/>
            </a:xfrm>
            <a:custGeom>
              <a:avLst/>
              <a:gdLst>
                <a:gd name="T0" fmla="*/ 122 w 122"/>
                <a:gd name="T1" fmla="*/ 9 h 152"/>
                <a:gd name="T2" fmla="*/ 39 w 122"/>
                <a:gd name="T3" fmla="*/ 9 h 152"/>
                <a:gd name="T4" fmla="*/ 4 w 122"/>
                <a:gd name="T5" fmla="*/ 63 h 152"/>
                <a:gd name="T6" fmla="*/ 15 w 122"/>
                <a:gd name="T7" fmla="*/ 122 h 152"/>
                <a:gd name="T8" fmla="*/ 87 w 122"/>
                <a:gd name="T9" fmla="*/ 15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52"/>
                <a:gd name="T17" fmla="*/ 122 w 12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52">
                  <a:moveTo>
                    <a:pt x="122" y="9"/>
                  </a:moveTo>
                  <a:cubicBezTo>
                    <a:pt x="90" y="4"/>
                    <a:pt x="59" y="0"/>
                    <a:pt x="39" y="9"/>
                  </a:cubicBezTo>
                  <a:cubicBezTo>
                    <a:pt x="19" y="18"/>
                    <a:pt x="8" y="44"/>
                    <a:pt x="4" y="63"/>
                  </a:cubicBezTo>
                  <a:cubicBezTo>
                    <a:pt x="0" y="82"/>
                    <a:pt x="1" y="107"/>
                    <a:pt x="15" y="122"/>
                  </a:cubicBezTo>
                  <a:cubicBezTo>
                    <a:pt x="29" y="137"/>
                    <a:pt x="72" y="146"/>
                    <a:pt x="87" y="152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59" name="Freeform 42"/>
            <p:cNvSpPr>
              <a:spLocks/>
            </p:cNvSpPr>
            <p:nvPr/>
          </p:nvSpPr>
          <p:spPr bwMode="auto">
            <a:xfrm rot="2309084">
              <a:off x="1634" y="2229"/>
              <a:ext cx="122" cy="152"/>
            </a:xfrm>
            <a:custGeom>
              <a:avLst/>
              <a:gdLst>
                <a:gd name="T0" fmla="*/ 122 w 122"/>
                <a:gd name="T1" fmla="*/ 9 h 152"/>
                <a:gd name="T2" fmla="*/ 39 w 122"/>
                <a:gd name="T3" fmla="*/ 9 h 152"/>
                <a:gd name="T4" fmla="*/ 4 w 122"/>
                <a:gd name="T5" fmla="*/ 63 h 152"/>
                <a:gd name="T6" fmla="*/ 15 w 122"/>
                <a:gd name="T7" fmla="*/ 122 h 152"/>
                <a:gd name="T8" fmla="*/ 87 w 122"/>
                <a:gd name="T9" fmla="*/ 15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52"/>
                <a:gd name="T17" fmla="*/ 122 w 12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52">
                  <a:moveTo>
                    <a:pt x="122" y="9"/>
                  </a:moveTo>
                  <a:cubicBezTo>
                    <a:pt x="90" y="4"/>
                    <a:pt x="59" y="0"/>
                    <a:pt x="39" y="9"/>
                  </a:cubicBezTo>
                  <a:cubicBezTo>
                    <a:pt x="19" y="18"/>
                    <a:pt x="8" y="44"/>
                    <a:pt x="4" y="63"/>
                  </a:cubicBezTo>
                  <a:cubicBezTo>
                    <a:pt x="0" y="82"/>
                    <a:pt x="1" y="107"/>
                    <a:pt x="15" y="122"/>
                  </a:cubicBezTo>
                  <a:cubicBezTo>
                    <a:pt x="29" y="137"/>
                    <a:pt x="72" y="146"/>
                    <a:pt x="87" y="152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60" name="Freeform 43"/>
            <p:cNvSpPr>
              <a:spLocks/>
            </p:cNvSpPr>
            <p:nvPr/>
          </p:nvSpPr>
          <p:spPr bwMode="auto">
            <a:xfrm rot="2111412">
              <a:off x="1369" y="2468"/>
              <a:ext cx="122" cy="152"/>
            </a:xfrm>
            <a:custGeom>
              <a:avLst/>
              <a:gdLst>
                <a:gd name="T0" fmla="*/ 122 w 122"/>
                <a:gd name="T1" fmla="*/ 9 h 152"/>
                <a:gd name="T2" fmla="*/ 39 w 122"/>
                <a:gd name="T3" fmla="*/ 9 h 152"/>
                <a:gd name="T4" fmla="*/ 4 w 122"/>
                <a:gd name="T5" fmla="*/ 63 h 152"/>
                <a:gd name="T6" fmla="*/ 15 w 122"/>
                <a:gd name="T7" fmla="*/ 122 h 152"/>
                <a:gd name="T8" fmla="*/ 87 w 122"/>
                <a:gd name="T9" fmla="*/ 15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52"/>
                <a:gd name="T17" fmla="*/ 122 w 12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52">
                  <a:moveTo>
                    <a:pt x="122" y="9"/>
                  </a:moveTo>
                  <a:cubicBezTo>
                    <a:pt x="90" y="4"/>
                    <a:pt x="59" y="0"/>
                    <a:pt x="39" y="9"/>
                  </a:cubicBezTo>
                  <a:cubicBezTo>
                    <a:pt x="19" y="18"/>
                    <a:pt x="8" y="44"/>
                    <a:pt x="4" y="63"/>
                  </a:cubicBezTo>
                  <a:cubicBezTo>
                    <a:pt x="0" y="82"/>
                    <a:pt x="1" y="107"/>
                    <a:pt x="15" y="122"/>
                  </a:cubicBezTo>
                  <a:cubicBezTo>
                    <a:pt x="29" y="137"/>
                    <a:pt x="72" y="146"/>
                    <a:pt x="87" y="152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961" name="Freeform 44"/>
            <p:cNvSpPr>
              <a:spLocks/>
            </p:cNvSpPr>
            <p:nvPr/>
          </p:nvSpPr>
          <p:spPr bwMode="auto">
            <a:xfrm rot="1575781">
              <a:off x="1166" y="2691"/>
              <a:ext cx="122" cy="152"/>
            </a:xfrm>
            <a:custGeom>
              <a:avLst/>
              <a:gdLst>
                <a:gd name="T0" fmla="*/ 122 w 122"/>
                <a:gd name="T1" fmla="*/ 9 h 152"/>
                <a:gd name="T2" fmla="*/ 39 w 122"/>
                <a:gd name="T3" fmla="*/ 9 h 152"/>
                <a:gd name="T4" fmla="*/ 4 w 122"/>
                <a:gd name="T5" fmla="*/ 63 h 152"/>
                <a:gd name="T6" fmla="*/ 15 w 122"/>
                <a:gd name="T7" fmla="*/ 122 h 152"/>
                <a:gd name="T8" fmla="*/ 87 w 122"/>
                <a:gd name="T9" fmla="*/ 15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52"/>
                <a:gd name="T17" fmla="*/ 122 w 12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52">
                  <a:moveTo>
                    <a:pt x="122" y="9"/>
                  </a:moveTo>
                  <a:cubicBezTo>
                    <a:pt x="90" y="4"/>
                    <a:pt x="59" y="0"/>
                    <a:pt x="39" y="9"/>
                  </a:cubicBezTo>
                  <a:cubicBezTo>
                    <a:pt x="19" y="18"/>
                    <a:pt x="8" y="44"/>
                    <a:pt x="4" y="63"/>
                  </a:cubicBezTo>
                  <a:cubicBezTo>
                    <a:pt x="0" y="82"/>
                    <a:pt x="1" y="107"/>
                    <a:pt x="15" y="122"/>
                  </a:cubicBezTo>
                  <a:cubicBezTo>
                    <a:pt x="29" y="137"/>
                    <a:pt x="72" y="146"/>
                    <a:pt x="87" y="152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945" name="Line 45"/>
          <p:cNvSpPr>
            <a:spLocks noChangeShapeType="1"/>
          </p:cNvSpPr>
          <p:nvPr/>
        </p:nvSpPr>
        <p:spPr bwMode="auto">
          <a:xfrm flipH="1" flipV="1">
            <a:off x="3614738" y="3436938"/>
            <a:ext cx="104775" cy="3889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6" name="Line 46"/>
          <p:cNvSpPr>
            <a:spLocks noChangeShapeType="1"/>
          </p:cNvSpPr>
          <p:nvPr/>
        </p:nvSpPr>
        <p:spPr bwMode="auto">
          <a:xfrm rot="754464" flipH="1" flipV="1">
            <a:off x="3025775" y="3797300"/>
            <a:ext cx="398463" cy="138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7" name="Line 47"/>
          <p:cNvSpPr>
            <a:spLocks noChangeShapeType="1"/>
          </p:cNvSpPr>
          <p:nvPr/>
        </p:nvSpPr>
        <p:spPr bwMode="auto">
          <a:xfrm rot="1004439" flipH="1" flipV="1">
            <a:off x="2489200" y="4106863"/>
            <a:ext cx="385763" cy="1809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8" name="Line 48"/>
          <p:cNvSpPr>
            <a:spLocks noChangeShapeType="1"/>
          </p:cNvSpPr>
          <p:nvPr/>
        </p:nvSpPr>
        <p:spPr bwMode="auto">
          <a:xfrm flipH="1">
            <a:off x="2679700" y="3100388"/>
            <a:ext cx="388938" cy="230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9" name="Freeform 49"/>
          <p:cNvSpPr>
            <a:spLocks/>
          </p:cNvSpPr>
          <p:nvPr/>
        </p:nvSpPr>
        <p:spPr bwMode="auto">
          <a:xfrm>
            <a:off x="1849438" y="3173413"/>
            <a:ext cx="349250" cy="242887"/>
          </a:xfrm>
          <a:custGeom>
            <a:avLst/>
            <a:gdLst>
              <a:gd name="T0" fmla="*/ 554434375 w 220"/>
              <a:gd name="T1" fmla="*/ 0 h 153"/>
              <a:gd name="T2" fmla="*/ 0 w 220"/>
              <a:gd name="T3" fmla="*/ 385582319 h 153"/>
              <a:gd name="T4" fmla="*/ 0 60000 65536"/>
              <a:gd name="T5" fmla="*/ 0 60000 65536"/>
              <a:gd name="T6" fmla="*/ 0 w 220"/>
              <a:gd name="T7" fmla="*/ 0 h 153"/>
              <a:gd name="T8" fmla="*/ 220 w 220"/>
              <a:gd name="T9" fmla="*/ 153 h 15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0" h="153">
                <a:moveTo>
                  <a:pt x="220" y="0"/>
                </a:moveTo>
                <a:lnTo>
                  <a:pt x="0" y="153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0" name="Line 50"/>
          <p:cNvSpPr>
            <a:spLocks noChangeShapeType="1"/>
          </p:cNvSpPr>
          <p:nvPr/>
        </p:nvSpPr>
        <p:spPr bwMode="auto">
          <a:xfrm>
            <a:off x="798513" y="5413375"/>
            <a:ext cx="284162" cy="325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1" name="Line 51"/>
          <p:cNvSpPr>
            <a:spLocks noChangeShapeType="1"/>
          </p:cNvSpPr>
          <p:nvPr/>
        </p:nvSpPr>
        <p:spPr bwMode="auto">
          <a:xfrm flipH="1" flipV="1">
            <a:off x="1450975" y="6064250"/>
            <a:ext cx="168275" cy="3889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2" name="Line 52"/>
          <p:cNvSpPr>
            <a:spLocks noChangeShapeType="1"/>
          </p:cNvSpPr>
          <p:nvPr/>
        </p:nvSpPr>
        <p:spPr bwMode="auto">
          <a:xfrm flipH="1" flipV="1">
            <a:off x="1817688" y="5707063"/>
            <a:ext cx="263525" cy="231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3" name="Line 53"/>
          <p:cNvSpPr>
            <a:spLocks noChangeShapeType="1"/>
          </p:cNvSpPr>
          <p:nvPr/>
        </p:nvSpPr>
        <p:spPr bwMode="auto">
          <a:xfrm>
            <a:off x="1114425" y="4949825"/>
            <a:ext cx="209550" cy="27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54" name="Line 54"/>
          <p:cNvSpPr>
            <a:spLocks noChangeShapeType="1"/>
          </p:cNvSpPr>
          <p:nvPr/>
        </p:nvSpPr>
        <p:spPr bwMode="auto">
          <a:xfrm flipH="1" flipV="1">
            <a:off x="1965325" y="4706938"/>
            <a:ext cx="209550" cy="2746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111" name="Text Box 55"/>
          <p:cNvSpPr txBox="1">
            <a:spLocks noChangeArrowheads="1"/>
          </p:cNvSpPr>
          <p:nvPr/>
        </p:nvSpPr>
        <p:spPr bwMode="auto">
          <a:xfrm>
            <a:off x="1512888" y="4789488"/>
            <a:ext cx="652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/>
              <a:t>Identifying Fronts on Weather Map</a:t>
            </a:r>
          </a:p>
        </p:txBody>
      </p:sp>
      <p:sp>
        <p:nvSpPr>
          <p:cNvPr id="40963" name="Line 5"/>
          <p:cNvSpPr>
            <a:spLocks noChangeShapeType="1"/>
          </p:cNvSpPr>
          <p:nvPr/>
        </p:nvSpPr>
        <p:spPr bwMode="auto">
          <a:xfrm>
            <a:off x="685800" y="1219200"/>
            <a:ext cx="75438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457200" y="14478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/>
              <a:t>Sharp temperature changes over relatively short distance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/>
              <a:t>Changes in moisture content (dew point changes)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/>
              <a:t>Wind direction shifts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/>
              <a:t>Pressure and pressure changes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/>
              <a:t>Clouds and precipitation patterns (seen in radar/satellite)</a:t>
            </a:r>
          </a:p>
        </p:txBody>
      </p:sp>
      <p:sp>
        <p:nvSpPr>
          <p:cNvPr id="88071" name="Freeform 7"/>
          <p:cNvSpPr>
            <a:spLocks/>
          </p:cNvSpPr>
          <p:nvPr/>
        </p:nvSpPr>
        <p:spPr bwMode="auto">
          <a:xfrm>
            <a:off x="1343025" y="4254500"/>
            <a:ext cx="158750" cy="2324100"/>
          </a:xfrm>
          <a:custGeom>
            <a:avLst/>
            <a:gdLst>
              <a:gd name="T0" fmla="*/ 0 w 372"/>
              <a:gd name="T1" fmla="*/ 0 h 1437"/>
              <a:gd name="T2" fmla="*/ 45346169 w 372"/>
              <a:gd name="T3" fmla="*/ 839655118 h 1437"/>
              <a:gd name="T4" fmla="*/ 65925205 w 372"/>
              <a:gd name="T5" fmla="*/ 1770862308 h 1437"/>
              <a:gd name="T6" fmla="*/ 56090813 w 372"/>
              <a:gd name="T7" fmla="*/ 2147483647 h 1437"/>
              <a:gd name="T8" fmla="*/ 30230780 w 372"/>
              <a:gd name="T9" fmla="*/ 2147483647 h 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1437"/>
              <a:gd name="T17" fmla="*/ 372 w 372"/>
              <a:gd name="T18" fmla="*/ 1437 h 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1437">
                <a:moveTo>
                  <a:pt x="0" y="0"/>
                </a:moveTo>
                <a:cubicBezTo>
                  <a:pt x="41" y="53"/>
                  <a:pt x="189" y="208"/>
                  <a:pt x="249" y="321"/>
                </a:cubicBezTo>
                <a:cubicBezTo>
                  <a:pt x="309" y="434"/>
                  <a:pt x="352" y="549"/>
                  <a:pt x="362" y="677"/>
                </a:cubicBezTo>
                <a:cubicBezTo>
                  <a:pt x="372" y="805"/>
                  <a:pt x="341" y="960"/>
                  <a:pt x="308" y="1087"/>
                </a:cubicBezTo>
                <a:cubicBezTo>
                  <a:pt x="275" y="1214"/>
                  <a:pt x="196" y="1364"/>
                  <a:pt x="166" y="1437"/>
                </a:cubicBezTo>
              </a:path>
            </a:pathLst>
          </a:custGeom>
          <a:noFill/>
          <a:ln w="28575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2" name="AutoShape 8"/>
          <p:cNvSpPr>
            <a:spLocks noChangeArrowheads="1"/>
          </p:cNvSpPr>
          <p:nvPr/>
        </p:nvSpPr>
        <p:spPr bwMode="auto">
          <a:xfrm rot="5817074">
            <a:off x="1508125" y="5635626"/>
            <a:ext cx="225425" cy="254000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3" name="AutoShape 9"/>
          <p:cNvSpPr>
            <a:spLocks noChangeArrowheads="1"/>
          </p:cNvSpPr>
          <p:nvPr/>
        </p:nvSpPr>
        <p:spPr bwMode="auto">
          <a:xfrm rot="5400000">
            <a:off x="1519237" y="5076826"/>
            <a:ext cx="225425" cy="254000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4" name="AutoShape 10"/>
          <p:cNvSpPr>
            <a:spLocks noChangeArrowheads="1"/>
          </p:cNvSpPr>
          <p:nvPr/>
        </p:nvSpPr>
        <p:spPr bwMode="auto">
          <a:xfrm rot="4940131">
            <a:off x="1446212" y="4513263"/>
            <a:ext cx="225425" cy="254000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5" name="AutoShape 11"/>
          <p:cNvSpPr>
            <a:spLocks noChangeArrowheads="1"/>
          </p:cNvSpPr>
          <p:nvPr/>
        </p:nvSpPr>
        <p:spPr bwMode="auto">
          <a:xfrm rot="5858624">
            <a:off x="1468437" y="6194426"/>
            <a:ext cx="225425" cy="254000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76" name="Text Box 12"/>
          <p:cNvSpPr txBox="1">
            <a:spLocks noChangeArrowheads="1"/>
          </p:cNvSpPr>
          <p:nvPr/>
        </p:nvSpPr>
        <p:spPr bwMode="auto">
          <a:xfrm>
            <a:off x="874713" y="4592638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88077" name="Text Box 13"/>
          <p:cNvSpPr txBox="1">
            <a:spLocks noChangeArrowheads="1"/>
          </p:cNvSpPr>
          <p:nvPr/>
        </p:nvSpPr>
        <p:spPr bwMode="auto">
          <a:xfrm>
            <a:off x="855663" y="5470525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88078" name="Text Box 14"/>
          <p:cNvSpPr txBox="1">
            <a:spLocks noChangeArrowheads="1"/>
          </p:cNvSpPr>
          <p:nvPr/>
        </p:nvSpPr>
        <p:spPr bwMode="auto">
          <a:xfrm>
            <a:off x="982663" y="5049838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88079" name="Text Box 15"/>
          <p:cNvSpPr txBox="1">
            <a:spLocks noChangeArrowheads="1"/>
          </p:cNvSpPr>
          <p:nvPr/>
        </p:nvSpPr>
        <p:spPr bwMode="auto">
          <a:xfrm>
            <a:off x="906463" y="5953125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88080" name="Text Box 16"/>
          <p:cNvSpPr txBox="1">
            <a:spLocks noChangeArrowheads="1"/>
          </p:cNvSpPr>
          <p:nvPr/>
        </p:nvSpPr>
        <p:spPr bwMode="auto">
          <a:xfrm>
            <a:off x="1071563" y="4776788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88081" name="Text Box 17"/>
          <p:cNvSpPr txBox="1">
            <a:spLocks noChangeArrowheads="1"/>
          </p:cNvSpPr>
          <p:nvPr/>
        </p:nvSpPr>
        <p:spPr bwMode="auto">
          <a:xfrm>
            <a:off x="1033463" y="6207125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88082" name="Text Box 18"/>
          <p:cNvSpPr txBox="1">
            <a:spLocks noChangeArrowheads="1"/>
          </p:cNvSpPr>
          <p:nvPr/>
        </p:nvSpPr>
        <p:spPr bwMode="auto">
          <a:xfrm>
            <a:off x="1081088" y="4408488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88083" name="Text Box 19"/>
          <p:cNvSpPr txBox="1">
            <a:spLocks noChangeArrowheads="1"/>
          </p:cNvSpPr>
          <p:nvPr/>
        </p:nvSpPr>
        <p:spPr bwMode="auto">
          <a:xfrm>
            <a:off x="1131888" y="5795963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88084" name="Text Box 20"/>
          <p:cNvSpPr txBox="1">
            <a:spLocks noChangeArrowheads="1"/>
          </p:cNvSpPr>
          <p:nvPr/>
        </p:nvSpPr>
        <p:spPr bwMode="auto">
          <a:xfrm>
            <a:off x="1247775" y="5375275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88085" name="Text Box 21"/>
          <p:cNvSpPr txBox="1">
            <a:spLocks noChangeArrowheads="1"/>
          </p:cNvSpPr>
          <p:nvPr/>
        </p:nvSpPr>
        <p:spPr bwMode="auto">
          <a:xfrm>
            <a:off x="1171575" y="4619625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88086" name="Text Box 22"/>
          <p:cNvSpPr txBox="1">
            <a:spLocks noChangeArrowheads="1"/>
          </p:cNvSpPr>
          <p:nvPr/>
        </p:nvSpPr>
        <p:spPr bwMode="auto">
          <a:xfrm>
            <a:off x="1423988" y="4818063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88087" name="Text Box 23"/>
          <p:cNvSpPr txBox="1">
            <a:spLocks noChangeArrowheads="1"/>
          </p:cNvSpPr>
          <p:nvPr/>
        </p:nvSpPr>
        <p:spPr bwMode="auto">
          <a:xfrm>
            <a:off x="1697038" y="5407025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88088" name="Text Box 24"/>
          <p:cNvSpPr txBox="1">
            <a:spLocks noChangeArrowheads="1"/>
          </p:cNvSpPr>
          <p:nvPr/>
        </p:nvSpPr>
        <p:spPr bwMode="auto">
          <a:xfrm>
            <a:off x="1412875" y="5986463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88089" name="Text Box 25"/>
          <p:cNvSpPr txBox="1">
            <a:spLocks noChangeArrowheads="1"/>
          </p:cNvSpPr>
          <p:nvPr/>
        </p:nvSpPr>
        <p:spPr bwMode="auto">
          <a:xfrm>
            <a:off x="1708150" y="4303713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33</a:t>
            </a:r>
          </a:p>
        </p:txBody>
      </p:sp>
      <p:sp>
        <p:nvSpPr>
          <p:cNvPr id="88090" name="Text Box 26"/>
          <p:cNvSpPr txBox="1">
            <a:spLocks noChangeArrowheads="1"/>
          </p:cNvSpPr>
          <p:nvPr/>
        </p:nvSpPr>
        <p:spPr bwMode="auto">
          <a:xfrm>
            <a:off x="1970088" y="5018088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33</a:t>
            </a:r>
          </a:p>
        </p:txBody>
      </p:sp>
      <p:sp>
        <p:nvSpPr>
          <p:cNvPr id="88091" name="Text Box 27"/>
          <p:cNvSpPr txBox="1">
            <a:spLocks noChangeArrowheads="1"/>
          </p:cNvSpPr>
          <p:nvPr/>
        </p:nvSpPr>
        <p:spPr bwMode="auto">
          <a:xfrm>
            <a:off x="1812925" y="5743575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33</a:t>
            </a:r>
          </a:p>
        </p:txBody>
      </p:sp>
      <p:sp>
        <p:nvSpPr>
          <p:cNvPr id="88092" name="Text Box 28"/>
          <p:cNvSpPr txBox="1">
            <a:spLocks noChangeArrowheads="1"/>
          </p:cNvSpPr>
          <p:nvPr/>
        </p:nvSpPr>
        <p:spPr bwMode="auto">
          <a:xfrm>
            <a:off x="1938338" y="4387850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88093" name="Text Box 29"/>
          <p:cNvSpPr txBox="1">
            <a:spLocks noChangeArrowheads="1"/>
          </p:cNvSpPr>
          <p:nvPr/>
        </p:nvSpPr>
        <p:spPr bwMode="auto">
          <a:xfrm>
            <a:off x="2022475" y="4838700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88094" name="Text Box 30"/>
          <p:cNvSpPr txBox="1">
            <a:spLocks noChangeArrowheads="1"/>
          </p:cNvSpPr>
          <p:nvPr/>
        </p:nvSpPr>
        <p:spPr bwMode="auto">
          <a:xfrm>
            <a:off x="2012950" y="6142038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88095" name="Freeform 31"/>
          <p:cNvSpPr>
            <a:spLocks/>
          </p:cNvSpPr>
          <p:nvPr/>
        </p:nvSpPr>
        <p:spPr bwMode="auto">
          <a:xfrm>
            <a:off x="1250950" y="4287838"/>
            <a:ext cx="163513" cy="2292350"/>
          </a:xfrm>
          <a:custGeom>
            <a:avLst/>
            <a:gdLst>
              <a:gd name="T0" fmla="*/ 0 w 103"/>
              <a:gd name="T1" fmla="*/ 0 h 1444"/>
              <a:gd name="T2" fmla="*/ 100806558 w 103"/>
              <a:gd name="T3" fmla="*/ 433466875 h 1444"/>
              <a:gd name="T4" fmla="*/ 234376042 w 103"/>
              <a:gd name="T5" fmla="*/ 1252518450 h 1444"/>
              <a:gd name="T6" fmla="*/ 249497025 w 103"/>
              <a:gd name="T7" fmla="*/ 1985883125 h 1444"/>
              <a:gd name="T8" fmla="*/ 183972763 w 103"/>
              <a:gd name="T9" fmla="*/ 2147483647 h 1444"/>
              <a:gd name="T10" fmla="*/ 65524263 w 103"/>
              <a:gd name="T11" fmla="*/ 2147483647 h 14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3"/>
              <a:gd name="T19" fmla="*/ 0 h 1444"/>
              <a:gd name="T20" fmla="*/ 103 w 103"/>
              <a:gd name="T21" fmla="*/ 1444 h 14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3" h="1444">
                <a:moveTo>
                  <a:pt x="0" y="0"/>
                </a:moveTo>
                <a:cubicBezTo>
                  <a:pt x="14" y="44"/>
                  <a:pt x="25" y="89"/>
                  <a:pt x="40" y="172"/>
                </a:cubicBezTo>
                <a:cubicBezTo>
                  <a:pt x="55" y="255"/>
                  <a:pt x="83" y="394"/>
                  <a:pt x="93" y="497"/>
                </a:cubicBezTo>
                <a:cubicBezTo>
                  <a:pt x="103" y="600"/>
                  <a:pt x="102" y="685"/>
                  <a:pt x="99" y="788"/>
                </a:cubicBezTo>
                <a:cubicBezTo>
                  <a:pt x="96" y="891"/>
                  <a:pt x="85" y="1004"/>
                  <a:pt x="73" y="1113"/>
                </a:cubicBezTo>
                <a:cubicBezTo>
                  <a:pt x="61" y="1222"/>
                  <a:pt x="43" y="1333"/>
                  <a:pt x="26" y="1444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6" name="Freeform 32"/>
          <p:cNvSpPr>
            <a:spLocks/>
          </p:cNvSpPr>
          <p:nvPr/>
        </p:nvSpPr>
        <p:spPr bwMode="auto">
          <a:xfrm>
            <a:off x="1112838" y="4340225"/>
            <a:ext cx="155575" cy="2222500"/>
          </a:xfrm>
          <a:custGeom>
            <a:avLst/>
            <a:gdLst>
              <a:gd name="T0" fmla="*/ 2520950 w 98"/>
              <a:gd name="T1" fmla="*/ 0 h 1400"/>
              <a:gd name="T2" fmla="*/ 118448138 w 98"/>
              <a:gd name="T3" fmla="*/ 468749063 h 1400"/>
              <a:gd name="T4" fmla="*/ 201612500 w 98"/>
              <a:gd name="T5" fmla="*/ 1003022188 h 1400"/>
              <a:gd name="T6" fmla="*/ 219254388 w 98"/>
              <a:gd name="T7" fmla="*/ 1769149688 h 1400"/>
              <a:gd name="T8" fmla="*/ 35282188 w 98"/>
              <a:gd name="T9" fmla="*/ 2147483647 h 1400"/>
              <a:gd name="T10" fmla="*/ 2520950 w 98"/>
              <a:gd name="T11" fmla="*/ 2147483647 h 14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8"/>
              <a:gd name="T19" fmla="*/ 0 h 1400"/>
              <a:gd name="T20" fmla="*/ 98 w 98"/>
              <a:gd name="T21" fmla="*/ 1400 h 14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8" h="1400">
                <a:moveTo>
                  <a:pt x="1" y="0"/>
                </a:moveTo>
                <a:cubicBezTo>
                  <a:pt x="17" y="60"/>
                  <a:pt x="34" y="120"/>
                  <a:pt x="47" y="186"/>
                </a:cubicBezTo>
                <a:cubicBezTo>
                  <a:pt x="60" y="252"/>
                  <a:pt x="73" y="312"/>
                  <a:pt x="80" y="398"/>
                </a:cubicBezTo>
                <a:cubicBezTo>
                  <a:pt x="87" y="484"/>
                  <a:pt x="98" y="554"/>
                  <a:pt x="87" y="702"/>
                </a:cubicBezTo>
                <a:cubicBezTo>
                  <a:pt x="76" y="850"/>
                  <a:pt x="28" y="1170"/>
                  <a:pt x="14" y="1285"/>
                </a:cubicBezTo>
                <a:cubicBezTo>
                  <a:pt x="0" y="1400"/>
                  <a:pt x="4" y="1369"/>
                  <a:pt x="1" y="1391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7" name="Freeform 33"/>
          <p:cNvSpPr>
            <a:spLocks/>
          </p:cNvSpPr>
          <p:nvPr/>
        </p:nvSpPr>
        <p:spPr bwMode="auto">
          <a:xfrm>
            <a:off x="893763" y="4362450"/>
            <a:ext cx="142875" cy="2195513"/>
          </a:xfrm>
          <a:custGeom>
            <a:avLst/>
            <a:gdLst>
              <a:gd name="T0" fmla="*/ 148690013 w 90"/>
              <a:gd name="T1" fmla="*/ 0 h 1383"/>
              <a:gd name="T2" fmla="*/ 216733438 w 90"/>
              <a:gd name="T3" fmla="*/ 483870110 h 1383"/>
              <a:gd name="T4" fmla="*/ 216733438 w 90"/>
              <a:gd name="T5" fmla="*/ 1015623994 h 1383"/>
              <a:gd name="T6" fmla="*/ 199093138 w 90"/>
              <a:gd name="T7" fmla="*/ 1817033864 h 1383"/>
              <a:gd name="T8" fmla="*/ 133569075 w 90"/>
              <a:gd name="T9" fmla="*/ 2147483647 h 1383"/>
              <a:gd name="T10" fmla="*/ 0 w 90"/>
              <a:gd name="T11" fmla="*/ 2147483647 h 138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0"/>
              <a:gd name="T19" fmla="*/ 0 h 1383"/>
              <a:gd name="T20" fmla="*/ 90 w 90"/>
              <a:gd name="T21" fmla="*/ 1383 h 138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0" h="1383">
                <a:moveTo>
                  <a:pt x="59" y="0"/>
                </a:moveTo>
                <a:cubicBezTo>
                  <a:pt x="70" y="62"/>
                  <a:pt x="82" y="125"/>
                  <a:pt x="86" y="192"/>
                </a:cubicBezTo>
                <a:cubicBezTo>
                  <a:pt x="90" y="259"/>
                  <a:pt x="87" y="315"/>
                  <a:pt x="86" y="403"/>
                </a:cubicBezTo>
                <a:cubicBezTo>
                  <a:pt x="85" y="491"/>
                  <a:pt x="85" y="612"/>
                  <a:pt x="79" y="721"/>
                </a:cubicBezTo>
                <a:cubicBezTo>
                  <a:pt x="73" y="830"/>
                  <a:pt x="66" y="949"/>
                  <a:pt x="53" y="1059"/>
                </a:cubicBezTo>
                <a:cubicBezTo>
                  <a:pt x="40" y="1169"/>
                  <a:pt x="20" y="1276"/>
                  <a:pt x="0" y="1383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8" name="Freeform 34"/>
          <p:cNvSpPr>
            <a:spLocks/>
          </p:cNvSpPr>
          <p:nvPr/>
        </p:nvSpPr>
        <p:spPr bwMode="auto">
          <a:xfrm>
            <a:off x="1965325" y="4130675"/>
            <a:ext cx="307975" cy="2395538"/>
          </a:xfrm>
          <a:custGeom>
            <a:avLst/>
            <a:gdLst>
              <a:gd name="T0" fmla="*/ 0 w 194"/>
              <a:gd name="T1" fmla="*/ 0 h 1509"/>
              <a:gd name="T2" fmla="*/ 216733438 w 194"/>
              <a:gd name="T3" fmla="*/ 534273237 h 1509"/>
              <a:gd name="T4" fmla="*/ 418345938 w 194"/>
              <a:gd name="T5" fmla="*/ 1166833381 h 1509"/>
              <a:gd name="T6" fmla="*/ 466229700 w 194"/>
              <a:gd name="T7" fmla="*/ 2147483647 h 1509"/>
              <a:gd name="T8" fmla="*/ 284778450 w 194"/>
              <a:gd name="T9" fmla="*/ 2147483647 h 15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4"/>
              <a:gd name="T16" fmla="*/ 0 h 1509"/>
              <a:gd name="T17" fmla="*/ 194 w 194"/>
              <a:gd name="T18" fmla="*/ 1509 h 15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4" h="1509">
                <a:moveTo>
                  <a:pt x="0" y="0"/>
                </a:moveTo>
                <a:cubicBezTo>
                  <a:pt x="29" y="67"/>
                  <a:pt x="58" y="135"/>
                  <a:pt x="86" y="212"/>
                </a:cubicBezTo>
                <a:cubicBezTo>
                  <a:pt x="114" y="289"/>
                  <a:pt x="150" y="345"/>
                  <a:pt x="166" y="463"/>
                </a:cubicBezTo>
                <a:cubicBezTo>
                  <a:pt x="182" y="581"/>
                  <a:pt x="194" y="746"/>
                  <a:pt x="185" y="920"/>
                </a:cubicBezTo>
                <a:cubicBezTo>
                  <a:pt x="176" y="1094"/>
                  <a:pt x="144" y="1301"/>
                  <a:pt x="113" y="1509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99" name="Text Box 35"/>
          <p:cNvSpPr txBox="1">
            <a:spLocks noChangeArrowheads="1"/>
          </p:cNvSpPr>
          <p:nvPr/>
        </p:nvSpPr>
        <p:spPr bwMode="auto">
          <a:xfrm>
            <a:off x="715963" y="4802188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88100" name="Text Box 36"/>
          <p:cNvSpPr txBox="1">
            <a:spLocks noChangeArrowheads="1"/>
          </p:cNvSpPr>
          <p:nvPr/>
        </p:nvSpPr>
        <p:spPr bwMode="auto">
          <a:xfrm>
            <a:off x="536575" y="5800725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88101" name="Text Box 37"/>
          <p:cNvSpPr txBox="1">
            <a:spLocks noChangeArrowheads="1"/>
          </p:cNvSpPr>
          <p:nvPr/>
        </p:nvSpPr>
        <p:spPr bwMode="auto">
          <a:xfrm>
            <a:off x="536575" y="5043488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88102" name="Text Box 38"/>
          <p:cNvSpPr txBox="1">
            <a:spLocks noChangeArrowheads="1"/>
          </p:cNvSpPr>
          <p:nvPr/>
        </p:nvSpPr>
        <p:spPr bwMode="auto">
          <a:xfrm>
            <a:off x="420688" y="4835525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88103" name="Text Box 39"/>
          <p:cNvSpPr txBox="1">
            <a:spLocks noChangeArrowheads="1"/>
          </p:cNvSpPr>
          <p:nvPr/>
        </p:nvSpPr>
        <p:spPr bwMode="auto">
          <a:xfrm>
            <a:off x="284163" y="5580063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88104" name="Text Box 40"/>
          <p:cNvSpPr txBox="1">
            <a:spLocks noChangeArrowheads="1"/>
          </p:cNvSpPr>
          <p:nvPr/>
        </p:nvSpPr>
        <p:spPr bwMode="auto">
          <a:xfrm>
            <a:off x="147638" y="6211888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88105" name="Text Box 41"/>
          <p:cNvSpPr txBox="1">
            <a:spLocks noChangeArrowheads="1"/>
          </p:cNvSpPr>
          <p:nvPr/>
        </p:nvSpPr>
        <p:spPr bwMode="auto">
          <a:xfrm>
            <a:off x="147638" y="4508500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88106" name="Freeform 42"/>
          <p:cNvSpPr>
            <a:spLocks/>
          </p:cNvSpPr>
          <p:nvPr/>
        </p:nvSpPr>
        <p:spPr bwMode="auto">
          <a:xfrm>
            <a:off x="293688" y="4446588"/>
            <a:ext cx="207962" cy="2111375"/>
          </a:xfrm>
          <a:custGeom>
            <a:avLst/>
            <a:gdLst>
              <a:gd name="T0" fmla="*/ 201612015 w 131"/>
              <a:gd name="T1" fmla="*/ 0 h 1330"/>
              <a:gd name="T2" fmla="*/ 267135920 w 131"/>
              <a:gd name="T3" fmla="*/ 483870000 h 1330"/>
              <a:gd name="T4" fmla="*/ 284776178 w 131"/>
              <a:gd name="T5" fmla="*/ 1433969700 h 1330"/>
              <a:gd name="T6" fmla="*/ 0 w 131"/>
              <a:gd name="T7" fmla="*/ 2147483647 h 1330"/>
              <a:gd name="T8" fmla="*/ 0 60000 65536"/>
              <a:gd name="T9" fmla="*/ 0 60000 65536"/>
              <a:gd name="T10" fmla="*/ 0 60000 65536"/>
              <a:gd name="T11" fmla="*/ 0 60000 65536"/>
              <a:gd name="T12" fmla="*/ 0 w 131"/>
              <a:gd name="T13" fmla="*/ 0 h 1330"/>
              <a:gd name="T14" fmla="*/ 131 w 131"/>
              <a:gd name="T15" fmla="*/ 1330 h 13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1" h="1330">
                <a:moveTo>
                  <a:pt x="80" y="0"/>
                </a:moveTo>
                <a:cubicBezTo>
                  <a:pt x="90" y="48"/>
                  <a:pt x="101" y="97"/>
                  <a:pt x="106" y="192"/>
                </a:cubicBezTo>
                <a:cubicBezTo>
                  <a:pt x="111" y="287"/>
                  <a:pt x="131" y="379"/>
                  <a:pt x="113" y="569"/>
                </a:cubicBezTo>
                <a:cubicBezTo>
                  <a:pt x="95" y="759"/>
                  <a:pt x="47" y="1044"/>
                  <a:pt x="0" y="1330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07" name="Freeform 43"/>
          <p:cNvSpPr>
            <a:spLocks/>
          </p:cNvSpPr>
          <p:nvPr/>
        </p:nvSpPr>
        <p:spPr bwMode="auto">
          <a:xfrm>
            <a:off x="4281488" y="4187825"/>
            <a:ext cx="158750" cy="2324100"/>
          </a:xfrm>
          <a:custGeom>
            <a:avLst/>
            <a:gdLst>
              <a:gd name="T0" fmla="*/ 0 w 372"/>
              <a:gd name="T1" fmla="*/ 0 h 1437"/>
              <a:gd name="T2" fmla="*/ 45346169 w 372"/>
              <a:gd name="T3" fmla="*/ 839655118 h 1437"/>
              <a:gd name="T4" fmla="*/ 65925205 w 372"/>
              <a:gd name="T5" fmla="*/ 1770862308 h 1437"/>
              <a:gd name="T6" fmla="*/ 56090813 w 372"/>
              <a:gd name="T7" fmla="*/ 2147483647 h 1437"/>
              <a:gd name="T8" fmla="*/ 30230780 w 372"/>
              <a:gd name="T9" fmla="*/ 2147483647 h 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1437"/>
              <a:gd name="T17" fmla="*/ 372 w 372"/>
              <a:gd name="T18" fmla="*/ 1437 h 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1437">
                <a:moveTo>
                  <a:pt x="0" y="0"/>
                </a:moveTo>
                <a:cubicBezTo>
                  <a:pt x="41" y="53"/>
                  <a:pt x="189" y="208"/>
                  <a:pt x="249" y="321"/>
                </a:cubicBezTo>
                <a:cubicBezTo>
                  <a:pt x="309" y="434"/>
                  <a:pt x="352" y="549"/>
                  <a:pt x="362" y="677"/>
                </a:cubicBezTo>
                <a:cubicBezTo>
                  <a:pt x="372" y="805"/>
                  <a:pt x="341" y="960"/>
                  <a:pt x="308" y="1087"/>
                </a:cubicBezTo>
                <a:cubicBezTo>
                  <a:pt x="275" y="1214"/>
                  <a:pt x="196" y="1364"/>
                  <a:pt x="166" y="1437"/>
                </a:cubicBezTo>
              </a:path>
            </a:pathLst>
          </a:custGeom>
          <a:noFill/>
          <a:ln w="28575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08" name="AutoShape 44"/>
          <p:cNvSpPr>
            <a:spLocks noChangeArrowheads="1"/>
          </p:cNvSpPr>
          <p:nvPr/>
        </p:nvSpPr>
        <p:spPr bwMode="auto">
          <a:xfrm rot="5817074">
            <a:off x="4446587" y="5568951"/>
            <a:ext cx="225425" cy="254000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09" name="AutoShape 45"/>
          <p:cNvSpPr>
            <a:spLocks noChangeArrowheads="1"/>
          </p:cNvSpPr>
          <p:nvPr/>
        </p:nvSpPr>
        <p:spPr bwMode="auto">
          <a:xfrm rot="5400000">
            <a:off x="4446587" y="5010151"/>
            <a:ext cx="225425" cy="254000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10" name="AutoShape 46"/>
          <p:cNvSpPr>
            <a:spLocks noChangeArrowheads="1"/>
          </p:cNvSpPr>
          <p:nvPr/>
        </p:nvSpPr>
        <p:spPr bwMode="auto">
          <a:xfrm rot="4940131">
            <a:off x="4384675" y="4446588"/>
            <a:ext cx="225425" cy="254000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11" name="AutoShape 47"/>
          <p:cNvSpPr>
            <a:spLocks noChangeArrowheads="1"/>
          </p:cNvSpPr>
          <p:nvPr/>
        </p:nvSpPr>
        <p:spPr bwMode="auto">
          <a:xfrm rot="5858624">
            <a:off x="4406900" y="6127751"/>
            <a:ext cx="225425" cy="254000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3394075" y="5338763"/>
            <a:ext cx="388938" cy="411162"/>
            <a:chOff x="2138" y="3363"/>
            <a:chExt cx="245" cy="259"/>
          </a:xfrm>
        </p:grpSpPr>
        <p:sp>
          <p:nvSpPr>
            <p:cNvPr id="41069" name="Line 49"/>
            <p:cNvSpPr>
              <a:spLocks noChangeShapeType="1"/>
            </p:cNvSpPr>
            <p:nvPr/>
          </p:nvSpPr>
          <p:spPr bwMode="auto">
            <a:xfrm>
              <a:off x="2138" y="3463"/>
              <a:ext cx="245" cy="159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70" name="Line 50"/>
            <p:cNvSpPr>
              <a:spLocks noChangeShapeType="1"/>
            </p:cNvSpPr>
            <p:nvPr/>
          </p:nvSpPr>
          <p:spPr bwMode="auto">
            <a:xfrm flipV="1">
              <a:off x="2138" y="3363"/>
              <a:ext cx="86" cy="10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3805238" y="4389438"/>
            <a:ext cx="450850" cy="246062"/>
            <a:chOff x="2397" y="2765"/>
            <a:chExt cx="284" cy="155"/>
          </a:xfrm>
        </p:grpSpPr>
        <p:sp>
          <p:nvSpPr>
            <p:cNvPr id="41066" name="Line 52"/>
            <p:cNvSpPr>
              <a:spLocks noChangeShapeType="1"/>
            </p:cNvSpPr>
            <p:nvPr/>
          </p:nvSpPr>
          <p:spPr bwMode="auto">
            <a:xfrm>
              <a:off x="2397" y="2900"/>
              <a:ext cx="284" cy="2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67" name="Line 53"/>
            <p:cNvSpPr>
              <a:spLocks noChangeShapeType="1"/>
            </p:cNvSpPr>
            <p:nvPr/>
          </p:nvSpPr>
          <p:spPr bwMode="auto">
            <a:xfrm>
              <a:off x="2397" y="2767"/>
              <a:ext cx="7" cy="139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68" name="Line 54"/>
            <p:cNvSpPr>
              <a:spLocks noChangeShapeType="1"/>
            </p:cNvSpPr>
            <p:nvPr/>
          </p:nvSpPr>
          <p:spPr bwMode="auto">
            <a:xfrm>
              <a:off x="2430" y="2765"/>
              <a:ext cx="7" cy="139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3846513" y="4965700"/>
            <a:ext cx="452437" cy="363538"/>
            <a:chOff x="2423" y="3128"/>
            <a:chExt cx="285" cy="229"/>
          </a:xfrm>
        </p:grpSpPr>
        <p:sp>
          <p:nvSpPr>
            <p:cNvPr id="41062" name="Line 56"/>
            <p:cNvSpPr>
              <a:spLocks noChangeShapeType="1"/>
            </p:cNvSpPr>
            <p:nvPr/>
          </p:nvSpPr>
          <p:spPr bwMode="auto">
            <a:xfrm>
              <a:off x="2423" y="3238"/>
              <a:ext cx="285" cy="119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63" name="Line 57"/>
            <p:cNvSpPr>
              <a:spLocks noChangeShapeType="1"/>
            </p:cNvSpPr>
            <p:nvPr/>
          </p:nvSpPr>
          <p:spPr bwMode="auto">
            <a:xfrm flipV="1">
              <a:off x="2426" y="3128"/>
              <a:ext cx="66" cy="10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64" name="Line 58"/>
            <p:cNvSpPr>
              <a:spLocks noChangeShapeType="1"/>
            </p:cNvSpPr>
            <p:nvPr/>
          </p:nvSpPr>
          <p:spPr bwMode="auto">
            <a:xfrm flipV="1">
              <a:off x="2452" y="3147"/>
              <a:ext cx="66" cy="10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65" name="Line 59"/>
            <p:cNvSpPr>
              <a:spLocks noChangeShapeType="1"/>
            </p:cNvSpPr>
            <p:nvPr/>
          </p:nvSpPr>
          <p:spPr bwMode="auto">
            <a:xfrm flipV="1">
              <a:off x="2483" y="3211"/>
              <a:ext cx="33" cy="53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8124" name="Line 60"/>
          <p:cNvSpPr>
            <a:spLocks noChangeShapeType="1"/>
          </p:cNvSpPr>
          <p:nvPr/>
        </p:nvSpPr>
        <p:spPr bwMode="auto">
          <a:xfrm>
            <a:off x="3814763" y="4708525"/>
            <a:ext cx="431800" cy="317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5" name="Line 61"/>
          <p:cNvSpPr>
            <a:spLocks noChangeShapeType="1"/>
          </p:cNvSpPr>
          <p:nvPr/>
        </p:nvSpPr>
        <p:spPr bwMode="auto">
          <a:xfrm>
            <a:off x="3825875" y="5202238"/>
            <a:ext cx="430213" cy="1889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26" name="Line 62"/>
          <p:cNvSpPr>
            <a:spLocks noChangeShapeType="1"/>
          </p:cNvSpPr>
          <p:nvPr/>
        </p:nvSpPr>
        <p:spPr bwMode="auto">
          <a:xfrm>
            <a:off x="3373438" y="5581650"/>
            <a:ext cx="368300" cy="2301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63"/>
          <p:cNvGrpSpPr>
            <a:grpSpLocks/>
          </p:cNvGrpSpPr>
          <p:nvPr/>
        </p:nvGrpSpPr>
        <p:grpSpPr bwMode="auto">
          <a:xfrm rot="-7680778">
            <a:off x="4659313" y="6175375"/>
            <a:ext cx="388937" cy="411163"/>
            <a:chOff x="2138" y="3363"/>
            <a:chExt cx="245" cy="259"/>
          </a:xfrm>
        </p:grpSpPr>
        <p:sp>
          <p:nvSpPr>
            <p:cNvPr id="41060" name="Line 64"/>
            <p:cNvSpPr>
              <a:spLocks noChangeShapeType="1"/>
            </p:cNvSpPr>
            <p:nvPr/>
          </p:nvSpPr>
          <p:spPr bwMode="auto">
            <a:xfrm>
              <a:off x="2138" y="3463"/>
              <a:ext cx="245" cy="159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61" name="Line 65"/>
            <p:cNvSpPr>
              <a:spLocks noChangeShapeType="1"/>
            </p:cNvSpPr>
            <p:nvPr/>
          </p:nvSpPr>
          <p:spPr bwMode="auto">
            <a:xfrm flipV="1">
              <a:off x="2138" y="3363"/>
              <a:ext cx="86" cy="10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66"/>
          <p:cNvGrpSpPr>
            <a:grpSpLocks/>
          </p:cNvGrpSpPr>
          <p:nvPr/>
        </p:nvGrpSpPr>
        <p:grpSpPr bwMode="auto">
          <a:xfrm rot="-7119178">
            <a:off x="4618832" y="5425281"/>
            <a:ext cx="450850" cy="246063"/>
            <a:chOff x="2397" y="2765"/>
            <a:chExt cx="284" cy="155"/>
          </a:xfrm>
        </p:grpSpPr>
        <p:sp>
          <p:nvSpPr>
            <p:cNvPr id="41057" name="Line 67"/>
            <p:cNvSpPr>
              <a:spLocks noChangeShapeType="1"/>
            </p:cNvSpPr>
            <p:nvPr/>
          </p:nvSpPr>
          <p:spPr bwMode="auto">
            <a:xfrm>
              <a:off x="2397" y="2900"/>
              <a:ext cx="284" cy="2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58" name="Line 68"/>
            <p:cNvSpPr>
              <a:spLocks noChangeShapeType="1"/>
            </p:cNvSpPr>
            <p:nvPr/>
          </p:nvSpPr>
          <p:spPr bwMode="auto">
            <a:xfrm>
              <a:off x="2397" y="2767"/>
              <a:ext cx="7" cy="139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59" name="Line 69"/>
            <p:cNvSpPr>
              <a:spLocks noChangeShapeType="1"/>
            </p:cNvSpPr>
            <p:nvPr/>
          </p:nvSpPr>
          <p:spPr bwMode="auto">
            <a:xfrm>
              <a:off x="2430" y="2765"/>
              <a:ext cx="7" cy="139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70"/>
          <p:cNvGrpSpPr>
            <a:grpSpLocks/>
          </p:cNvGrpSpPr>
          <p:nvPr/>
        </p:nvGrpSpPr>
        <p:grpSpPr bwMode="auto">
          <a:xfrm rot="-8057713">
            <a:off x="4582319" y="4652169"/>
            <a:ext cx="450850" cy="246062"/>
            <a:chOff x="2397" y="2765"/>
            <a:chExt cx="284" cy="155"/>
          </a:xfrm>
        </p:grpSpPr>
        <p:sp>
          <p:nvSpPr>
            <p:cNvPr id="41054" name="Line 71"/>
            <p:cNvSpPr>
              <a:spLocks noChangeShapeType="1"/>
            </p:cNvSpPr>
            <p:nvPr/>
          </p:nvSpPr>
          <p:spPr bwMode="auto">
            <a:xfrm>
              <a:off x="2397" y="2900"/>
              <a:ext cx="284" cy="2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55" name="Line 72"/>
            <p:cNvSpPr>
              <a:spLocks noChangeShapeType="1"/>
            </p:cNvSpPr>
            <p:nvPr/>
          </p:nvSpPr>
          <p:spPr bwMode="auto">
            <a:xfrm>
              <a:off x="2397" y="2767"/>
              <a:ext cx="7" cy="139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56" name="Line 73"/>
            <p:cNvSpPr>
              <a:spLocks noChangeShapeType="1"/>
            </p:cNvSpPr>
            <p:nvPr/>
          </p:nvSpPr>
          <p:spPr bwMode="auto">
            <a:xfrm>
              <a:off x="2430" y="2765"/>
              <a:ext cx="7" cy="139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74"/>
          <p:cNvGrpSpPr>
            <a:grpSpLocks/>
          </p:cNvGrpSpPr>
          <p:nvPr/>
        </p:nvGrpSpPr>
        <p:grpSpPr bwMode="auto">
          <a:xfrm rot="-10369856">
            <a:off x="5453063" y="5570538"/>
            <a:ext cx="388937" cy="411162"/>
            <a:chOff x="2138" y="3363"/>
            <a:chExt cx="245" cy="259"/>
          </a:xfrm>
        </p:grpSpPr>
        <p:sp>
          <p:nvSpPr>
            <p:cNvPr id="41052" name="Line 75"/>
            <p:cNvSpPr>
              <a:spLocks noChangeShapeType="1"/>
            </p:cNvSpPr>
            <p:nvPr/>
          </p:nvSpPr>
          <p:spPr bwMode="auto">
            <a:xfrm>
              <a:off x="2138" y="3463"/>
              <a:ext cx="245" cy="159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53" name="Line 76"/>
            <p:cNvSpPr>
              <a:spLocks noChangeShapeType="1"/>
            </p:cNvSpPr>
            <p:nvPr/>
          </p:nvSpPr>
          <p:spPr bwMode="auto">
            <a:xfrm flipV="1">
              <a:off x="2138" y="3363"/>
              <a:ext cx="86" cy="10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8141" name="Freeform 77"/>
          <p:cNvSpPr>
            <a:spLocks/>
          </p:cNvSpPr>
          <p:nvPr/>
        </p:nvSpPr>
        <p:spPr bwMode="auto">
          <a:xfrm>
            <a:off x="7264400" y="4340225"/>
            <a:ext cx="158750" cy="2324100"/>
          </a:xfrm>
          <a:custGeom>
            <a:avLst/>
            <a:gdLst>
              <a:gd name="T0" fmla="*/ 0 w 372"/>
              <a:gd name="T1" fmla="*/ 0 h 1437"/>
              <a:gd name="T2" fmla="*/ 45346169 w 372"/>
              <a:gd name="T3" fmla="*/ 839655118 h 1437"/>
              <a:gd name="T4" fmla="*/ 65925205 w 372"/>
              <a:gd name="T5" fmla="*/ 1770862308 h 1437"/>
              <a:gd name="T6" fmla="*/ 56090813 w 372"/>
              <a:gd name="T7" fmla="*/ 2147483647 h 1437"/>
              <a:gd name="T8" fmla="*/ 30230780 w 372"/>
              <a:gd name="T9" fmla="*/ 2147483647 h 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1437"/>
              <a:gd name="T17" fmla="*/ 372 w 372"/>
              <a:gd name="T18" fmla="*/ 1437 h 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1437">
                <a:moveTo>
                  <a:pt x="0" y="0"/>
                </a:moveTo>
                <a:cubicBezTo>
                  <a:pt x="41" y="53"/>
                  <a:pt x="189" y="208"/>
                  <a:pt x="249" y="321"/>
                </a:cubicBezTo>
                <a:cubicBezTo>
                  <a:pt x="309" y="434"/>
                  <a:pt x="352" y="549"/>
                  <a:pt x="362" y="677"/>
                </a:cubicBezTo>
                <a:cubicBezTo>
                  <a:pt x="372" y="805"/>
                  <a:pt x="341" y="960"/>
                  <a:pt x="308" y="1087"/>
                </a:cubicBezTo>
                <a:cubicBezTo>
                  <a:pt x="275" y="1214"/>
                  <a:pt x="196" y="1364"/>
                  <a:pt x="166" y="1437"/>
                </a:cubicBezTo>
              </a:path>
            </a:pathLst>
          </a:custGeom>
          <a:noFill/>
          <a:ln w="28575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42" name="AutoShape 78"/>
          <p:cNvSpPr>
            <a:spLocks noChangeArrowheads="1"/>
          </p:cNvSpPr>
          <p:nvPr/>
        </p:nvSpPr>
        <p:spPr bwMode="auto">
          <a:xfrm rot="5817074">
            <a:off x="7429500" y="5721351"/>
            <a:ext cx="225425" cy="254000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43" name="AutoShape 79"/>
          <p:cNvSpPr>
            <a:spLocks noChangeArrowheads="1"/>
          </p:cNvSpPr>
          <p:nvPr/>
        </p:nvSpPr>
        <p:spPr bwMode="auto">
          <a:xfrm rot="5400000">
            <a:off x="7429500" y="5162551"/>
            <a:ext cx="225425" cy="254000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44" name="AutoShape 80"/>
          <p:cNvSpPr>
            <a:spLocks noChangeArrowheads="1"/>
          </p:cNvSpPr>
          <p:nvPr/>
        </p:nvSpPr>
        <p:spPr bwMode="auto">
          <a:xfrm rot="4940131">
            <a:off x="7367587" y="4598988"/>
            <a:ext cx="225425" cy="254000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45" name="AutoShape 81"/>
          <p:cNvSpPr>
            <a:spLocks noChangeArrowheads="1"/>
          </p:cNvSpPr>
          <p:nvPr/>
        </p:nvSpPr>
        <p:spPr bwMode="auto">
          <a:xfrm rot="5858624">
            <a:off x="7389812" y="6280151"/>
            <a:ext cx="225425" cy="254000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2"/>
          <p:cNvGrpSpPr>
            <a:grpSpLocks/>
          </p:cNvGrpSpPr>
          <p:nvPr/>
        </p:nvGrpSpPr>
        <p:grpSpPr bwMode="auto">
          <a:xfrm>
            <a:off x="6354763" y="3852863"/>
            <a:ext cx="725487" cy="609600"/>
            <a:chOff x="4081" y="2373"/>
            <a:chExt cx="457" cy="384"/>
          </a:xfrm>
        </p:grpSpPr>
        <p:sp>
          <p:nvSpPr>
            <p:cNvPr id="41050" name="Line 83"/>
            <p:cNvSpPr>
              <a:spLocks noChangeShapeType="1"/>
            </p:cNvSpPr>
            <p:nvPr/>
          </p:nvSpPr>
          <p:spPr bwMode="auto">
            <a:xfrm flipV="1">
              <a:off x="4081" y="2380"/>
              <a:ext cx="265" cy="377"/>
            </a:xfrm>
            <a:prstGeom prst="lin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5F5F5F"/>
              </a:extrusionClr>
            </a:sp3d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41051" name="Line 84"/>
            <p:cNvSpPr>
              <a:spLocks noChangeShapeType="1"/>
            </p:cNvSpPr>
            <p:nvPr/>
          </p:nvSpPr>
          <p:spPr bwMode="auto">
            <a:xfrm flipH="1" flipV="1">
              <a:off x="4346" y="2373"/>
              <a:ext cx="192" cy="384"/>
            </a:xfrm>
            <a:prstGeom prst="lin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5F5F5F"/>
              </a:extrusionClr>
            </a:sp3d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</p:grpSp>
      <p:grpSp>
        <p:nvGrpSpPr>
          <p:cNvPr id="10" name="Group 85"/>
          <p:cNvGrpSpPr>
            <a:grpSpLocks/>
          </p:cNvGrpSpPr>
          <p:nvPr/>
        </p:nvGrpSpPr>
        <p:grpSpPr bwMode="auto">
          <a:xfrm>
            <a:off x="7394575" y="3856038"/>
            <a:ext cx="725488" cy="609600"/>
            <a:chOff x="4640" y="2369"/>
            <a:chExt cx="457" cy="384"/>
          </a:xfrm>
        </p:grpSpPr>
        <p:sp>
          <p:nvSpPr>
            <p:cNvPr id="41048" name="Line 86"/>
            <p:cNvSpPr>
              <a:spLocks noChangeShapeType="1"/>
            </p:cNvSpPr>
            <p:nvPr/>
          </p:nvSpPr>
          <p:spPr bwMode="auto">
            <a:xfrm flipV="1">
              <a:off x="4640" y="2376"/>
              <a:ext cx="265" cy="377"/>
            </a:xfrm>
            <a:prstGeom prst="lin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5F5F5F"/>
              </a:extrusionClr>
            </a:sp3d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41049" name="Line 87"/>
            <p:cNvSpPr>
              <a:spLocks noChangeShapeType="1"/>
            </p:cNvSpPr>
            <p:nvPr/>
          </p:nvSpPr>
          <p:spPr bwMode="auto">
            <a:xfrm flipH="1" flipV="1">
              <a:off x="4905" y="2369"/>
              <a:ext cx="192" cy="384"/>
            </a:xfrm>
            <a:prstGeom prst="line">
              <a:avLst/>
            </a:prstGeom>
            <a:noFill/>
            <a:ln w="19050">
              <a:solidFill>
                <a:srgbClr val="5F5F5F"/>
              </a:solidFill>
              <a:round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rgbClr val="5F5F5F"/>
              </a:extrusionClr>
            </a:sp3d>
          </p:spPr>
          <p:txBody>
            <a:bodyPr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</p:grpSp>
      <p:sp>
        <p:nvSpPr>
          <p:cNvPr id="88152" name="Text Box 88"/>
          <p:cNvSpPr txBox="1">
            <a:spLocks noChangeArrowheads="1"/>
          </p:cNvSpPr>
          <p:nvPr/>
        </p:nvSpPr>
        <p:spPr bwMode="auto">
          <a:xfrm>
            <a:off x="7086600" y="3965575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88153" name="Text Box 89"/>
          <p:cNvSpPr txBox="1">
            <a:spLocks noChangeArrowheads="1"/>
          </p:cNvSpPr>
          <p:nvPr/>
        </p:nvSpPr>
        <p:spPr bwMode="auto">
          <a:xfrm>
            <a:off x="6142038" y="5108575"/>
            <a:ext cx="1185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66"/>
                </a:solidFill>
              </a:rPr>
              <a:t>Air mass 1</a:t>
            </a:r>
          </a:p>
        </p:txBody>
      </p:sp>
      <p:sp>
        <p:nvSpPr>
          <p:cNvPr id="88154" name="Text Box 90"/>
          <p:cNvSpPr txBox="1">
            <a:spLocks noChangeArrowheads="1"/>
          </p:cNvSpPr>
          <p:nvPr/>
        </p:nvSpPr>
        <p:spPr bwMode="auto">
          <a:xfrm>
            <a:off x="7666038" y="5105400"/>
            <a:ext cx="1185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Air mass 2</a:t>
            </a:r>
          </a:p>
        </p:txBody>
      </p:sp>
      <p:sp>
        <p:nvSpPr>
          <p:cNvPr id="88155" name="Text Box 91"/>
          <p:cNvSpPr txBox="1">
            <a:spLocks noChangeArrowheads="1"/>
          </p:cNvSpPr>
          <p:nvPr/>
        </p:nvSpPr>
        <p:spPr bwMode="auto">
          <a:xfrm>
            <a:off x="6546850" y="4059238"/>
            <a:ext cx="43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</a:rPr>
              <a:t>H</a:t>
            </a:r>
          </a:p>
        </p:txBody>
      </p:sp>
      <p:sp>
        <p:nvSpPr>
          <p:cNvPr id="88156" name="Text Box 92"/>
          <p:cNvSpPr txBox="1">
            <a:spLocks noChangeArrowheads="1"/>
          </p:cNvSpPr>
          <p:nvPr/>
        </p:nvSpPr>
        <p:spPr bwMode="auto">
          <a:xfrm>
            <a:off x="7583488" y="4048125"/>
            <a:ext cx="43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66"/>
                </a:solidFill>
              </a:rPr>
              <a:t>H</a:t>
            </a:r>
          </a:p>
        </p:txBody>
      </p:sp>
      <p:sp>
        <p:nvSpPr>
          <p:cNvPr id="41028" name="Rectangle 93"/>
          <p:cNvSpPr>
            <a:spLocks noChangeArrowheads="1"/>
          </p:cNvSpPr>
          <p:nvPr/>
        </p:nvSpPr>
        <p:spPr bwMode="auto">
          <a:xfrm>
            <a:off x="157163" y="3741738"/>
            <a:ext cx="2911475" cy="2963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29" name="Rectangle 94"/>
          <p:cNvSpPr>
            <a:spLocks noChangeArrowheads="1"/>
          </p:cNvSpPr>
          <p:nvPr/>
        </p:nvSpPr>
        <p:spPr bwMode="auto">
          <a:xfrm>
            <a:off x="3073400" y="3748088"/>
            <a:ext cx="2911475" cy="2963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95"/>
          <p:cNvGrpSpPr>
            <a:grpSpLocks/>
          </p:cNvGrpSpPr>
          <p:nvPr/>
        </p:nvGrpSpPr>
        <p:grpSpPr bwMode="auto">
          <a:xfrm>
            <a:off x="2374900" y="3730625"/>
            <a:ext cx="1246188" cy="1503363"/>
            <a:chOff x="1496" y="2350"/>
            <a:chExt cx="785" cy="947"/>
          </a:xfrm>
        </p:grpSpPr>
        <p:sp>
          <p:nvSpPr>
            <p:cNvPr id="88160" name="Rectangle 96"/>
            <p:cNvSpPr>
              <a:spLocks noChangeArrowheads="1"/>
            </p:cNvSpPr>
            <p:nvPr/>
          </p:nvSpPr>
          <p:spPr bwMode="auto">
            <a:xfrm>
              <a:off x="1496" y="2350"/>
              <a:ext cx="729" cy="947"/>
            </a:xfrm>
            <a:prstGeom prst="rect">
              <a:avLst/>
            </a:prstGeom>
            <a:solidFill>
              <a:srgbClr val="DDDDDD"/>
            </a:solidFill>
            <a:ln w="19050">
              <a:solidFill>
                <a:schemeClr val="bg2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37" name="Line 97"/>
            <p:cNvSpPr>
              <a:spLocks noChangeShapeType="1"/>
            </p:cNvSpPr>
            <p:nvPr/>
          </p:nvSpPr>
          <p:spPr bwMode="auto">
            <a:xfrm>
              <a:off x="1641" y="2695"/>
              <a:ext cx="1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38" name="Line 98"/>
            <p:cNvSpPr>
              <a:spLocks noChangeShapeType="1"/>
            </p:cNvSpPr>
            <p:nvPr/>
          </p:nvSpPr>
          <p:spPr bwMode="auto">
            <a:xfrm>
              <a:off x="1648" y="2946"/>
              <a:ext cx="1" cy="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39" name="AutoShape 99"/>
            <p:cNvSpPr>
              <a:spLocks noChangeArrowheads="1"/>
            </p:cNvSpPr>
            <p:nvPr/>
          </p:nvSpPr>
          <p:spPr bwMode="auto">
            <a:xfrm>
              <a:off x="1636" y="2418"/>
              <a:ext cx="86" cy="179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40" name="Text Box 100"/>
            <p:cNvSpPr txBox="1">
              <a:spLocks noChangeArrowheads="1"/>
            </p:cNvSpPr>
            <p:nvPr/>
          </p:nvSpPr>
          <p:spPr bwMode="auto">
            <a:xfrm>
              <a:off x="1728" y="2436"/>
              <a:ext cx="5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chemeClr val="tx2"/>
                  </a:solidFill>
                </a:rPr>
                <a:t>50 knots</a:t>
              </a:r>
            </a:p>
          </p:txBody>
        </p:sp>
        <p:sp>
          <p:nvSpPr>
            <p:cNvPr id="41041" name="Text Box 101"/>
            <p:cNvSpPr txBox="1">
              <a:spLocks noChangeArrowheads="1"/>
            </p:cNvSpPr>
            <p:nvPr/>
          </p:nvSpPr>
          <p:spPr bwMode="auto">
            <a:xfrm>
              <a:off x="1712" y="2690"/>
              <a:ext cx="5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chemeClr val="tx2"/>
                  </a:solidFill>
                </a:rPr>
                <a:t>10 knots</a:t>
              </a:r>
            </a:p>
          </p:txBody>
        </p:sp>
        <p:sp>
          <p:nvSpPr>
            <p:cNvPr id="41042" name="Text Box 102"/>
            <p:cNvSpPr txBox="1">
              <a:spLocks noChangeArrowheads="1"/>
            </p:cNvSpPr>
            <p:nvPr/>
          </p:nvSpPr>
          <p:spPr bwMode="auto">
            <a:xfrm>
              <a:off x="1758" y="2890"/>
              <a:ext cx="52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>
                  <a:solidFill>
                    <a:schemeClr val="tx2"/>
                  </a:solidFill>
                </a:rPr>
                <a:t>5 knots</a:t>
              </a:r>
            </a:p>
          </p:txBody>
        </p:sp>
        <p:sp>
          <p:nvSpPr>
            <p:cNvPr id="41043" name="Line 103"/>
            <p:cNvSpPr>
              <a:spLocks noChangeShapeType="1"/>
            </p:cNvSpPr>
            <p:nvPr/>
          </p:nvSpPr>
          <p:spPr bwMode="auto">
            <a:xfrm>
              <a:off x="1635" y="2867"/>
              <a:ext cx="29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44" name="Line 104"/>
            <p:cNvSpPr>
              <a:spLocks noChangeShapeType="1"/>
            </p:cNvSpPr>
            <p:nvPr/>
          </p:nvSpPr>
          <p:spPr bwMode="auto">
            <a:xfrm>
              <a:off x="1647" y="3047"/>
              <a:ext cx="29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45" name="Line 105"/>
            <p:cNvSpPr>
              <a:spLocks noChangeShapeType="1"/>
            </p:cNvSpPr>
            <p:nvPr/>
          </p:nvSpPr>
          <p:spPr bwMode="auto">
            <a:xfrm>
              <a:off x="1632" y="2600"/>
              <a:ext cx="298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46" name="Line 106"/>
            <p:cNvSpPr>
              <a:spLocks noChangeShapeType="1"/>
            </p:cNvSpPr>
            <p:nvPr/>
          </p:nvSpPr>
          <p:spPr bwMode="auto">
            <a:xfrm>
              <a:off x="1496" y="3079"/>
              <a:ext cx="72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47" name="Text Box 107"/>
            <p:cNvSpPr txBox="1">
              <a:spLocks noChangeArrowheads="1"/>
            </p:cNvSpPr>
            <p:nvPr/>
          </p:nvSpPr>
          <p:spPr bwMode="auto">
            <a:xfrm>
              <a:off x="1496" y="3125"/>
              <a:ext cx="7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>
                  <a:solidFill>
                    <a:srgbClr val="124E12"/>
                  </a:solidFill>
                </a:rPr>
                <a:t>1 knot = 1.15 mph</a:t>
              </a:r>
            </a:p>
          </p:txBody>
        </p:sp>
      </p:grpSp>
      <p:sp>
        <p:nvSpPr>
          <p:cNvPr id="41031" name="Rectangle 108"/>
          <p:cNvSpPr>
            <a:spLocks noChangeArrowheads="1"/>
          </p:cNvSpPr>
          <p:nvPr/>
        </p:nvSpPr>
        <p:spPr bwMode="auto">
          <a:xfrm>
            <a:off x="5980113" y="3741738"/>
            <a:ext cx="2911475" cy="2963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73" name="Line 109"/>
          <p:cNvSpPr>
            <a:spLocks noChangeShapeType="1"/>
          </p:cNvSpPr>
          <p:nvPr/>
        </p:nvSpPr>
        <p:spPr bwMode="auto">
          <a:xfrm flipH="1" flipV="1">
            <a:off x="4783138" y="4465638"/>
            <a:ext cx="304800" cy="33655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74" name="Line 110"/>
          <p:cNvSpPr>
            <a:spLocks noChangeShapeType="1"/>
          </p:cNvSpPr>
          <p:nvPr/>
        </p:nvSpPr>
        <p:spPr bwMode="auto">
          <a:xfrm flipH="1" flipV="1">
            <a:off x="5518150" y="5464175"/>
            <a:ext cx="357188" cy="293688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75" name="Line 111"/>
          <p:cNvSpPr>
            <a:spLocks noChangeShapeType="1"/>
          </p:cNvSpPr>
          <p:nvPr/>
        </p:nvSpPr>
        <p:spPr bwMode="auto">
          <a:xfrm flipH="1" flipV="1">
            <a:off x="4899025" y="5233988"/>
            <a:ext cx="200025" cy="4318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176" name="Line 112"/>
          <p:cNvSpPr>
            <a:spLocks noChangeShapeType="1"/>
          </p:cNvSpPr>
          <p:nvPr/>
        </p:nvSpPr>
        <p:spPr bwMode="auto">
          <a:xfrm flipH="1" flipV="1">
            <a:off x="4983163" y="6075363"/>
            <a:ext cx="33337" cy="4826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" grpId="0" animBg="1"/>
      <p:bldP spid="88072" grpId="0" animBg="1"/>
      <p:bldP spid="88073" grpId="0" animBg="1"/>
      <p:bldP spid="88074" grpId="0" animBg="1"/>
      <p:bldP spid="88075" grpId="0" animBg="1"/>
      <p:bldP spid="88076" grpId="0"/>
      <p:bldP spid="88077" grpId="0"/>
      <p:bldP spid="88078" grpId="0"/>
      <p:bldP spid="88079" grpId="0"/>
      <p:bldP spid="88080" grpId="0"/>
      <p:bldP spid="88081" grpId="0"/>
      <p:bldP spid="88082" grpId="0"/>
      <p:bldP spid="88083" grpId="0"/>
      <p:bldP spid="88084" grpId="0"/>
      <p:bldP spid="88085" grpId="0"/>
      <p:bldP spid="88086" grpId="0"/>
      <p:bldP spid="88087" grpId="0"/>
      <p:bldP spid="88088" grpId="0"/>
      <p:bldP spid="88089" grpId="0"/>
      <p:bldP spid="88090" grpId="0"/>
      <p:bldP spid="88091" grpId="0"/>
      <p:bldP spid="88092" grpId="0"/>
      <p:bldP spid="88093" grpId="0"/>
      <p:bldP spid="88094" grpId="0"/>
      <p:bldP spid="88095" grpId="0" animBg="1"/>
      <p:bldP spid="88096" grpId="0" animBg="1"/>
      <p:bldP spid="88097" grpId="0" animBg="1"/>
      <p:bldP spid="88098" grpId="0" animBg="1"/>
      <p:bldP spid="88099" grpId="0"/>
      <p:bldP spid="88100" grpId="0"/>
      <p:bldP spid="88101" grpId="0"/>
      <p:bldP spid="88102" grpId="0"/>
      <p:bldP spid="88103" grpId="0"/>
      <p:bldP spid="88104" grpId="0"/>
      <p:bldP spid="88105" grpId="0"/>
      <p:bldP spid="88106" grpId="0" animBg="1"/>
      <p:bldP spid="88107" grpId="0" animBg="1"/>
      <p:bldP spid="88108" grpId="0" animBg="1"/>
      <p:bldP spid="88109" grpId="0" animBg="1"/>
      <p:bldP spid="88110" grpId="0" animBg="1"/>
      <p:bldP spid="88111" grpId="0" animBg="1"/>
      <p:bldP spid="88124" grpId="0" animBg="1"/>
      <p:bldP spid="88125" grpId="0" animBg="1"/>
      <p:bldP spid="88125" grpId="1" animBg="1"/>
      <p:bldP spid="88126" grpId="0" animBg="1"/>
      <p:bldP spid="88141" grpId="0" animBg="1"/>
      <p:bldP spid="88142" grpId="0" animBg="1"/>
      <p:bldP spid="88143" grpId="0" animBg="1"/>
      <p:bldP spid="88144" grpId="0" animBg="1"/>
      <p:bldP spid="88145" grpId="0" animBg="1"/>
      <p:bldP spid="88152" grpId="0"/>
      <p:bldP spid="88153" grpId="0"/>
      <p:bldP spid="88154" grpId="0"/>
      <p:bldP spid="88155" grpId="0"/>
      <p:bldP spid="88156" grpId="0"/>
      <p:bldP spid="88173" grpId="0" animBg="1"/>
      <p:bldP spid="88174" grpId="0" animBg="1"/>
      <p:bldP spid="88175" grpId="0" animBg="1"/>
      <p:bldP spid="8817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/>
              <a:t>Identifying Fronts on Weather Map</a:t>
            </a:r>
          </a:p>
        </p:txBody>
      </p:sp>
      <p:sp>
        <p:nvSpPr>
          <p:cNvPr id="41987" name="Line 4"/>
          <p:cNvSpPr>
            <a:spLocks noChangeShapeType="1"/>
          </p:cNvSpPr>
          <p:nvPr/>
        </p:nvSpPr>
        <p:spPr bwMode="auto">
          <a:xfrm>
            <a:off x="685800" y="1219200"/>
            <a:ext cx="75438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457200" y="14478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400"/>
              <a:t>Cold front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>
                <a:solidFill>
                  <a:srgbClr val="0459C0"/>
                </a:solidFill>
              </a:rPr>
              <a:t>Cooler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/>
              <a:t>temperatures with frontal passage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>
                <a:solidFill>
                  <a:srgbClr val="0459C0"/>
                </a:solidFill>
              </a:rPr>
              <a:t>Lower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/>
              <a:t>dewpoint temp. with frontal passage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/>
              <a:t>Winds: S/SW before front, W/NW after front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400"/>
              <a:t>Warm front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>
                <a:solidFill>
                  <a:srgbClr val="FF0000"/>
                </a:solidFill>
              </a:rPr>
              <a:t>Warmer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/>
              <a:t>temperatures with frontal passage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>
                <a:solidFill>
                  <a:srgbClr val="FF0000"/>
                </a:solidFill>
              </a:rPr>
              <a:t>Higher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/>
              <a:t>dewpoint temp. with frontal passage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/>
              <a:t>Winds: S/SE before front, S/SW after front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400"/>
              <a:t>Occluded front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/>
              <a:t>Often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>
                <a:solidFill>
                  <a:srgbClr val="0459C0"/>
                </a:solidFill>
              </a:rPr>
              <a:t>cooler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/>
              <a:t>temperatures with frontal passage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>
                <a:solidFill>
                  <a:srgbClr val="0459C0"/>
                </a:solidFill>
              </a:rPr>
              <a:t>Slightly lower</a:t>
            </a:r>
            <a:r>
              <a:rPr lang="en-US" sz="2000">
                <a:solidFill>
                  <a:schemeClr val="bg1"/>
                </a:solidFill>
              </a:rPr>
              <a:t> </a:t>
            </a:r>
            <a:r>
              <a:rPr lang="en-US" sz="2000"/>
              <a:t>dewpoint temp. with frontal passage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/>
              <a:t>Winds: E/SE/S before front, W/NW after front</a:t>
            </a:r>
          </a:p>
        </p:txBody>
      </p:sp>
      <p:sp>
        <p:nvSpPr>
          <p:cNvPr id="41989" name="Freeform 112"/>
          <p:cNvSpPr>
            <a:spLocks/>
          </p:cNvSpPr>
          <p:nvPr/>
        </p:nvSpPr>
        <p:spPr bwMode="auto">
          <a:xfrm>
            <a:off x="7794625" y="1531938"/>
            <a:ext cx="127000" cy="1695450"/>
          </a:xfrm>
          <a:custGeom>
            <a:avLst/>
            <a:gdLst>
              <a:gd name="T0" fmla="*/ 0 w 372"/>
              <a:gd name="T1" fmla="*/ 0 h 1437"/>
              <a:gd name="T2" fmla="*/ 29021548 w 372"/>
              <a:gd name="T3" fmla="*/ 446849593 h 1437"/>
              <a:gd name="T4" fmla="*/ 42191995 w 372"/>
              <a:gd name="T5" fmla="*/ 942421251 h 1437"/>
              <a:gd name="T6" fmla="*/ 35898325 w 372"/>
              <a:gd name="T7" fmla="*/ 1513163758 h 1437"/>
              <a:gd name="T8" fmla="*/ 19347699 w 372"/>
              <a:gd name="T9" fmla="*/ 2000383231 h 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1437"/>
              <a:gd name="T17" fmla="*/ 372 w 372"/>
              <a:gd name="T18" fmla="*/ 1437 h 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1437">
                <a:moveTo>
                  <a:pt x="0" y="0"/>
                </a:moveTo>
                <a:cubicBezTo>
                  <a:pt x="41" y="53"/>
                  <a:pt x="189" y="208"/>
                  <a:pt x="249" y="321"/>
                </a:cubicBezTo>
                <a:cubicBezTo>
                  <a:pt x="309" y="434"/>
                  <a:pt x="352" y="549"/>
                  <a:pt x="362" y="677"/>
                </a:cubicBezTo>
                <a:cubicBezTo>
                  <a:pt x="372" y="805"/>
                  <a:pt x="341" y="960"/>
                  <a:pt x="308" y="1087"/>
                </a:cubicBezTo>
                <a:cubicBezTo>
                  <a:pt x="275" y="1214"/>
                  <a:pt x="196" y="1364"/>
                  <a:pt x="166" y="1437"/>
                </a:cubicBezTo>
              </a:path>
            </a:pathLst>
          </a:custGeom>
          <a:noFill/>
          <a:ln w="28575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0" name="AutoShape 113"/>
          <p:cNvSpPr>
            <a:spLocks noChangeArrowheads="1"/>
          </p:cNvSpPr>
          <p:nvPr/>
        </p:nvSpPr>
        <p:spPr bwMode="auto">
          <a:xfrm rot="5817074">
            <a:off x="7935119" y="2529681"/>
            <a:ext cx="165100" cy="204788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1" name="AutoShape 114"/>
          <p:cNvSpPr>
            <a:spLocks noChangeArrowheads="1"/>
          </p:cNvSpPr>
          <p:nvPr/>
        </p:nvSpPr>
        <p:spPr bwMode="auto">
          <a:xfrm rot="5400000">
            <a:off x="7935119" y="2121694"/>
            <a:ext cx="165100" cy="204788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2" name="AutoShape 115"/>
          <p:cNvSpPr>
            <a:spLocks noChangeArrowheads="1"/>
          </p:cNvSpPr>
          <p:nvPr/>
        </p:nvSpPr>
        <p:spPr bwMode="auto">
          <a:xfrm rot="4940131">
            <a:off x="7885907" y="1710531"/>
            <a:ext cx="165100" cy="204787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3" name="AutoShape 116"/>
          <p:cNvSpPr>
            <a:spLocks noChangeArrowheads="1"/>
          </p:cNvSpPr>
          <p:nvPr/>
        </p:nvSpPr>
        <p:spPr bwMode="auto">
          <a:xfrm rot="5858624">
            <a:off x="7904163" y="2936875"/>
            <a:ext cx="163512" cy="204788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4" name="Line 117"/>
          <p:cNvSpPr>
            <a:spLocks noChangeShapeType="1"/>
          </p:cNvSpPr>
          <p:nvPr/>
        </p:nvSpPr>
        <p:spPr bwMode="auto">
          <a:xfrm>
            <a:off x="7416800" y="1911350"/>
            <a:ext cx="349250" cy="238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5" name="Line 118"/>
          <p:cNvSpPr>
            <a:spLocks noChangeShapeType="1"/>
          </p:cNvSpPr>
          <p:nvPr/>
        </p:nvSpPr>
        <p:spPr bwMode="auto">
          <a:xfrm>
            <a:off x="7426325" y="2271713"/>
            <a:ext cx="347663" cy="138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6" name="Line 119"/>
          <p:cNvSpPr>
            <a:spLocks noChangeShapeType="1"/>
          </p:cNvSpPr>
          <p:nvPr/>
        </p:nvSpPr>
        <p:spPr bwMode="auto">
          <a:xfrm>
            <a:off x="7061200" y="2547938"/>
            <a:ext cx="296863" cy="168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7" name="Line 120"/>
          <p:cNvSpPr>
            <a:spLocks noChangeShapeType="1"/>
          </p:cNvSpPr>
          <p:nvPr/>
        </p:nvSpPr>
        <p:spPr bwMode="auto">
          <a:xfrm flipH="1" flipV="1">
            <a:off x="8199438" y="1735138"/>
            <a:ext cx="246062" cy="244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8" name="Line 121"/>
          <p:cNvSpPr>
            <a:spLocks noChangeShapeType="1"/>
          </p:cNvSpPr>
          <p:nvPr/>
        </p:nvSpPr>
        <p:spPr bwMode="auto">
          <a:xfrm flipH="1" flipV="1">
            <a:off x="8791575" y="2462213"/>
            <a:ext cx="288925" cy="214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9" name="Line 122"/>
          <p:cNvSpPr>
            <a:spLocks noChangeShapeType="1"/>
          </p:cNvSpPr>
          <p:nvPr/>
        </p:nvSpPr>
        <p:spPr bwMode="auto">
          <a:xfrm flipH="1" flipV="1">
            <a:off x="8293100" y="2295525"/>
            <a:ext cx="160338" cy="31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0" name="Line 123"/>
          <p:cNvSpPr>
            <a:spLocks noChangeShapeType="1"/>
          </p:cNvSpPr>
          <p:nvPr/>
        </p:nvSpPr>
        <p:spPr bwMode="auto">
          <a:xfrm flipH="1" flipV="1">
            <a:off x="8359775" y="2908300"/>
            <a:ext cx="26988" cy="352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24"/>
          <p:cNvGrpSpPr>
            <a:grpSpLocks/>
          </p:cNvGrpSpPr>
          <p:nvPr/>
        </p:nvGrpSpPr>
        <p:grpSpPr bwMode="auto">
          <a:xfrm rot="2650540">
            <a:off x="6958013" y="3894138"/>
            <a:ext cx="1884362" cy="544512"/>
            <a:chOff x="3980" y="2111"/>
            <a:chExt cx="1370" cy="391"/>
          </a:xfrm>
        </p:grpSpPr>
        <p:sp>
          <p:nvSpPr>
            <p:cNvPr id="42019" name="Freeform 125"/>
            <p:cNvSpPr>
              <a:spLocks/>
            </p:cNvSpPr>
            <p:nvPr/>
          </p:nvSpPr>
          <p:spPr bwMode="auto">
            <a:xfrm>
              <a:off x="3980" y="2208"/>
              <a:ext cx="1370" cy="294"/>
            </a:xfrm>
            <a:custGeom>
              <a:avLst/>
              <a:gdLst>
                <a:gd name="T0" fmla="*/ 0 w 1370"/>
                <a:gd name="T1" fmla="*/ 294 h 294"/>
                <a:gd name="T2" fmla="*/ 212 w 1370"/>
                <a:gd name="T3" fmla="*/ 122 h 294"/>
                <a:gd name="T4" fmla="*/ 622 w 1370"/>
                <a:gd name="T5" fmla="*/ 9 h 294"/>
                <a:gd name="T6" fmla="*/ 1112 w 1370"/>
                <a:gd name="T7" fmla="*/ 69 h 294"/>
                <a:gd name="T8" fmla="*/ 1370 w 1370"/>
                <a:gd name="T9" fmla="*/ 287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0"/>
                <a:gd name="T16" fmla="*/ 0 h 294"/>
                <a:gd name="T17" fmla="*/ 1370 w 1370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0" h="294">
                  <a:moveTo>
                    <a:pt x="0" y="294"/>
                  </a:moveTo>
                  <a:cubicBezTo>
                    <a:pt x="54" y="231"/>
                    <a:pt x="108" y="169"/>
                    <a:pt x="212" y="122"/>
                  </a:cubicBezTo>
                  <a:cubicBezTo>
                    <a:pt x="316" y="75"/>
                    <a:pt x="472" y="18"/>
                    <a:pt x="622" y="9"/>
                  </a:cubicBezTo>
                  <a:cubicBezTo>
                    <a:pt x="772" y="0"/>
                    <a:pt x="987" y="23"/>
                    <a:pt x="1112" y="69"/>
                  </a:cubicBezTo>
                  <a:cubicBezTo>
                    <a:pt x="1237" y="115"/>
                    <a:pt x="1303" y="201"/>
                    <a:pt x="1370" y="287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20" name="Freeform 126"/>
            <p:cNvSpPr>
              <a:spLocks/>
            </p:cNvSpPr>
            <p:nvPr/>
          </p:nvSpPr>
          <p:spPr bwMode="auto">
            <a:xfrm rot="4583788">
              <a:off x="4602" y="2096"/>
              <a:ext cx="122" cy="152"/>
            </a:xfrm>
            <a:custGeom>
              <a:avLst/>
              <a:gdLst>
                <a:gd name="T0" fmla="*/ 122 w 122"/>
                <a:gd name="T1" fmla="*/ 9 h 152"/>
                <a:gd name="T2" fmla="*/ 39 w 122"/>
                <a:gd name="T3" fmla="*/ 9 h 152"/>
                <a:gd name="T4" fmla="*/ 4 w 122"/>
                <a:gd name="T5" fmla="*/ 63 h 152"/>
                <a:gd name="T6" fmla="*/ 15 w 122"/>
                <a:gd name="T7" fmla="*/ 122 h 152"/>
                <a:gd name="T8" fmla="*/ 87 w 122"/>
                <a:gd name="T9" fmla="*/ 15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52"/>
                <a:gd name="T17" fmla="*/ 122 w 12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52">
                  <a:moveTo>
                    <a:pt x="122" y="9"/>
                  </a:moveTo>
                  <a:cubicBezTo>
                    <a:pt x="90" y="4"/>
                    <a:pt x="59" y="0"/>
                    <a:pt x="39" y="9"/>
                  </a:cubicBezTo>
                  <a:cubicBezTo>
                    <a:pt x="19" y="18"/>
                    <a:pt x="8" y="44"/>
                    <a:pt x="4" y="63"/>
                  </a:cubicBezTo>
                  <a:cubicBezTo>
                    <a:pt x="0" y="82"/>
                    <a:pt x="1" y="107"/>
                    <a:pt x="15" y="122"/>
                  </a:cubicBezTo>
                  <a:cubicBezTo>
                    <a:pt x="29" y="137"/>
                    <a:pt x="72" y="146"/>
                    <a:pt x="87" y="152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21" name="Freeform 127"/>
            <p:cNvSpPr>
              <a:spLocks/>
            </p:cNvSpPr>
            <p:nvPr/>
          </p:nvSpPr>
          <p:spPr bwMode="auto">
            <a:xfrm rot="3648001">
              <a:off x="4294" y="2140"/>
              <a:ext cx="122" cy="152"/>
            </a:xfrm>
            <a:custGeom>
              <a:avLst/>
              <a:gdLst>
                <a:gd name="T0" fmla="*/ 122 w 122"/>
                <a:gd name="T1" fmla="*/ 9 h 152"/>
                <a:gd name="T2" fmla="*/ 39 w 122"/>
                <a:gd name="T3" fmla="*/ 9 h 152"/>
                <a:gd name="T4" fmla="*/ 4 w 122"/>
                <a:gd name="T5" fmla="*/ 63 h 152"/>
                <a:gd name="T6" fmla="*/ 15 w 122"/>
                <a:gd name="T7" fmla="*/ 122 h 152"/>
                <a:gd name="T8" fmla="*/ 87 w 122"/>
                <a:gd name="T9" fmla="*/ 15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52"/>
                <a:gd name="T17" fmla="*/ 122 w 12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52">
                  <a:moveTo>
                    <a:pt x="122" y="9"/>
                  </a:moveTo>
                  <a:cubicBezTo>
                    <a:pt x="90" y="4"/>
                    <a:pt x="59" y="0"/>
                    <a:pt x="39" y="9"/>
                  </a:cubicBezTo>
                  <a:cubicBezTo>
                    <a:pt x="19" y="18"/>
                    <a:pt x="8" y="44"/>
                    <a:pt x="4" y="63"/>
                  </a:cubicBezTo>
                  <a:cubicBezTo>
                    <a:pt x="0" y="82"/>
                    <a:pt x="1" y="107"/>
                    <a:pt x="15" y="122"/>
                  </a:cubicBezTo>
                  <a:cubicBezTo>
                    <a:pt x="29" y="137"/>
                    <a:pt x="72" y="146"/>
                    <a:pt x="87" y="152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22" name="Freeform 128"/>
            <p:cNvSpPr>
              <a:spLocks/>
            </p:cNvSpPr>
            <p:nvPr/>
          </p:nvSpPr>
          <p:spPr bwMode="auto">
            <a:xfrm rot="5261237">
              <a:off x="4937" y="2126"/>
              <a:ext cx="122" cy="152"/>
            </a:xfrm>
            <a:custGeom>
              <a:avLst/>
              <a:gdLst>
                <a:gd name="T0" fmla="*/ 122 w 122"/>
                <a:gd name="T1" fmla="*/ 9 h 152"/>
                <a:gd name="T2" fmla="*/ 39 w 122"/>
                <a:gd name="T3" fmla="*/ 9 h 152"/>
                <a:gd name="T4" fmla="*/ 4 w 122"/>
                <a:gd name="T5" fmla="*/ 63 h 152"/>
                <a:gd name="T6" fmla="*/ 15 w 122"/>
                <a:gd name="T7" fmla="*/ 122 h 152"/>
                <a:gd name="T8" fmla="*/ 87 w 122"/>
                <a:gd name="T9" fmla="*/ 15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52"/>
                <a:gd name="T17" fmla="*/ 122 w 12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52">
                  <a:moveTo>
                    <a:pt x="122" y="9"/>
                  </a:moveTo>
                  <a:cubicBezTo>
                    <a:pt x="90" y="4"/>
                    <a:pt x="59" y="0"/>
                    <a:pt x="39" y="9"/>
                  </a:cubicBezTo>
                  <a:cubicBezTo>
                    <a:pt x="19" y="18"/>
                    <a:pt x="8" y="44"/>
                    <a:pt x="4" y="63"/>
                  </a:cubicBezTo>
                  <a:cubicBezTo>
                    <a:pt x="0" y="82"/>
                    <a:pt x="1" y="107"/>
                    <a:pt x="15" y="122"/>
                  </a:cubicBezTo>
                  <a:cubicBezTo>
                    <a:pt x="29" y="137"/>
                    <a:pt x="72" y="146"/>
                    <a:pt x="87" y="152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23" name="Freeform 129"/>
            <p:cNvSpPr>
              <a:spLocks/>
            </p:cNvSpPr>
            <p:nvPr/>
          </p:nvSpPr>
          <p:spPr bwMode="auto">
            <a:xfrm rot="2672852">
              <a:off x="4033" y="2257"/>
              <a:ext cx="122" cy="152"/>
            </a:xfrm>
            <a:custGeom>
              <a:avLst/>
              <a:gdLst>
                <a:gd name="T0" fmla="*/ 122 w 122"/>
                <a:gd name="T1" fmla="*/ 9 h 152"/>
                <a:gd name="T2" fmla="*/ 39 w 122"/>
                <a:gd name="T3" fmla="*/ 9 h 152"/>
                <a:gd name="T4" fmla="*/ 4 w 122"/>
                <a:gd name="T5" fmla="*/ 63 h 152"/>
                <a:gd name="T6" fmla="*/ 15 w 122"/>
                <a:gd name="T7" fmla="*/ 122 h 152"/>
                <a:gd name="T8" fmla="*/ 87 w 122"/>
                <a:gd name="T9" fmla="*/ 15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52"/>
                <a:gd name="T17" fmla="*/ 122 w 12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52">
                  <a:moveTo>
                    <a:pt x="122" y="9"/>
                  </a:moveTo>
                  <a:cubicBezTo>
                    <a:pt x="90" y="4"/>
                    <a:pt x="59" y="0"/>
                    <a:pt x="39" y="9"/>
                  </a:cubicBezTo>
                  <a:cubicBezTo>
                    <a:pt x="19" y="18"/>
                    <a:pt x="8" y="44"/>
                    <a:pt x="4" y="63"/>
                  </a:cubicBezTo>
                  <a:cubicBezTo>
                    <a:pt x="0" y="82"/>
                    <a:pt x="1" y="107"/>
                    <a:pt x="15" y="122"/>
                  </a:cubicBezTo>
                  <a:cubicBezTo>
                    <a:pt x="29" y="137"/>
                    <a:pt x="72" y="146"/>
                    <a:pt x="87" y="152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24" name="Freeform 130"/>
            <p:cNvSpPr>
              <a:spLocks/>
            </p:cNvSpPr>
            <p:nvPr/>
          </p:nvSpPr>
          <p:spPr bwMode="auto">
            <a:xfrm rot="7072645">
              <a:off x="5205" y="2256"/>
              <a:ext cx="122" cy="152"/>
            </a:xfrm>
            <a:custGeom>
              <a:avLst/>
              <a:gdLst>
                <a:gd name="T0" fmla="*/ 122 w 122"/>
                <a:gd name="T1" fmla="*/ 9 h 152"/>
                <a:gd name="T2" fmla="*/ 39 w 122"/>
                <a:gd name="T3" fmla="*/ 9 h 152"/>
                <a:gd name="T4" fmla="*/ 4 w 122"/>
                <a:gd name="T5" fmla="*/ 63 h 152"/>
                <a:gd name="T6" fmla="*/ 15 w 122"/>
                <a:gd name="T7" fmla="*/ 122 h 152"/>
                <a:gd name="T8" fmla="*/ 87 w 122"/>
                <a:gd name="T9" fmla="*/ 15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52"/>
                <a:gd name="T17" fmla="*/ 122 w 12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52">
                  <a:moveTo>
                    <a:pt x="122" y="9"/>
                  </a:moveTo>
                  <a:cubicBezTo>
                    <a:pt x="90" y="4"/>
                    <a:pt x="59" y="0"/>
                    <a:pt x="39" y="9"/>
                  </a:cubicBezTo>
                  <a:cubicBezTo>
                    <a:pt x="19" y="18"/>
                    <a:pt x="8" y="44"/>
                    <a:pt x="4" y="63"/>
                  </a:cubicBezTo>
                  <a:cubicBezTo>
                    <a:pt x="0" y="82"/>
                    <a:pt x="1" y="107"/>
                    <a:pt x="15" y="122"/>
                  </a:cubicBezTo>
                  <a:cubicBezTo>
                    <a:pt x="29" y="137"/>
                    <a:pt x="72" y="146"/>
                    <a:pt x="87" y="152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002" name="Line 131"/>
          <p:cNvSpPr>
            <a:spLocks noChangeShapeType="1"/>
          </p:cNvSpPr>
          <p:nvPr/>
        </p:nvSpPr>
        <p:spPr bwMode="auto">
          <a:xfrm flipV="1">
            <a:off x="7156450" y="3913188"/>
            <a:ext cx="261938" cy="3063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3" name="Line 132"/>
          <p:cNvSpPr>
            <a:spLocks noChangeShapeType="1"/>
          </p:cNvSpPr>
          <p:nvPr/>
        </p:nvSpPr>
        <p:spPr bwMode="auto">
          <a:xfrm flipV="1">
            <a:off x="7794625" y="4122738"/>
            <a:ext cx="11113" cy="409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4" name="Line 133"/>
          <p:cNvSpPr>
            <a:spLocks noChangeShapeType="1"/>
          </p:cNvSpPr>
          <p:nvPr/>
        </p:nvSpPr>
        <p:spPr bwMode="auto">
          <a:xfrm flipV="1">
            <a:off x="7891463" y="4638675"/>
            <a:ext cx="200025" cy="420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5" name="Line 134"/>
          <p:cNvSpPr>
            <a:spLocks noChangeShapeType="1"/>
          </p:cNvSpPr>
          <p:nvPr/>
        </p:nvSpPr>
        <p:spPr bwMode="auto">
          <a:xfrm flipH="1" flipV="1">
            <a:off x="8742363" y="4586288"/>
            <a:ext cx="31750" cy="336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6" name="Line 135"/>
          <p:cNvSpPr>
            <a:spLocks noChangeShapeType="1"/>
          </p:cNvSpPr>
          <p:nvPr/>
        </p:nvSpPr>
        <p:spPr bwMode="auto">
          <a:xfrm flipH="1" flipV="1">
            <a:off x="8375650" y="4006850"/>
            <a:ext cx="293688" cy="222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7" name="Line 136"/>
          <p:cNvSpPr>
            <a:spLocks noChangeShapeType="1"/>
          </p:cNvSpPr>
          <p:nvPr/>
        </p:nvSpPr>
        <p:spPr bwMode="auto">
          <a:xfrm flipH="1" flipV="1">
            <a:off x="7743825" y="3535363"/>
            <a:ext cx="357188" cy="20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8" name="Line 137"/>
          <p:cNvSpPr>
            <a:spLocks noChangeShapeType="1"/>
          </p:cNvSpPr>
          <p:nvPr/>
        </p:nvSpPr>
        <p:spPr bwMode="auto">
          <a:xfrm flipH="1" flipV="1">
            <a:off x="8428038" y="3619500"/>
            <a:ext cx="282575" cy="209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09" name="Rectangle 138"/>
          <p:cNvSpPr>
            <a:spLocks noChangeArrowheads="1"/>
          </p:cNvSpPr>
          <p:nvPr/>
        </p:nvSpPr>
        <p:spPr bwMode="auto">
          <a:xfrm>
            <a:off x="6923088" y="1455738"/>
            <a:ext cx="2217737" cy="1912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10" name="Rectangle 139"/>
          <p:cNvSpPr>
            <a:spLocks noChangeArrowheads="1"/>
          </p:cNvSpPr>
          <p:nvPr/>
        </p:nvSpPr>
        <p:spPr bwMode="auto">
          <a:xfrm>
            <a:off x="6916738" y="3424238"/>
            <a:ext cx="2217737" cy="17240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grpSp>
        <p:nvGrpSpPr>
          <p:cNvPr id="3" name="Group 140"/>
          <p:cNvGrpSpPr>
            <a:grpSpLocks/>
          </p:cNvGrpSpPr>
          <p:nvPr/>
        </p:nvGrpSpPr>
        <p:grpSpPr bwMode="auto">
          <a:xfrm>
            <a:off x="7797800" y="5365750"/>
            <a:ext cx="463550" cy="989013"/>
            <a:chOff x="4655" y="3284"/>
            <a:chExt cx="325" cy="703"/>
          </a:xfrm>
        </p:grpSpPr>
        <p:sp>
          <p:nvSpPr>
            <p:cNvPr id="42015" name="Freeform 141"/>
            <p:cNvSpPr>
              <a:spLocks/>
            </p:cNvSpPr>
            <p:nvPr/>
          </p:nvSpPr>
          <p:spPr bwMode="auto">
            <a:xfrm>
              <a:off x="4655" y="3298"/>
              <a:ext cx="161" cy="689"/>
            </a:xfrm>
            <a:custGeom>
              <a:avLst/>
              <a:gdLst>
                <a:gd name="T0" fmla="*/ 0 w 128"/>
                <a:gd name="T1" fmla="*/ 0 h 477"/>
                <a:gd name="T2" fmla="*/ 104 w 128"/>
                <a:gd name="T3" fmla="*/ 179 h 477"/>
                <a:gd name="T4" fmla="*/ 189 w 128"/>
                <a:gd name="T5" fmla="*/ 553 h 477"/>
                <a:gd name="T6" fmla="*/ 189 w 128"/>
                <a:gd name="T7" fmla="*/ 995 h 4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8"/>
                <a:gd name="T13" fmla="*/ 0 h 477"/>
                <a:gd name="T14" fmla="*/ 128 w 128"/>
                <a:gd name="T15" fmla="*/ 477 h 4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8" h="477">
                  <a:moveTo>
                    <a:pt x="0" y="0"/>
                  </a:moveTo>
                  <a:cubicBezTo>
                    <a:pt x="23" y="21"/>
                    <a:pt x="46" y="42"/>
                    <a:pt x="66" y="86"/>
                  </a:cubicBezTo>
                  <a:cubicBezTo>
                    <a:pt x="86" y="130"/>
                    <a:pt x="110" y="200"/>
                    <a:pt x="119" y="265"/>
                  </a:cubicBezTo>
                  <a:cubicBezTo>
                    <a:pt x="128" y="330"/>
                    <a:pt x="123" y="403"/>
                    <a:pt x="119" y="477"/>
                  </a:cubicBezTo>
                </a:path>
              </a:pathLst>
            </a:cu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6" name="Freeform 142"/>
            <p:cNvSpPr>
              <a:spLocks/>
            </p:cNvSpPr>
            <p:nvPr/>
          </p:nvSpPr>
          <p:spPr bwMode="auto">
            <a:xfrm rot="9737025">
              <a:off x="4782" y="3542"/>
              <a:ext cx="122" cy="152"/>
            </a:xfrm>
            <a:custGeom>
              <a:avLst/>
              <a:gdLst>
                <a:gd name="T0" fmla="*/ 122 w 122"/>
                <a:gd name="T1" fmla="*/ 9 h 152"/>
                <a:gd name="T2" fmla="*/ 39 w 122"/>
                <a:gd name="T3" fmla="*/ 9 h 152"/>
                <a:gd name="T4" fmla="*/ 4 w 122"/>
                <a:gd name="T5" fmla="*/ 63 h 152"/>
                <a:gd name="T6" fmla="*/ 15 w 122"/>
                <a:gd name="T7" fmla="*/ 122 h 152"/>
                <a:gd name="T8" fmla="*/ 87 w 122"/>
                <a:gd name="T9" fmla="*/ 15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52"/>
                <a:gd name="T17" fmla="*/ 122 w 12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52">
                  <a:moveTo>
                    <a:pt x="122" y="9"/>
                  </a:moveTo>
                  <a:cubicBezTo>
                    <a:pt x="90" y="4"/>
                    <a:pt x="59" y="0"/>
                    <a:pt x="39" y="9"/>
                  </a:cubicBezTo>
                  <a:cubicBezTo>
                    <a:pt x="19" y="18"/>
                    <a:pt x="8" y="44"/>
                    <a:pt x="4" y="63"/>
                  </a:cubicBezTo>
                  <a:cubicBezTo>
                    <a:pt x="0" y="82"/>
                    <a:pt x="1" y="107"/>
                    <a:pt x="15" y="122"/>
                  </a:cubicBezTo>
                  <a:cubicBezTo>
                    <a:pt x="29" y="137"/>
                    <a:pt x="72" y="146"/>
                    <a:pt x="87" y="152"/>
                  </a:cubicBezTo>
                </a:path>
              </a:pathLst>
            </a:custGeom>
            <a:solidFill>
              <a:srgbClr val="800080"/>
            </a:solidFill>
            <a:ln w="9525">
              <a:solidFill>
                <a:srgbClr val="80008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7" name="AutoShape 143"/>
            <p:cNvSpPr>
              <a:spLocks noChangeArrowheads="1"/>
            </p:cNvSpPr>
            <p:nvPr/>
          </p:nvSpPr>
          <p:spPr bwMode="auto">
            <a:xfrm rot="5400000">
              <a:off x="4829" y="3781"/>
              <a:ext cx="142" cy="160"/>
            </a:xfrm>
            <a:prstGeom prst="triangle">
              <a:avLst>
                <a:gd name="adj" fmla="val 50000"/>
              </a:avLst>
            </a:prstGeom>
            <a:solidFill>
              <a:srgbClr val="800080"/>
            </a:solidFill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18" name="AutoShape 144"/>
            <p:cNvSpPr>
              <a:spLocks noChangeArrowheads="1"/>
            </p:cNvSpPr>
            <p:nvPr/>
          </p:nvSpPr>
          <p:spPr bwMode="auto">
            <a:xfrm rot="3822938">
              <a:off x="4731" y="3275"/>
              <a:ext cx="142" cy="160"/>
            </a:xfrm>
            <a:prstGeom prst="triangle">
              <a:avLst>
                <a:gd name="adj" fmla="val 50000"/>
              </a:avLst>
            </a:prstGeom>
            <a:solidFill>
              <a:srgbClr val="800080"/>
            </a:solidFill>
            <a:ln w="9525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012" name="Line 145"/>
          <p:cNvSpPr>
            <a:spLocks noChangeShapeType="1"/>
          </p:cNvSpPr>
          <p:nvPr/>
        </p:nvSpPr>
        <p:spPr bwMode="auto">
          <a:xfrm flipH="1" flipV="1">
            <a:off x="8291513" y="5722938"/>
            <a:ext cx="198437" cy="4206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13" name="Line 146"/>
          <p:cNvSpPr>
            <a:spLocks noChangeShapeType="1"/>
          </p:cNvSpPr>
          <p:nvPr/>
        </p:nvSpPr>
        <p:spPr bwMode="auto">
          <a:xfrm>
            <a:off x="7627938" y="5638800"/>
            <a:ext cx="284162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14" name="Rectangle 147"/>
          <p:cNvSpPr>
            <a:spLocks noChangeArrowheads="1"/>
          </p:cNvSpPr>
          <p:nvPr/>
        </p:nvSpPr>
        <p:spPr bwMode="auto">
          <a:xfrm>
            <a:off x="6923088" y="5199063"/>
            <a:ext cx="2217737" cy="1366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PRESSURE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76" name="Rectangle 148"/>
          <p:cNvSpPr>
            <a:spLocks noChangeArrowheads="1"/>
          </p:cNvSpPr>
          <p:nvPr/>
        </p:nvSpPr>
        <p:spPr bwMode="auto">
          <a:xfrm>
            <a:off x="6445250" y="2747963"/>
            <a:ext cx="2295525" cy="1997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75" name="Rectangle 147"/>
          <p:cNvSpPr>
            <a:spLocks noChangeArrowheads="1"/>
          </p:cNvSpPr>
          <p:nvPr/>
        </p:nvSpPr>
        <p:spPr bwMode="auto">
          <a:xfrm>
            <a:off x="3482975" y="4506913"/>
            <a:ext cx="2295525" cy="1997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74" name="Rectangle 146"/>
          <p:cNvSpPr>
            <a:spLocks noChangeArrowheads="1"/>
          </p:cNvSpPr>
          <p:nvPr/>
        </p:nvSpPr>
        <p:spPr bwMode="auto">
          <a:xfrm>
            <a:off x="447675" y="2813050"/>
            <a:ext cx="2295525" cy="1997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3" name="Rectangle 3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/>
              <a:t>Identify the Fronts</a:t>
            </a:r>
          </a:p>
        </p:txBody>
      </p:sp>
      <p:sp>
        <p:nvSpPr>
          <p:cNvPr id="43014" name="Line 4"/>
          <p:cNvSpPr>
            <a:spLocks noChangeShapeType="1"/>
          </p:cNvSpPr>
          <p:nvPr/>
        </p:nvSpPr>
        <p:spPr bwMode="auto">
          <a:xfrm>
            <a:off x="685800" y="1219200"/>
            <a:ext cx="75438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71" name="Line 43"/>
          <p:cNvSpPr>
            <a:spLocks noChangeShapeType="1"/>
          </p:cNvSpPr>
          <p:nvPr/>
        </p:nvSpPr>
        <p:spPr bwMode="auto">
          <a:xfrm>
            <a:off x="6950075" y="3257550"/>
            <a:ext cx="349250" cy="2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72" name="Line 44"/>
          <p:cNvSpPr>
            <a:spLocks noChangeShapeType="1"/>
          </p:cNvSpPr>
          <p:nvPr/>
        </p:nvSpPr>
        <p:spPr bwMode="auto">
          <a:xfrm>
            <a:off x="6959600" y="3617913"/>
            <a:ext cx="347663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73" name="Line 45"/>
          <p:cNvSpPr>
            <a:spLocks noChangeShapeType="1"/>
          </p:cNvSpPr>
          <p:nvPr/>
        </p:nvSpPr>
        <p:spPr bwMode="auto">
          <a:xfrm>
            <a:off x="6594475" y="3894138"/>
            <a:ext cx="296863" cy="168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74" name="Line 46"/>
          <p:cNvSpPr>
            <a:spLocks noChangeShapeType="1"/>
          </p:cNvSpPr>
          <p:nvPr/>
        </p:nvSpPr>
        <p:spPr bwMode="auto">
          <a:xfrm flipH="1" flipV="1">
            <a:off x="7732713" y="3081338"/>
            <a:ext cx="246062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75" name="Line 47"/>
          <p:cNvSpPr>
            <a:spLocks noChangeShapeType="1"/>
          </p:cNvSpPr>
          <p:nvPr/>
        </p:nvSpPr>
        <p:spPr bwMode="auto">
          <a:xfrm flipH="1" flipV="1">
            <a:off x="8324850" y="3808413"/>
            <a:ext cx="288925" cy="214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76" name="Line 48"/>
          <p:cNvSpPr>
            <a:spLocks noChangeShapeType="1"/>
          </p:cNvSpPr>
          <p:nvPr/>
        </p:nvSpPr>
        <p:spPr bwMode="auto">
          <a:xfrm flipH="1" flipV="1">
            <a:off x="7826375" y="3641725"/>
            <a:ext cx="160338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77" name="Line 49"/>
          <p:cNvSpPr>
            <a:spLocks noChangeShapeType="1"/>
          </p:cNvSpPr>
          <p:nvPr/>
        </p:nvSpPr>
        <p:spPr bwMode="auto">
          <a:xfrm flipH="1" flipV="1">
            <a:off x="7893050" y="4254500"/>
            <a:ext cx="26988" cy="35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78" name="Rectangle 50"/>
          <p:cNvSpPr>
            <a:spLocks noChangeArrowheads="1"/>
          </p:cNvSpPr>
          <p:nvPr/>
        </p:nvSpPr>
        <p:spPr bwMode="auto">
          <a:xfrm>
            <a:off x="6489700" y="2801938"/>
            <a:ext cx="2217738" cy="19129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79" name="Freeform 51"/>
          <p:cNvSpPr>
            <a:spLocks/>
          </p:cNvSpPr>
          <p:nvPr/>
        </p:nvSpPr>
        <p:spPr bwMode="auto">
          <a:xfrm>
            <a:off x="7440613" y="2913063"/>
            <a:ext cx="149225" cy="1733550"/>
          </a:xfrm>
          <a:custGeom>
            <a:avLst/>
            <a:gdLst>
              <a:gd name="T0" fmla="*/ 0 w 94"/>
              <a:gd name="T1" fmla="*/ 0 h 1092"/>
              <a:gd name="T2" fmla="*/ 166330313 w 94"/>
              <a:gd name="T3" fmla="*/ 751006563 h 1092"/>
              <a:gd name="T4" fmla="*/ 216733438 w 94"/>
              <a:gd name="T5" fmla="*/ 1917839700 h 1092"/>
              <a:gd name="T6" fmla="*/ 50403125 w 94"/>
              <a:gd name="T7" fmla="*/ 2147483647 h 1092"/>
              <a:gd name="T8" fmla="*/ 0 60000 65536"/>
              <a:gd name="T9" fmla="*/ 0 60000 65536"/>
              <a:gd name="T10" fmla="*/ 0 60000 65536"/>
              <a:gd name="T11" fmla="*/ 0 60000 65536"/>
              <a:gd name="T12" fmla="*/ 0 w 94"/>
              <a:gd name="T13" fmla="*/ 0 h 1092"/>
              <a:gd name="T14" fmla="*/ 94 w 94"/>
              <a:gd name="T15" fmla="*/ 1092 h 10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4" h="1092">
                <a:moveTo>
                  <a:pt x="0" y="0"/>
                </a:moveTo>
                <a:cubicBezTo>
                  <a:pt x="26" y="85"/>
                  <a:pt x="52" y="171"/>
                  <a:pt x="66" y="298"/>
                </a:cubicBezTo>
                <a:cubicBezTo>
                  <a:pt x="80" y="425"/>
                  <a:pt x="94" y="629"/>
                  <a:pt x="86" y="761"/>
                </a:cubicBezTo>
                <a:cubicBezTo>
                  <a:pt x="78" y="893"/>
                  <a:pt x="49" y="992"/>
                  <a:pt x="20" y="109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80" name="Text Box 52"/>
          <p:cNvSpPr txBox="1">
            <a:spLocks noChangeArrowheads="1"/>
          </p:cNvSpPr>
          <p:nvPr/>
        </p:nvSpPr>
        <p:spPr bwMode="auto">
          <a:xfrm>
            <a:off x="6600825" y="2913063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48181" name="Rectangle 53"/>
          <p:cNvSpPr>
            <a:spLocks noChangeArrowheads="1"/>
          </p:cNvSpPr>
          <p:nvPr/>
        </p:nvSpPr>
        <p:spPr bwMode="auto">
          <a:xfrm>
            <a:off x="6632575" y="43021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48182" name="Rectangle 54"/>
          <p:cNvSpPr>
            <a:spLocks noChangeArrowheads="1"/>
          </p:cNvSpPr>
          <p:nvPr/>
        </p:nvSpPr>
        <p:spPr bwMode="auto">
          <a:xfrm>
            <a:off x="6784975" y="369887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37</a:t>
            </a:r>
          </a:p>
        </p:txBody>
      </p:sp>
      <p:sp>
        <p:nvSpPr>
          <p:cNvPr id="48183" name="Rectangle 55"/>
          <p:cNvSpPr>
            <a:spLocks noChangeArrowheads="1"/>
          </p:cNvSpPr>
          <p:nvPr/>
        </p:nvSpPr>
        <p:spPr bwMode="auto">
          <a:xfrm>
            <a:off x="6910388" y="4192588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48184" name="Rectangle 56"/>
          <p:cNvSpPr>
            <a:spLocks noChangeArrowheads="1"/>
          </p:cNvSpPr>
          <p:nvPr/>
        </p:nvSpPr>
        <p:spPr bwMode="auto">
          <a:xfrm>
            <a:off x="6962775" y="3371850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48185" name="Rectangle 57"/>
          <p:cNvSpPr>
            <a:spLocks noChangeArrowheads="1"/>
          </p:cNvSpPr>
          <p:nvPr/>
        </p:nvSpPr>
        <p:spPr bwMode="auto">
          <a:xfrm>
            <a:off x="6994525" y="3970338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48186" name="Rectangle 58"/>
          <p:cNvSpPr>
            <a:spLocks noChangeArrowheads="1"/>
          </p:cNvSpPr>
          <p:nvPr/>
        </p:nvSpPr>
        <p:spPr bwMode="auto">
          <a:xfrm>
            <a:off x="7183438" y="4224338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43</a:t>
            </a:r>
          </a:p>
        </p:txBody>
      </p:sp>
      <p:sp>
        <p:nvSpPr>
          <p:cNvPr id="48187" name="Rectangle 59"/>
          <p:cNvSpPr>
            <a:spLocks noChangeArrowheads="1"/>
          </p:cNvSpPr>
          <p:nvPr/>
        </p:nvSpPr>
        <p:spPr bwMode="auto">
          <a:xfrm>
            <a:off x="7216775" y="37814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48188" name="Rectangle 60"/>
          <p:cNvSpPr>
            <a:spLocks noChangeArrowheads="1"/>
          </p:cNvSpPr>
          <p:nvPr/>
        </p:nvSpPr>
        <p:spPr bwMode="auto">
          <a:xfrm>
            <a:off x="7100888" y="29940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48189" name="Rectangle 61"/>
          <p:cNvSpPr>
            <a:spLocks noChangeArrowheads="1"/>
          </p:cNvSpPr>
          <p:nvPr/>
        </p:nvSpPr>
        <p:spPr bwMode="auto">
          <a:xfrm>
            <a:off x="7319963" y="3455988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48190" name="Rectangle 62"/>
          <p:cNvSpPr>
            <a:spLocks noChangeArrowheads="1"/>
          </p:cNvSpPr>
          <p:nvPr/>
        </p:nvSpPr>
        <p:spPr bwMode="auto">
          <a:xfrm>
            <a:off x="7227888" y="445452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48191" name="Rectangle 63"/>
          <p:cNvSpPr>
            <a:spLocks noChangeArrowheads="1"/>
          </p:cNvSpPr>
          <p:nvPr/>
        </p:nvSpPr>
        <p:spPr bwMode="auto">
          <a:xfrm>
            <a:off x="7531100" y="4024313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48192" name="Rectangle 64"/>
          <p:cNvSpPr>
            <a:spLocks noChangeArrowheads="1"/>
          </p:cNvSpPr>
          <p:nvPr/>
        </p:nvSpPr>
        <p:spPr bwMode="auto">
          <a:xfrm>
            <a:off x="7478713" y="3130550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48193" name="Rectangle 65"/>
          <p:cNvSpPr>
            <a:spLocks noChangeArrowheads="1"/>
          </p:cNvSpPr>
          <p:nvPr/>
        </p:nvSpPr>
        <p:spPr bwMode="auto">
          <a:xfrm>
            <a:off x="7867650" y="3560763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48194" name="Rectangle 66"/>
          <p:cNvSpPr>
            <a:spLocks noChangeArrowheads="1"/>
          </p:cNvSpPr>
          <p:nvPr/>
        </p:nvSpPr>
        <p:spPr bwMode="auto">
          <a:xfrm>
            <a:off x="7772400" y="4056063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48195" name="Rectangle 67"/>
          <p:cNvSpPr>
            <a:spLocks noChangeArrowheads="1"/>
          </p:cNvSpPr>
          <p:nvPr/>
        </p:nvSpPr>
        <p:spPr bwMode="auto">
          <a:xfrm>
            <a:off x="7626350" y="4432300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47</a:t>
            </a:r>
          </a:p>
        </p:txBody>
      </p:sp>
      <p:sp>
        <p:nvSpPr>
          <p:cNvPr id="48196" name="Rectangle 68"/>
          <p:cNvSpPr>
            <a:spLocks noChangeArrowheads="1"/>
          </p:cNvSpPr>
          <p:nvPr/>
        </p:nvSpPr>
        <p:spPr bwMode="auto">
          <a:xfrm>
            <a:off x="7961313" y="3319463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49</a:t>
            </a:r>
          </a:p>
        </p:txBody>
      </p:sp>
      <p:sp>
        <p:nvSpPr>
          <p:cNvPr id="48197" name="Rectangle 69"/>
          <p:cNvSpPr>
            <a:spLocks noChangeArrowheads="1"/>
          </p:cNvSpPr>
          <p:nvPr/>
        </p:nvSpPr>
        <p:spPr bwMode="auto">
          <a:xfrm>
            <a:off x="8056563" y="4392613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49</a:t>
            </a:r>
          </a:p>
        </p:txBody>
      </p:sp>
      <p:sp>
        <p:nvSpPr>
          <p:cNvPr id="48198" name="Rectangle 70"/>
          <p:cNvSpPr>
            <a:spLocks noChangeArrowheads="1"/>
          </p:cNvSpPr>
          <p:nvPr/>
        </p:nvSpPr>
        <p:spPr bwMode="auto">
          <a:xfrm>
            <a:off x="8183563" y="3992563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48199" name="Rectangle 71"/>
          <p:cNvSpPr>
            <a:spLocks noChangeArrowheads="1"/>
          </p:cNvSpPr>
          <p:nvPr/>
        </p:nvSpPr>
        <p:spPr bwMode="auto">
          <a:xfrm>
            <a:off x="8215313" y="3025775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48200" name="Rectangle 72"/>
          <p:cNvSpPr>
            <a:spLocks noChangeArrowheads="1"/>
          </p:cNvSpPr>
          <p:nvPr/>
        </p:nvSpPr>
        <p:spPr bwMode="auto">
          <a:xfrm>
            <a:off x="7626350" y="3708400"/>
            <a:ext cx="323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1">
                <a:solidFill>
                  <a:srgbClr val="FF0000"/>
                </a:solidFill>
              </a:rPr>
              <a:t>47</a:t>
            </a:r>
          </a:p>
        </p:txBody>
      </p:sp>
      <p:grpSp>
        <p:nvGrpSpPr>
          <p:cNvPr id="2" name="Group 144"/>
          <p:cNvGrpSpPr>
            <a:grpSpLocks/>
          </p:cNvGrpSpPr>
          <p:nvPr/>
        </p:nvGrpSpPr>
        <p:grpSpPr bwMode="auto">
          <a:xfrm>
            <a:off x="7453313" y="2911475"/>
            <a:ext cx="325437" cy="1695450"/>
            <a:chOff x="4695" y="1833"/>
            <a:chExt cx="205" cy="1068"/>
          </a:xfrm>
        </p:grpSpPr>
        <p:sp>
          <p:nvSpPr>
            <p:cNvPr id="43109" name="Freeform 74"/>
            <p:cNvSpPr>
              <a:spLocks/>
            </p:cNvSpPr>
            <p:nvPr/>
          </p:nvSpPr>
          <p:spPr bwMode="auto">
            <a:xfrm>
              <a:off x="4695" y="1833"/>
              <a:ext cx="80" cy="1068"/>
            </a:xfrm>
            <a:custGeom>
              <a:avLst/>
              <a:gdLst>
                <a:gd name="T0" fmla="*/ 0 w 372"/>
                <a:gd name="T1" fmla="*/ 0 h 1437"/>
                <a:gd name="T2" fmla="*/ 12 w 372"/>
                <a:gd name="T3" fmla="*/ 178 h 1437"/>
                <a:gd name="T4" fmla="*/ 17 w 372"/>
                <a:gd name="T5" fmla="*/ 374 h 1437"/>
                <a:gd name="T6" fmla="*/ 14 w 372"/>
                <a:gd name="T7" fmla="*/ 601 h 1437"/>
                <a:gd name="T8" fmla="*/ 8 w 372"/>
                <a:gd name="T9" fmla="*/ 794 h 14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2"/>
                <a:gd name="T16" fmla="*/ 0 h 1437"/>
                <a:gd name="T17" fmla="*/ 372 w 372"/>
                <a:gd name="T18" fmla="*/ 1437 h 14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2" h="1437">
                  <a:moveTo>
                    <a:pt x="0" y="0"/>
                  </a:moveTo>
                  <a:cubicBezTo>
                    <a:pt x="41" y="53"/>
                    <a:pt x="189" y="208"/>
                    <a:pt x="249" y="321"/>
                  </a:cubicBezTo>
                  <a:cubicBezTo>
                    <a:pt x="309" y="434"/>
                    <a:pt x="352" y="549"/>
                    <a:pt x="362" y="677"/>
                  </a:cubicBezTo>
                  <a:cubicBezTo>
                    <a:pt x="372" y="805"/>
                    <a:pt x="341" y="960"/>
                    <a:pt x="308" y="1087"/>
                  </a:cubicBezTo>
                  <a:cubicBezTo>
                    <a:pt x="275" y="1214"/>
                    <a:pt x="196" y="1364"/>
                    <a:pt x="166" y="1437"/>
                  </a:cubicBezTo>
                </a:path>
              </a:pathLst>
            </a:custGeom>
            <a:noFill/>
            <a:ln w="28575">
              <a:solidFill>
                <a:srgbClr val="00009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10" name="AutoShape 75"/>
            <p:cNvSpPr>
              <a:spLocks noChangeArrowheads="1"/>
            </p:cNvSpPr>
            <p:nvPr/>
          </p:nvSpPr>
          <p:spPr bwMode="auto">
            <a:xfrm rot="5817074">
              <a:off x="4784" y="2461"/>
              <a:ext cx="104" cy="129"/>
            </a:xfrm>
            <a:prstGeom prst="triangle">
              <a:avLst>
                <a:gd name="adj" fmla="val 50000"/>
              </a:avLst>
            </a:prstGeom>
            <a:solidFill>
              <a:srgbClr val="000090"/>
            </a:solidFill>
            <a:ln w="9525">
              <a:solidFill>
                <a:srgbClr val="00009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11" name="AutoShape 76"/>
            <p:cNvSpPr>
              <a:spLocks noChangeArrowheads="1"/>
            </p:cNvSpPr>
            <p:nvPr/>
          </p:nvSpPr>
          <p:spPr bwMode="auto">
            <a:xfrm rot="5400000">
              <a:off x="4784" y="2204"/>
              <a:ext cx="104" cy="129"/>
            </a:xfrm>
            <a:prstGeom prst="triangle">
              <a:avLst>
                <a:gd name="adj" fmla="val 50000"/>
              </a:avLst>
            </a:prstGeom>
            <a:solidFill>
              <a:srgbClr val="000090"/>
            </a:solidFill>
            <a:ln w="9525">
              <a:solidFill>
                <a:srgbClr val="00009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12" name="AutoShape 77"/>
            <p:cNvSpPr>
              <a:spLocks noChangeArrowheads="1"/>
            </p:cNvSpPr>
            <p:nvPr/>
          </p:nvSpPr>
          <p:spPr bwMode="auto">
            <a:xfrm rot="4940131">
              <a:off x="4753" y="1945"/>
              <a:ext cx="104" cy="129"/>
            </a:xfrm>
            <a:prstGeom prst="triangle">
              <a:avLst>
                <a:gd name="adj" fmla="val 50000"/>
              </a:avLst>
            </a:prstGeom>
            <a:solidFill>
              <a:srgbClr val="000090"/>
            </a:solidFill>
            <a:ln w="9525">
              <a:solidFill>
                <a:srgbClr val="00009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13" name="AutoShape 78"/>
            <p:cNvSpPr>
              <a:spLocks noChangeArrowheads="1"/>
            </p:cNvSpPr>
            <p:nvPr/>
          </p:nvSpPr>
          <p:spPr bwMode="auto">
            <a:xfrm rot="5858624">
              <a:off x="4764" y="2718"/>
              <a:ext cx="103" cy="129"/>
            </a:xfrm>
            <a:prstGeom prst="triangle">
              <a:avLst>
                <a:gd name="adj" fmla="val 50000"/>
              </a:avLst>
            </a:prstGeom>
            <a:solidFill>
              <a:srgbClr val="000090"/>
            </a:solidFill>
            <a:ln w="9525">
              <a:solidFill>
                <a:srgbClr val="00009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208" name="Line 80"/>
          <p:cNvSpPr>
            <a:spLocks noChangeShapeType="1"/>
          </p:cNvSpPr>
          <p:nvPr/>
        </p:nvSpPr>
        <p:spPr bwMode="auto">
          <a:xfrm flipV="1">
            <a:off x="687388" y="3429000"/>
            <a:ext cx="261937" cy="306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09" name="Line 81"/>
          <p:cNvSpPr>
            <a:spLocks noChangeShapeType="1"/>
          </p:cNvSpPr>
          <p:nvPr/>
        </p:nvSpPr>
        <p:spPr bwMode="auto">
          <a:xfrm flipV="1">
            <a:off x="1325563" y="3638550"/>
            <a:ext cx="11112" cy="409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10" name="Line 82"/>
          <p:cNvSpPr>
            <a:spLocks noChangeShapeType="1"/>
          </p:cNvSpPr>
          <p:nvPr/>
        </p:nvSpPr>
        <p:spPr bwMode="auto">
          <a:xfrm flipV="1">
            <a:off x="1422400" y="4154488"/>
            <a:ext cx="200025" cy="420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11" name="Line 83"/>
          <p:cNvSpPr>
            <a:spLocks noChangeShapeType="1"/>
          </p:cNvSpPr>
          <p:nvPr/>
        </p:nvSpPr>
        <p:spPr bwMode="auto">
          <a:xfrm flipH="1" flipV="1">
            <a:off x="2273300" y="4102100"/>
            <a:ext cx="3175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12" name="Line 84"/>
          <p:cNvSpPr>
            <a:spLocks noChangeShapeType="1"/>
          </p:cNvSpPr>
          <p:nvPr/>
        </p:nvSpPr>
        <p:spPr bwMode="auto">
          <a:xfrm flipH="1" flipV="1">
            <a:off x="1884363" y="3597275"/>
            <a:ext cx="315912" cy="147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13" name="Line 85"/>
          <p:cNvSpPr>
            <a:spLocks noChangeShapeType="1"/>
          </p:cNvSpPr>
          <p:nvPr/>
        </p:nvSpPr>
        <p:spPr bwMode="auto">
          <a:xfrm flipH="1" flipV="1">
            <a:off x="1274763" y="3051175"/>
            <a:ext cx="357187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14" name="Line 86"/>
          <p:cNvSpPr>
            <a:spLocks noChangeShapeType="1"/>
          </p:cNvSpPr>
          <p:nvPr/>
        </p:nvSpPr>
        <p:spPr bwMode="auto">
          <a:xfrm flipH="1" flipV="1">
            <a:off x="1958975" y="3135313"/>
            <a:ext cx="282575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15" name="Rectangle 87"/>
          <p:cNvSpPr>
            <a:spLocks noChangeArrowheads="1"/>
          </p:cNvSpPr>
          <p:nvPr/>
        </p:nvSpPr>
        <p:spPr bwMode="auto">
          <a:xfrm>
            <a:off x="492125" y="2855913"/>
            <a:ext cx="2217738" cy="19129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16" name="Freeform 88"/>
          <p:cNvSpPr>
            <a:spLocks/>
          </p:cNvSpPr>
          <p:nvPr/>
        </p:nvSpPr>
        <p:spPr bwMode="auto">
          <a:xfrm>
            <a:off x="715963" y="3176588"/>
            <a:ext cx="1385887" cy="1338262"/>
          </a:xfrm>
          <a:custGeom>
            <a:avLst/>
            <a:gdLst>
              <a:gd name="T0" fmla="*/ 0 w 873"/>
              <a:gd name="T1" fmla="*/ 0 h 843"/>
              <a:gd name="T2" fmla="*/ 778727207 w 873"/>
              <a:gd name="T3" fmla="*/ 209172097 h 843"/>
              <a:gd name="T4" fmla="*/ 1532254447 w 873"/>
              <a:gd name="T5" fmla="*/ 761086903 h 843"/>
              <a:gd name="T6" fmla="*/ 2051406447 w 873"/>
              <a:gd name="T7" fmla="*/ 1376004798 h 843"/>
              <a:gd name="T8" fmla="*/ 2147483647 w 873"/>
              <a:gd name="T9" fmla="*/ 2124490131 h 8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3"/>
              <a:gd name="T16" fmla="*/ 0 h 843"/>
              <a:gd name="T17" fmla="*/ 873 w 873"/>
              <a:gd name="T18" fmla="*/ 843 h 8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3" h="843">
                <a:moveTo>
                  <a:pt x="0" y="0"/>
                </a:moveTo>
                <a:cubicBezTo>
                  <a:pt x="51" y="15"/>
                  <a:pt x="208" y="33"/>
                  <a:pt x="309" y="83"/>
                </a:cubicBezTo>
                <a:cubicBezTo>
                  <a:pt x="410" y="133"/>
                  <a:pt x="524" y="225"/>
                  <a:pt x="608" y="302"/>
                </a:cubicBezTo>
                <a:cubicBezTo>
                  <a:pt x="692" y="379"/>
                  <a:pt x="770" y="456"/>
                  <a:pt x="814" y="546"/>
                </a:cubicBezTo>
                <a:cubicBezTo>
                  <a:pt x="858" y="636"/>
                  <a:pt x="861" y="781"/>
                  <a:pt x="873" y="843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17" name="Text Box 89"/>
          <p:cNvSpPr txBox="1">
            <a:spLocks noChangeArrowheads="1"/>
          </p:cNvSpPr>
          <p:nvPr/>
        </p:nvSpPr>
        <p:spPr bwMode="auto">
          <a:xfrm>
            <a:off x="598488" y="4181475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48218" name="Text Box 90"/>
          <p:cNvSpPr txBox="1">
            <a:spLocks noChangeArrowheads="1"/>
          </p:cNvSpPr>
          <p:nvPr/>
        </p:nvSpPr>
        <p:spPr bwMode="auto">
          <a:xfrm>
            <a:off x="1098550" y="4429125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48219" name="Text Box 91"/>
          <p:cNvSpPr txBox="1">
            <a:spLocks noChangeArrowheads="1"/>
          </p:cNvSpPr>
          <p:nvPr/>
        </p:nvSpPr>
        <p:spPr bwMode="auto">
          <a:xfrm>
            <a:off x="896938" y="4060825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49</a:t>
            </a:r>
          </a:p>
        </p:txBody>
      </p:sp>
      <p:sp>
        <p:nvSpPr>
          <p:cNvPr id="48220" name="Text Box 92"/>
          <p:cNvSpPr txBox="1">
            <a:spLocks noChangeArrowheads="1"/>
          </p:cNvSpPr>
          <p:nvPr/>
        </p:nvSpPr>
        <p:spPr bwMode="auto">
          <a:xfrm>
            <a:off x="750888" y="3829050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48221" name="Text Box 93"/>
          <p:cNvSpPr txBox="1">
            <a:spLocks noChangeArrowheads="1"/>
          </p:cNvSpPr>
          <p:nvPr/>
        </p:nvSpPr>
        <p:spPr bwMode="auto">
          <a:xfrm>
            <a:off x="1246188" y="4049713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48</a:t>
            </a:r>
          </a:p>
        </p:txBody>
      </p:sp>
      <p:sp>
        <p:nvSpPr>
          <p:cNvPr id="48222" name="Text Box 94"/>
          <p:cNvSpPr txBox="1">
            <a:spLocks noChangeArrowheads="1"/>
          </p:cNvSpPr>
          <p:nvPr/>
        </p:nvSpPr>
        <p:spPr bwMode="auto">
          <a:xfrm>
            <a:off x="855663" y="3565525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48223" name="Text Box 95"/>
          <p:cNvSpPr txBox="1">
            <a:spLocks noChangeArrowheads="1"/>
          </p:cNvSpPr>
          <p:nvPr/>
        </p:nvSpPr>
        <p:spPr bwMode="auto">
          <a:xfrm>
            <a:off x="1644650" y="4281488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48224" name="Text Box 96"/>
          <p:cNvSpPr txBox="1">
            <a:spLocks noChangeArrowheads="1"/>
          </p:cNvSpPr>
          <p:nvPr/>
        </p:nvSpPr>
        <p:spPr bwMode="auto">
          <a:xfrm>
            <a:off x="1497013" y="3703638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48225" name="Text Box 97"/>
          <p:cNvSpPr txBox="1">
            <a:spLocks noChangeArrowheads="1"/>
          </p:cNvSpPr>
          <p:nvPr/>
        </p:nvSpPr>
        <p:spPr bwMode="auto">
          <a:xfrm>
            <a:off x="666750" y="3187700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48226" name="Text Box 98"/>
          <p:cNvSpPr txBox="1">
            <a:spLocks noChangeArrowheads="1"/>
          </p:cNvSpPr>
          <p:nvPr/>
        </p:nvSpPr>
        <p:spPr bwMode="auto">
          <a:xfrm>
            <a:off x="1023938" y="3092450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44</a:t>
            </a:r>
          </a:p>
        </p:txBody>
      </p:sp>
      <p:sp>
        <p:nvSpPr>
          <p:cNvPr id="48227" name="Text Box 99"/>
          <p:cNvSpPr txBox="1">
            <a:spLocks noChangeArrowheads="1"/>
          </p:cNvSpPr>
          <p:nvPr/>
        </p:nvSpPr>
        <p:spPr bwMode="auto">
          <a:xfrm>
            <a:off x="1476375" y="3387725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44</a:t>
            </a:r>
          </a:p>
        </p:txBody>
      </p:sp>
      <p:sp>
        <p:nvSpPr>
          <p:cNvPr id="48228" name="Text Box 100"/>
          <p:cNvSpPr txBox="1">
            <a:spLocks noChangeArrowheads="1"/>
          </p:cNvSpPr>
          <p:nvPr/>
        </p:nvSpPr>
        <p:spPr bwMode="auto">
          <a:xfrm>
            <a:off x="1917700" y="3808413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43</a:t>
            </a:r>
          </a:p>
        </p:txBody>
      </p:sp>
      <p:sp>
        <p:nvSpPr>
          <p:cNvPr id="48229" name="Text Box 101"/>
          <p:cNvSpPr txBox="1">
            <a:spLocks noChangeArrowheads="1"/>
          </p:cNvSpPr>
          <p:nvPr/>
        </p:nvSpPr>
        <p:spPr bwMode="auto">
          <a:xfrm>
            <a:off x="2206625" y="4340225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43</a:t>
            </a:r>
          </a:p>
        </p:txBody>
      </p:sp>
      <p:sp>
        <p:nvSpPr>
          <p:cNvPr id="48230" name="Text Box 102"/>
          <p:cNvSpPr txBox="1">
            <a:spLocks noChangeArrowheads="1"/>
          </p:cNvSpPr>
          <p:nvPr/>
        </p:nvSpPr>
        <p:spPr bwMode="auto">
          <a:xfrm>
            <a:off x="1314450" y="3151188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43</a:t>
            </a:r>
          </a:p>
        </p:txBody>
      </p:sp>
      <p:sp>
        <p:nvSpPr>
          <p:cNvPr id="48231" name="Text Box 103"/>
          <p:cNvSpPr txBox="1">
            <a:spLocks noChangeArrowheads="1"/>
          </p:cNvSpPr>
          <p:nvPr/>
        </p:nvSpPr>
        <p:spPr bwMode="auto">
          <a:xfrm>
            <a:off x="1506538" y="2976563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48232" name="Text Box 104"/>
          <p:cNvSpPr txBox="1">
            <a:spLocks noChangeArrowheads="1"/>
          </p:cNvSpPr>
          <p:nvPr/>
        </p:nvSpPr>
        <p:spPr bwMode="auto">
          <a:xfrm>
            <a:off x="1711325" y="3340100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48233" name="Text Box 105"/>
          <p:cNvSpPr txBox="1">
            <a:spLocks noChangeArrowheads="1"/>
          </p:cNvSpPr>
          <p:nvPr/>
        </p:nvSpPr>
        <p:spPr bwMode="auto">
          <a:xfrm>
            <a:off x="2079625" y="3559175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48234" name="Text Box 106"/>
          <p:cNvSpPr txBox="1">
            <a:spLocks noChangeArrowheads="1"/>
          </p:cNvSpPr>
          <p:nvPr/>
        </p:nvSpPr>
        <p:spPr bwMode="auto">
          <a:xfrm>
            <a:off x="2357438" y="3827463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48235" name="Text Box 107"/>
          <p:cNvSpPr txBox="1">
            <a:spLocks noChangeArrowheads="1"/>
          </p:cNvSpPr>
          <p:nvPr/>
        </p:nvSpPr>
        <p:spPr bwMode="auto">
          <a:xfrm>
            <a:off x="2236788" y="3306763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48236" name="Text Box 108"/>
          <p:cNvSpPr txBox="1">
            <a:spLocks noChangeArrowheads="1"/>
          </p:cNvSpPr>
          <p:nvPr/>
        </p:nvSpPr>
        <p:spPr bwMode="auto">
          <a:xfrm>
            <a:off x="2173288" y="2917825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FF0000"/>
                </a:solidFill>
              </a:rPr>
              <a:t>40</a:t>
            </a:r>
          </a:p>
        </p:txBody>
      </p:sp>
      <p:grpSp>
        <p:nvGrpSpPr>
          <p:cNvPr id="3" name="Group 109"/>
          <p:cNvGrpSpPr>
            <a:grpSpLocks/>
          </p:cNvGrpSpPr>
          <p:nvPr/>
        </p:nvGrpSpPr>
        <p:grpSpPr bwMode="auto">
          <a:xfrm rot="2650540">
            <a:off x="547688" y="3414713"/>
            <a:ext cx="1966912" cy="520700"/>
            <a:chOff x="3980" y="2111"/>
            <a:chExt cx="1370" cy="391"/>
          </a:xfrm>
        </p:grpSpPr>
        <p:sp>
          <p:nvSpPr>
            <p:cNvPr id="43103" name="Freeform 110"/>
            <p:cNvSpPr>
              <a:spLocks/>
            </p:cNvSpPr>
            <p:nvPr/>
          </p:nvSpPr>
          <p:spPr bwMode="auto">
            <a:xfrm>
              <a:off x="3980" y="2208"/>
              <a:ext cx="1370" cy="294"/>
            </a:xfrm>
            <a:custGeom>
              <a:avLst/>
              <a:gdLst>
                <a:gd name="T0" fmla="*/ 0 w 1370"/>
                <a:gd name="T1" fmla="*/ 294 h 294"/>
                <a:gd name="T2" fmla="*/ 212 w 1370"/>
                <a:gd name="T3" fmla="*/ 122 h 294"/>
                <a:gd name="T4" fmla="*/ 622 w 1370"/>
                <a:gd name="T5" fmla="*/ 9 h 294"/>
                <a:gd name="T6" fmla="*/ 1112 w 1370"/>
                <a:gd name="T7" fmla="*/ 69 h 294"/>
                <a:gd name="T8" fmla="*/ 1370 w 1370"/>
                <a:gd name="T9" fmla="*/ 287 h 2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70"/>
                <a:gd name="T16" fmla="*/ 0 h 294"/>
                <a:gd name="T17" fmla="*/ 1370 w 1370"/>
                <a:gd name="T18" fmla="*/ 294 h 2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70" h="294">
                  <a:moveTo>
                    <a:pt x="0" y="294"/>
                  </a:moveTo>
                  <a:cubicBezTo>
                    <a:pt x="54" y="231"/>
                    <a:pt x="108" y="169"/>
                    <a:pt x="212" y="122"/>
                  </a:cubicBezTo>
                  <a:cubicBezTo>
                    <a:pt x="316" y="75"/>
                    <a:pt x="472" y="18"/>
                    <a:pt x="622" y="9"/>
                  </a:cubicBezTo>
                  <a:cubicBezTo>
                    <a:pt x="772" y="0"/>
                    <a:pt x="987" y="23"/>
                    <a:pt x="1112" y="69"/>
                  </a:cubicBezTo>
                  <a:cubicBezTo>
                    <a:pt x="1237" y="115"/>
                    <a:pt x="1303" y="201"/>
                    <a:pt x="1370" y="287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04" name="Freeform 111"/>
            <p:cNvSpPr>
              <a:spLocks/>
            </p:cNvSpPr>
            <p:nvPr/>
          </p:nvSpPr>
          <p:spPr bwMode="auto">
            <a:xfrm rot="4583788">
              <a:off x="4602" y="2096"/>
              <a:ext cx="122" cy="152"/>
            </a:xfrm>
            <a:custGeom>
              <a:avLst/>
              <a:gdLst>
                <a:gd name="T0" fmla="*/ 122 w 122"/>
                <a:gd name="T1" fmla="*/ 9 h 152"/>
                <a:gd name="T2" fmla="*/ 39 w 122"/>
                <a:gd name="T3" fmla="*/ 9 h 152"/>
                <a:gd name="T4" fmla="*/ 4 w 122"/>
                <a:gd name="T5" fmla="*/ 63 h 152"/>
                <a:gd name="T6" fmla="*/ 15 w 122"/>
                <a:gd name="T7" fmla="*/ 122 h 152"/>
                <a:gd name="T8" fmla="*/ 87 w 122"/>
                <a:gd name="T9" fmla="*/ 15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52"/>
                <a:gd name="T17" fmla="*/ 122 w 12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52">
                  <a:moveTo>
                    <a:pt x="122" y="9"/>
                  </a:moveTo>
                  <a:cubicBezTo>
                    <a:pt x="90" y="4"/>
                    <a:pt x="59" y="0"/>
                    <a:pt x="39" y="9"/>
                  </a:cubicBezTo>
                  <a:cubicBezTo>
                    <a:pt x="19" y="18"/>
                    <a:pt x="8" y="44"/>
                    <a:pt x="4" y="63"/>
                  </a:cubicBezTo>
                  <a:cubicBezTo>
                    <a:pt x="0" y="82"/>
                    <a:pt x="1" y="107"/>
                    <a:pt x="15" y="122"/>
                  </a:cubicBezTo>
                  <a:cubicBezTo>
                    <a:pt x="29" y="137"/>
                    <a:pt x="72" y="146"/>
                    <a:pt x="87" y="152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05" name="Freeform 112"/>
            <p:cNvSpPr>
              <a:spLocks/>
            </p:cNvSpPr>
            <p:nvPr/>
          </p:nvSpPr>
          <p:spPr bwMode="auto">
            <a:xfrm rot="3648001">
              <a:off x="4294" y="2140"/>
              <a:ext cx="122" cy="152"/>
            </a:xfrm>
            <a:custGeom>
              <a:avLst/>
              <a:gdLst>
                <a:gd name="T0" fmla="*/ 122 w 122"/>
                <a:gd name="T1" fmla="*/ 9 h 152"/>
                <a:gd name="T2" fmla="*/ 39 w 122"/>
                <a:gd name="T3" fmla="*/ 9 h 152"/>
                <a:gd name="T4" fmla="*/ 4 w 122"/>
                <a:gd name="T5" fmla="*/ 63 h 152"/>
                <a:gd name="T6" fmla="*/ 15 w 122"/>
                <a:gd name="T7" fmla="*/ 122 h 152"/>
                <a:gd name="T8" fmla="*/ 87 w 122"/>
                <a:gd name="T9" fmla="*/ 15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52"/>
                <a:gd name="T17" fmla="*/ 122 w 12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52">
                  <a:moveTo>
                    <a:pt x="122" y="9"/>
                  </a:moveTo>
                  <a:cubicBezTo>
                    <a:pt x="90" y="4"/>
                    <a:pt x="59" y="0"/>
                    <a:pt x="39" y="9"/>
                  </a:cubicBezTo>
                  <a:cubicBezTo>
                    <a:pt x="19" y="18"/>
                    <a:pt x="8" y="44"/>
                    <a:pt x="4" y="63"/>
                  </a:cubicBezTo>
                  <a:cubicBezTo>
                    <a:pt x="0" y="82"/>
                    <a:pt x="1" y="107"/>
                    <a:pt x="15" y="122"/>
                  </a:cubicBezTo>
                  <a:cubicBezTo>
                    <a:pt x="29" y="137"/>
                    <a:pt x="72" y="146"/>
                    <a:pt x="87" y="152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06" name="Freeform 113"/>
            <p:cNvSpPr>
              <a:spLocks/>
            </p:cNvSpPr>
            <p:nvPr/>
          </p:nvSpPr>
          <p:spPr bwMode="auto">
            <a:xfrm rot="5261237">
              <a:off x="4937" y="2126"/>
              <a:ext cx="122" cy="152"/>
            </a:xfrm>
            <a:custGeom>
              <a:avLst/>
              <a:gdLst>
                <a:gd name="T0" fmla="*/ 122 w 122"/>
                <a:gd name="T1" fmla="*/ 9 h 152"/>
                <a:gd name="T2" fmla="*/ 39 w 122"/>
                <a:gd name="T3" fmla="*/ 9 h 152"/>
                <a:gd name="T4" fmla="*/ 4 w 122"/>
                <a:gd name="T5" fmla="*/ 63 h 152"/>
                <a:gd name="T6" fmla="*/ 15 w 122"/>
                <a:gd name="T7" fmla="*/ 122 h 152"/>
                <a:gd name="T8" fmla="*/ 87 w 122"/>
                <a:gd name="T9" fmla="*/ 15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52"/>
                <a:gd name="T17" fmla="*/ 122 w 12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52">
                  <a:moveTo>
                    <a:pt x="122" y="9"/>
                  </a:moveTo>
                  <a:cubicBezTo>
                    <a:pt x="90" y="4"/>
                    <a:pt x="59" y="0"/>
                    <a:pt x="39" y="9"/>
                  </a:cubicBezTo>
                  <a:cubicBezTo>
                    <a:pt x="19" y="18"/>
                    <a:pt x="8" y="44"/>
                    <a:pt x="4" y="63"/>
                  </a:cubicBezTo>
                  <a:cubicBezTo>
                    <a:pt x="0" y="82"/>
                    <a:pt x="1" y="107"/>
                    <a:pt x="15" y="122"/>
                  </a:cubicBezTo>
                  <a:cubicBezTo>
                    <a:pt x="29" y="137"/>
                    <a:pt x="72" y="146"/>
                    <a:pt x="87" y="152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07" name="Freeform 114"/>
            <p:cNvSpPr>
              <a:spLocks/>
            </p:cNvSpPr>
            <p:nvPr/>
          </p:nvSpPr>
          <p:spPr bwMode="auto">
            <a:xfrm rot="2672852">
              <a:off x="4033" y="2257"/>
              <a:ext cx="122" cy="152"/>
            </a:xfrm>
            <a:custGeom>
              <a:avLst/>
              <a:gdLst>
                <a:gd name="T0" fmla="*/ 122 w 122"/>
                <a:gd name="T1" fmla="*/ 9 h 152"/>
                <a:gd name="T2" fmla="*/ 39 w 122"/>
                <a:gd name="T3" fmla="*/ 9 h 152"/>
                <a:gd name="T4" fmla="*/ 4 w 122"/>
                <a:gd name="T5" fmla="*/ 63 h 152"/>
                <a:gd name="T6" fmla="*/ 15 w 122"/>
                <a:gd name="T7" fmla="*/ 122 h 152"/>
                <a:gd name="T8" fmla="*/ 87 w 122"/>
                <a:gd name="T9" fmla="*/ 15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52"/>
                <a:gd name="T17" fmla="*/ 122 w 12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52">
                  <a:moveTo>
                    <a:pt x="122" y="9"/>
                  </a:moveTo>
                  <a:cubicBezTo>
                    <a:pt x="90" y="4"/>
                    <a:pt x="59" y="0"/>
                    <a:pt x="39" y="9"/>
                  </a:cubicBezTo>
                  <a:cubicBezTo>
                    <a:pt x="19" y="18"/>
                    <a:pt x="8" y="44"/>
                    <a:pt x="4" y="63"/>
                  </a:cubicBezTo>
                  <a:cubicBezTo>
                    <a:pt x="0" y="82"/>
                    <a:pt x="1" y="107"/>
                    <a:pt x="15" y="122"/>
                  </a:cubicBezTo>
                  <a:cubicBezTo>
                    <a:pt x="29" y="137"/>
                    <a:pt x="72" y="146"/>
                    <a:pt x="87" y="152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08" name="Freeform 115"/>
            <p:cNvSpPr>
              <a:spLocks/>
            </p:cNvSpPr>
            <p:nvPr/>
          </p:nvSpPr>
          <p:spPr bwMode="auto">
            <a:xfrm rot="7072645">
              <a:off x="5205" y="2256"/>
              <a:ext cx="122" cy="152"/>
            </a:xfrm>
            <a:custGeom>
              <a:avLst/>
              <a:gdLst>
                <a:gd name="T0" fmla="*/ 122 w 122"/>
                <a:gd name="T1" fmla="*/ 9 h 152"/>
                <a:gd name="T2" fmla="*/ 39 w 122"/>
                <a:gd name="T3" fmla="*/ 9 h 152"/>
                <a:gd name="T4" fmla="*/ 4 w 122"/>
                <a:gd name="T5" fmla="*/ 63 h 152"/>
                <a:gd name="T6" fmla="*/ 15 w 122"/>
                <a:gd name="T7" fmla="*/ 122 h 152"/>
                <a:gd name="T8" fmla="*/ 87 w 122"/>
                <a:gd name="T9" fmla="*/ 152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"/>
                <a:gd name="T16" fmla="*/ 0 h 152"/>
                <a:gd name="T17" fmla="*/ 122 w 122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" h="152">
                  <a:moveTo>
                    <a:pt x="122" y="9"/>
                  </a:moveTo>
                  <a:cubicBezTo>
                    <a:pt x="90" y="4"/>
                    <a:pt x="59" y="0"/>
                    <a:pt x="39" y="9"/>
                  </a:cubicBezTo>
                  <a:cubicBezTo>
                    <a:pt x="19" y="18"/>
                    <a:pt x="8" y="44"/>
                    <a:pt x="4" y="63"/>
                  </a:cubicBezTo>
                  <a:cubicBezTo>
                    <a:pt x="0" y="82"/>
                    <a:pt x="1" y="107"/>
                    <a:pt x="15" y="122"/>
                  </a:cubicBezTo>
                  <a:cubicBezTo>
                    <a:pt x="29" y="137"/>
                    <a:pt x="72" y="146"/>
                    <a:pt x="87" y="152"/>
                  </a:cubicBezTo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245" name="Text Box 117"/>
          <p:cNvSpPr txBox="1">
            <a:spLocks noChangeArrowheads="1"/>
          </p:cNvSpPr>
          <p:nvPr/>
        </p:nvSpPr>
        <p:spPr bwMode="auto">
          <a:xfrm>
            <a:off x="5103813" y="4789488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8000"/>
                </a:solidFill>
              </a:rPr>
              <a:t>40</a:t>
            </a:r>
          </a:p>
        </p:txBody>
      </p:sp>
      <p:sp>
        <p:nvSpPr>
          <p:cNvPr id="48246" name="Rectangle 118"/>
          <p:cNvSpPr>
            <a:spLocks noChangeArrowheads="1"/>
          </p:cNvSpPr>
          <p:nvPr/>
        </p:nvSpPr>
        <p:spPr bwMode="auto">
          <a:xfrm>
            <a:off x="3519488" y="4540250"/>
            <a:ext cx="2217737" cy="19129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47" name="Freeform 119"/>
          <p:cNvSpPr>
            <a:spLocks/>
          </p:cNvSpPr>
          <p:nvPr/>
        </p:nvSpPr>
        <p:spPr bwMode="auto">
          <a:xfrm>
            <a:off x="3781425" y="4697413"/>
            <a:ext cx="1408113" cy="1073150"/>
          </a:xfrm>
          <a:custGeom>
            <a:avLst/>
            <a:gdLst>
              <a:gd name="T0" fmla="*/ 2147483647 w 887"/>
              <a:gd name="T1" fmla="*/ 0 h 676"/>
              <a:gd name="T2" fmla="*/ 1668344030 w 887"/>
              <a:gd name="T3" fmla="*/ 652721263 h 676"/>
              <a:gd name="T4" fmla="*/ 682963380 w 887"/>
              <a:gd name="T5" fmla="*/ 1335682813 h 676"/>
              <a:gd name="T6" fmla="*/ 0 w 887"/>
              <a:gd name="T7" fmla="*/ 1703625625 h 676"/>
              <a:gd name="T8" fmla="*/ 0 60000 65536"/>
              <a:gd name="T9" fmla="*/ 0 60000 65536"/>
              <a:gd name="T10" fmla="*/ 0 60000 65536"/>
              <a:gd name="T11" fmla="*/ 0 60000 65536"/>
              <a:gd name="T12" fmla="*/ 0 w 887"/>
              <a:gd name="T13" fmla="*/ 0 h 676"/>
              <a:gd name="T14" fmla="*/ 887 w 887"/>
              <a:gd name="T15" fmla="*/ 676 h 6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87" h="676">
                <a:moveTo>
                  <a:pt x="887" y="0"/>
                </a:moveTo>
                <a:cubicBezTo>
                  <a:pt x="850" y="43"/>
                  <a:pt x="765" y="171"/>
                  <a:pt x="662" y="259"/>
                </a:cubicBezTo>
                <a:cubicBezTo>
                  <a:pt x="559" y="347"/>
                  <a:pt x="381" y="461"/>
                  <a:pt x="271" y="530"/>
                </a:cubicBezTo>
                <a:cubicBezTo>
                  <a:pt x="161" y="599"/>
                  <a:pt x="57" y="646"/>
                  <a:pt x="0" y="67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48" name="Text Box 120"/>
          <p:cNvSpPr txBox="1">
            <a:spLocks noChangeArrowheads="1"/>
          </p:cNvSpPr>
          <p:nvPr/>
        </p:nvSpPr>
        <p:spPr bwMode="auto">
          <a:xfrm>
            <a:off x="3921125" y="5689600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8000"/>
                </a:solidFill>
              </a:rPr>
              <a:t>40</a:t>
            </a:r>
          </a:p>
        </p:txBody>
      </p:sp>
      <p:sp>
        <p:nvSpPr>
          <p:cNvPr id="48249" name="Line 121"/>
          <p:cNvSpPr>
            <a:spLocks noChangeShapeType="1"/>
          </p:cNvSpPr>
          <p:nvPr/>
        </p:nvSpPr>
        <p:spPr bwMode="auto">
          <a:xfrm>
            <a:off x="4579938" y="4719638"/>
            <a:ext cx="177800" cy="32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50" name="Line 122"/>
          <p:cNvSpPr>
            <a:spLocks noChangeShapeType="1"/>
          </p:cNvSpPr>
          <p:nvPr/>
        </p:nvSpPr>
        <p:spPr bwMode="auto">
          <a:xfrm>
            <a:off x="4286250" y="4929188"/>
            <a:ext cx="104775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51" name="Line 123"/>
          <p:cNvSpPr>
            <a:spLocks noChangeShapeType="1"/>
          </p:cNvSpPr>
          <p:nvPr/>
        </p:nvSpPr>
        <p:spPr bwMode="auto">
          <a:xfrm>
            <a:off x="3822700" y="5160963"/>
            <a:ext cx="127000" cy="398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52" name="Line 124"/>
          <p:cNvSpPr>
            <a:spLocks noChangeShapeType="1"/>
          </p:cNvSpPr>
          <p:nvPr/>
        </p:nvSpPr>
        <p:spPr bwMode="auto">
          <a:xfrm flipV="1">
            <a:off x="5094288" y="5076825"/>
            <a:ext cx="11112" cy="388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53" name="Line 125"/>
          <p:cNvSpPr>
            <a:spLocks noChangeShapeType="1"/>
          </p:cNvSpPr>
          <p:nvPr/>
        </p:nvSpPr>
        <p:spPr bwMode="auto">
          <a:xfrm flipH="1" flipV="1">
            <a:off x="5241925" y="5602288"/>
            <a:ext cx="115888" cy="346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54" name="Text Box 126"/>
          <p:cNvSpPr txBox="1">
            <a:spLocks noChangeArrowheads="1"/>
          </p:cNvSpPr>
          <p:nvPr/>
        </p:nvSpPr>
        <p:spPr bwMode="auto">
          <a:xfrm>
            <a:off x="4752975" y="5551488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8000"/>
                </a:solidFill>
              </a:rPr>
              <a:t>42</a:t>
            </a:r>
          </a:p>
        </p:txBody>
      </p:sp>
      <p:sp>
        <p:nvSpPr>
          <p:cNvPr id="48255" name="Line 127"/>
          <p:cNvSpPr>
            <a:spLocks noChangeShapeType="1"/>
          </p:cNvSpPr>
          <p:nvPr/>
        </p:nvSpPr>
        <p:spPr bwMode="auto">
          <a:xfrm flipV="1">
            <a:off x="4600575" y="5454650"/>
            <a:ext cx="20638" cy="347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56" name="Line 128"/>
          <p:cNvSpPr>
            <a:spLocks noChangeShapeType="1"/>
          </p:cNvSpPr>
          <p:nvPr/>
        </p:nvSpPr>
        <p:spPr bwMode="auto">
          <a:xfrm flipV="1">
            <a:off x="4033838" y="5938838"/>
            <a:ext cx="114300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57" name="Text Box 129"/>
          <p:cNvSpPr txBox="1">
            <a:spLocks noChangeArrowheads="1"/>
          </p:cNvSpPr>
          <p:nvPr/>
        </p:nvSpPr>
        <p:spPr bwMode="auto">
          <a:xfrm>
            <a:off x="4391025" y="5986463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8000"/>
                </a:solidFill>
              </a:rPr>
              <a:t>47</a:t>
            </a:r>
          </a:p>
        </p:txBody>
      </p:sp>
      <p:sp>
        <p:nvSpPr>
          <p:cNvPr id="48258" name="Text Box 130"/>
          <p:cNvSpPr txBox="1">
            <a:spLocks noChangeArrowheads="1"/>
          </p:cNvSpPr>
          <p:nvPr/>
        </p:nvSpPr>
        <p:spPr bwMode="auto">
          <a:xfrm>
            <a:off x="4789488" y="5851525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8000"/>
                </a:solidFill>
              </a:rPr>
              <a:t>45</a:t>
            </a:r>
          </a:p>
        </p:txBody>
      </p:sp>
      <p:sp>
        <p:nvSpPr>
          <p:cNvPr id="48259" name="Text Box 131"/>
          <p:cNvSpPr txBox="1">
            <a:spLocks noChangeArrowheads="1"/>
          </p:cNvSpPr>
          <p:nvPr/>
        </p:nvSpPr>
        <p:spPr bwMode="auto">
          <a:xfrm>
            <a:off x="5294313" y="5389563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8000"/>
                </a:solidFill>
              </a:rPr>
              <a:t>43</a:t>
            </a:r>
          </a:p>
        </p:txBody>
      </p:sp>
      <p:sp>
        <p:nvSpPr>
          <p:cNvPr id="48260" name="Text Box 132"/>
          <p:cNvSpPr txBox="1">
            <a:spLocks noChangeArrowheads="1"/>
          </p:cNvSpPr>
          <p:nvPr/>
        </p:nvSpPr>
        <p:spPr bwMode="auto">
          <a:xfrm>
            <a:off x="5230813" y="6051550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8000"/>
                </a:solidFill>
              </a:rPr>
              <a:t>50</a:t>
            </a:r>
          </a:p>
        </p:txBody>
      </p:sp>
      <p:sp>
        <p:nvSpPr>
          <p:cNvPr id="48261" name="Text Box 133"/>
          <p:cNvSpPr txBox="1">
            <a:spLocks noChangeArrowheads="1"/>
          </p:cNvSpPr>
          <p:nvPr/>
        </p:nvSpPr>
        <p:spPr bwMode="auto">
          <a:xfrm>
            <a:off x="4737100" y="4716463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8000"/>
                </a:solidFill>
              </a:rPr>
              <a:t>28</a:t>
            </a:r>
          </a:p>
        </p:txBody>
      </p:sp>
      <p:sp>
        <p:nvSpPr>
          <p:cNvPr id="48262" name="Text Box 134"/>
          <p:cNvSpPr txBox="1">
            <a:spLocks noChangeArrowheads="1"/>
          </p:cNvSpPr>
          <p:nvPr/>
        </p:nvSpPr>
        <p:spPr bwMode="auto">
          <a:xfrm>
            <a:off x="4013200" y="5251450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8000"/>
                </a:solidFill>
              </a:rPr>
              <a:t>30</a:t>
            </a:r>
          </a:p>
        </p:txBody>
      </p:sp>
      <p:sp>
        <p:nvSpPr>
          <p:cNvPr id="48263" name="Text Box 135"/>
          <p:cNvSpPr txBox="1">
            <a:spLocks noChangeArrowheads="1"/>
          </p:cNvSpPr>
          <p:nvPr/>
        </p:nvSpPr>
        <p:spPr bwMode="auto">
          <a:xfrm>
            <a:off x="3538538" y="5157788"/>
            <a:ext cx="3476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8000"/>
                </a:solidFill>
              </a:rPr>
              <a:t>27</a:t>
            </a:r>
          </a:p>
        </p:txBody>
      </p:sp>
      <p:sp>
        <p:nvSpPr>
          <p:cNvPr id="48264" name="Text Box 136"/>
          <p:cNvSpPr txBox="1">
            <a:spLocks noChangeArrowheads="1"/>
          </p:cNvSpPr>
          <p:nvPr/>
        </p:nvSpPr>
        <p:spPr bwMode="auto">
          <a:xfrm>
            <a:off x="3917950" y="4737100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8000"/>
                </a:solidFill>
              </a:rPr>
              <a:t>25</a:t>
            </a:r>
          </a:p>
        </p:txBody>
      </p:sp>
      <p:sp>
        <p:nvSpPr>
          <p:cNvPr id="48265" name="Text Box 137"/>
          <p:cNvSpPr txBox="1">
            <a:spLocks noChangeArrowheads="1"/>
          </p:cNvSpPr>
          <p:nvPr/>
        </p:nvSpPr>
        <p:spPr bwMode="auto">
          <a:xfrm>
            <a:off x="3581400" y="4610100"/>
            <a:ext cx="3476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008000"/>
                </a:solidFill>
              </a:rPr>
              <a:t>21</a:t>
            </a:r>
          </a:p>
        </p:txBody>
      </p:sp>
      <p:grpSp>
        <p:nvGrpSpPr>
          <p:cNvPr id="4" name="Group 145"/>
          <p:cNvGrpSpPr>
            <a:grpSpLocks/>
          </p:cNvGrpSpPr>
          <p:nvPr/>
        </p:nvGrpSpPr>
        <p:grpSpPr bwMode="auto">
          <a:xfrm>
            <a:off x="3640138" y="4968875"/>
            <a:ext cx="1695450" cy="917575"/>
            <a:chOff x="2296" y="3125"/>
            <a:chExt cx="1068" cy="578"/>
          </a:xfrm>
        </p:grpSpPr>
        <p:sp>
          <p:nvSpPr>
            <p:cNvPr id="43098" name="Freeform 139"/>
            <p:cNvSpPr>
              <a:spLocks/>
            </p:cNvSpPr>
            <p:nvPr/>
          </p:nvSpPr>
          <p:spPr bwMode="auto">
            <a:xfrm rot="3320095">
              <a:off x="2790" y="2795"/>
              <a:ext cx="80" cy="1068"/>
            </a:xfrm>
            <a:custGeom>
              <a:avLst/>
              <a:gdLst>
                <a:gd name="T0" fmla="*/ 0 w 372"/>
                <a:gd name="T1" fmla="*/ 0 h 1437"/>
                <a:gd name="T2" fmla="*/ 12 w 372"/>
                <a:gd name="T3" fmla="*/ 178 h 1437"/>
                <a:gd name="T4" fmla="*/ 17 w 372"/>
                <a:gd name="T5" fmla="*/ 374 h 1437"/>
                <a:gd name="T6" fmla="*/ 14 w 372"/>
                <a:gd name="T7" fmla="*/ 601 h 1437"/>
                <a:gd name="T8" fmla="*/ 8 w 372"/>
                <a:gd name="T9" fmla="*/ 794 h 14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2"/>
                <a:gd name="T16" fmla="*/ 0 h 1437"/>
                <a:gd name="T17" fmla="*/ 372 w 372"/>
                <a:gd name="T18" fmla="*/ 1437 h 14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2" h="1437">
                  <a:moveTo>
                    <a:pt x="0" y="0"/>
                  </a:moveTo>
                  <a:cubicBezTo>
                    <a:pt x="41" y="53"/>
                    <a:pt x="189" y="208"/>
                    <a:pt x="249" y="321"/>
                  </a:cubicBezTo>
                  <a:cubicBezTo>
                    <a:pt x="309" y="434"/>
                    <a:pt x="352" y="549"/>
                    <a:pt x="362" y="677"/>
                  </a:cubicBezTo>
                  <a:cubicBezTo>
                    <a:pt x="372" y="805"/>
                    <a:pt x="341" y="960"/>
                    <a:pt x="308" y="1087"/>
                  </a:cubicBezTo>
                  <a:cubicBezTo>
                    <a:pt x="275" y="1214"/>
                    <a:pt x="196" y="1364"/>
                    <a:pt x="166" y="1437"/>
                  </a:cubicBezTo>
                </a:path>
              </a:pathLst>
            </a:custGeom>
            <a:noFill/>
            <a:ln w="28575">
              <a:solidFill>
                <a:srgbClr val="00009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99" name="AutoShape 140"/>
            <p:cNvSpPr>
              <a:spLocks noChangeArrowheads="1"/>
            </p:cNvSpPr>
            <p:nvPr/>
          </p:nvSpPr>
          <p:spPr bwMode="auto">
            <a:xfrm rot="9137169">
              <a:off x="2704" y="3444"/>
              <a:ext cx="104" cy="129"/>
            </a:xfrm>
            <a:prstGeom prst="triangle">
              <a:avLst>
                <a:gd name="adj" fmla="val 50000"/>
              </a:avLst>
            </a:prstGeom>
            <a:solidFill>
              <a:srgbClr val="000090"/>
            </a:solidFill>
            <a:ln w="9525">
              <a:solidFill>
                <a:srgbClr val="00009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00" name="AutoShape 141"/>
            <p:cNvSpPr>
              <a:spLocks noChangeArrowheads="1"/>
            </p:cNvSpPr>
            <p:nvPr/>
          </p:nvSpPr>
          <p:spPr bwMode="auto">
            <a:xfrm rot="8720095">
              <a:off x="2916" y="3298"/>
              <a:ext cx="104" cy="129"/>
            </a:xfrm>
            <a:prstGeom prst="triangle">
              <a:avLst>
                <a:gd name="adj" fmla="val 50000"/>
              </a:avLst>
            </a:prstGeom>
            <a:solidFill>
              <a:srgbClr val="000090"/>
            </a:solidFill>
            <a:ln w="9525">
              <a:solidFill>
                <a:srgbClr val="00009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01" name="AutoShape 142"/>
            <p:cNvSpPr>
              <a:spLocks noChangeArrowheads="1"/>
            </p:cNvSpPr>
            <p:nvPr/>
          </p:nvSpPr>
          <p:spPr bwMode="auto">
            <a:xfrm rot="8260226">
              <a:off x="3111" y="3125"/>
              <a:ext cx="104" cy="129"/>
            </a:xfrm>
            <a:prstGeom prst="triangle">
              <a:avLst>
                <a:gd name="adj" fmla="val 50000"/>
              </a:avLst>
            </a:prstGeom>
            <a:solidFill>
              <a:srgbClr val="000090"/>
            </a:solidFill>
            <a:ln w="9525">
              <a:solidFill>
                <a:srgbClr val="00009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02" name="AutoShape 143"/>
            <p:cNvSpPr>
              <a:spLocks noChangeArrowheads="1"/>
            </p:cNvSpPr>
            <p:nvPr/>
          </p:nvSpPr>
          <p:spPr bwMode="auto">
            <a:xfrm rot="9178719">
              <a:off x="2482" y="3574"/>
              <a:ext cx="103" cy="129"/>
            </a:xfrm>
            <a:prstGeom prst="triangle">
              <a:avLst>
                <a:gd name="adj" fmla="val 50000"/>
              </a:avLst>
            </a:prstGeom>
            <a:solidFill>
              <a:srgbClr val="000090"/>
            </a:solidFill>
            <a:ln w="9525">
              <a:solidFill>
                <a:srgbClr val="00009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76" grpId="0" animBg="1"/>
      <p:bldP spid="48275" grpId="0" animBg="1"/>
      <p:bldP spid="48274" grpId="0" animBg="1"/>
      <p:bldP spid="48171" grpId="0" animBg="1"/>
      <p:bldP spid="48172" grpId="0" animBg="1"/>
      <p:bldP spid="48173" grpId="0" animBg="1"/>
      <p:bldP spid="48174" grpId="0" animBg="1"/>
      <p:bldP spid="48175" grpId="0" animBg="1"/>
      <p:bldP spid="48176" grpId="0" animBg="1"/>
      <p:bldP spid="48177" grpId="0" animBg="1"/>
      <p:bldP spid="48178" grpId="0" animBg="1"/>
      <p:bldP spid="48179" grpId="0" animBg="1"/>
      <p:bldP spid="48180" grpId="0"/>
      <p:bldP spid="48181" grpId="0"/>
      <p:bldP spid="48182" grpId="0"/>
      <p:bldP spid="48183" grpId="0"/>
      <p:bldP spid="48184" grpId="0"/>
      <p:bldP spid="48185" grpId="0"/>
      <p:bldP spid="48186" grpId="0"/>
      <p:bldP spid="48187" grpId="0"/>
      <p:bldP spid="48188" grpId="0"/>
      <p:bldP spid="48189" grpId="0"/>
      <p:bldP spid="48190" grpId="0"/>
      <p:bldP spid="48191" grpId="0"/>
      <p:bldP spid="48192" grpId="0"/>
      <p:bldP spid="48193" grpId="0"/>
      <p:bldP spid="48194" grpId="0"/>
      <p:bldP spid="48195" grpId="0"/>
      <p:bldP spid="48196" grpId="0"/>
      <p:bldP spid="48197" grpId="0"/>
      <p:bldP spid="48198" grpId="0"/>
      <p:bldP spid="48199" grpId="0"/>
      <p:bldP spid="48200" grpId="0"/>
      <p:bldP spid="48208" grpId="0" animBg="1"/>
      <p:bldP spid="48209" grpId="0" animBg="1"/>
      <p:bldP spid="48210" grpId="0" animBg="1"/>
      <p:bldP spid="48211" grpId="0" animBg="1"/>
      <p:bldP spid="48212" grpId="0" animBg="1"/>
      <p:bldP spid="48213" grpId="0" animBg="1"/>
      <p:bldP spid="48214" grpId="0" animBg="1"/>
      <p:bldP spid="48215" grpId="0" animBg="1"/>
      <p:bldP spid="48216" grpId="0" animBg="1"/>
      <p:bldP spid="48217" grpId="0"/>
      <p:bldP spid="48218" grpId="0"/>
      <p:bldP spid="48219" grpId="0"/>
      <p:bldP spid="48220" grpId="0"/>
      <p:bldP spid="48221" grpId="0"/>
      <p:bldP spid="48222" grpId="0"/>
      <p:bldP spid="48223" grpId="0"/>
      <p:bldP spid="48224" grpId="0"/>
      <p:bldP spid="48225" grpId="0"/>
      <p:bldP spid="48226" grpId="0"/>
      <p:bldP spid="48227" grpId="0"/>
      <p:bldP spid="48228" grpId="0"/>
      <p:bldP spid="48229" grpId="0"/>
      <p:bldP spid="48230" grpId="0"/>
      <p:bldP spid="48231" grpId="0"/>
      <p:bldP spid="48232" grpId="0"/>
      <p:bldP spid="48233" grpId="0"/>
      <p:bldP spid="48234" grpId="0"/>
      <p:bldP spid="48235" grpId="0"/>
      <p:bldP spid="48236" grpId="0"/>
      <p:bldP spid="48245" grpId="0"/>
      <p:bldP spid="48246" grpId="0" animBg="1"/>
      <p:bldP spid="48247" grpId="0" animBg="1"/>
      <p:bldP spid="48248" grpId="0"/>
      <p:bldP spid="48249" grpId="0" animBg="1"/>
      <p:bldP spid="48250" grpId="0" animBg="1"/>
      <p:bldP spid="48251" grpId="0" animBg="1"/>
      <p:bldP spid="48252" grpId="0" animBg="1"/>
      <p:bldP spid="48253" grpId="0" animBg="1"/>
      <p:bldP spid="48254" grpId="0"/>
      <p:bldP spid="48255" grpId="0" animBg="1"/>
      <p:bldP spid="48256" grpId="0" animBg="1"/>
      <p:bldP spid="48257" grpId="0"/>
      <p:bldP spid="48258" grpId="0"/>
      <p:bldP spid="48259" grpId="0"/>
      <p:bldP spid="48260" grpId="0"/>
      <p:bldP spid="48261" grpId="0"/>
      <p:bldP spid="48262" grpId="0"/>
      <p:bldP spid="48263" grpId="0"/>
      <p:bldP spid="48264" grpId="0"/>
      <p:bldP spid="4826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0" y="27463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/>
              <a:t>Dryline</a:t>
            </a:r>
          </a:p>
        </p:txBody>
      </p:sp>
      <p:sp>
        <p:nvSpPr>
          <p:cNvPr id="44035" name="Line 4"/>
          <p:cNvSpPr>
            <a:spLocks noChangeShapeType="1"/>
          </p:cNvSpPr>
          <p:nvPr/>
        </p:nvSpPr>
        <p:spPr bwMode="auto">
          <a:xfrm>
            <a:off x="685800" y="1219200"/>
            <a:ext cx="75438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457200" y="14478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/>
              <a:t>Smaller scale than other fronts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/>
              <a:t>Mainly seen in the Plains states, especially in W Texas, OK and KS (spring/early summer)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/>
              <a:t>Narrow zone where there is a sharp change in moisture (dewpoint temperature)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/>
              <a:t>Black or brown scalloped line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/>
              <a:t>Separates warm, dry air and warm, moist air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7" charset="2"/>
              <a:buChar char="R"/>
            </a:pPr>
            <a:r>
              <a:rPr lang="en-US" sz="2000"/>
              <a:t>Severe thunderstorms (e.g., supercells) can form along the dryline.</a:t>
            </a:r>
          </a:p>
          <a:p>
            <a:pPr marL="742950" lvl="1" indent="-28575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/>
          </a:p>
          <a:p>
            <a:pPr marL="342900" indent="-342900">
              <a:spcBef>
                <a:spcPct val="20000"/>
              </a:spcBef>
              <a:buClr>
                <a:schemeClr val="bg2"/>
              </a:buClr>
              <a:buFont typeface="Wingdings" pitchFamily="27" charset="2"/>
              <a:buChar char="R"/>
            </a:pPr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44037" name="Picture 30" descr="USA_blank_map"/>
          <p:cNvPicPr>
            <a:picLocks noChangeAspect="1" noChangeArrowheads="1"/>
          </p:cNvPicPr>
          <p:nvPr/>
        </p:nvPicPr>
        <p:blipFill>
          <a:blip r:embed="rId3" cstate="print"/>
          <a:srcRect l="9561" t="32915" r="22354"/>
          <a:stretch>
            <a:fillRect/>
          </a:stretch>
        </p:blipFill>
        <p:spPr bwMode="auto">
          <a:xfrm>
            <a:off x="2622550" y="4552950"/>
            <a:ext cx="3074988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Freeform 31"/>
          <p:cNvSpPr>
            <a:spLocks/>
          </p:cNvSpPr>
          <p:nvPr/>
        </p:nvSpPr>
        <p:spPr bwMode="auto">
          <a:xfrm>
            <a:off x="4219575" y="5291138"/>
            <a:ext cx="1157288" cy="1385887"/>
          </a:xfrm>
          <a:custGeom>
            <a:avLst/>
            <a:gdLst>
              <a:gd name="T0" fmla="*/ 143649762 w 729"/>
              <a:gd name="T1" fmla="*/ 0 h 873"/>
              <a:gd name="T2" fmla="*/ 196572272 w 729"/>
              <a:gd name="T3" fmla="*/ 60483728 h 873"/>
              <a:gd name="T4" fmla="*/ 219254482 w 729"/>
              <a:gd name="T5" fmla="*/ 75604660 h 873"/>
              <a:gd name="T6" fmla="*/ 332660769 w 729"/>
              <a:gd name="T7" fmla="*/ 181451185 h 873"/>
              <a:gd name="T8" fmla="*/ 582157139 w 729"/>
              <a:gd name="T9" fmla="*/ 385582973 h 873"/>
              <a:gd name="T10" fmla="*/ 907256642 w 729"/>
              <a:gd name="T11" fmla="*/ 627517886 h 873"/>
              <a:gd name="T12" fmla="*/ 1179433635 w 729"/>
              <a:gd name="T13" fmla="*/ 786288466 h 873"/>
              <a:gd name="T14" fmla="*/ 1459171893 w 729"/>
              <a:gd name="T15" fmla="*/ 877014059 h 873"/>
              <a:gd name="T16" fmla="*/ 1534776613 w 729"/>
              <a:gd name="T17" fmla="*/ 899694663 h 873"/>
              <a:gd name="T18" fmla="*/ 1663303844 w 729"/>
              <a:gd name="T19" fmla="*/ 1005541187 h 873"/>
              <a:gd name="T20" fmla="*/ 1837195494 w 729"/>
              <a:gd name="T21" fmla="*/ 1194553632 h 873"/>
              <a:gd name="T22" fmla="*/ 1731348886 w 729"/>
              <a:gd name="T23" fmla="*/ 1232355168 h 873"/>
              <a:gd name="T24" fmla="*/ 1580139445 w 729"/>
              <a:gd name="T25" fmla="*/ 1255037360 h 873"/>
              <a:gd name="T26" fmla="*/ 1496973459 w 729"/>
              <a:gd name="T27" fmla="*/ 1262597032 h 873"/>
              <a:gd name="T28" fmla="*/ 1421368739 w 729"/>
              <a:gd name="T29" fmla="*/ 1285279224 h 873"/>
              <a:gd name="T30" fmla="*/ 1330643075 w 729"/>
              <a:gd name="T31" fmla="*/ 1270158292 h 873"/>
              <a:gd name="T32" fmla="*/ 1330643075 w 729"/>
              <a:gd name="T33" fmla="*/ 1315521088 h 873"/>
              <a:gd name="T34" fmla="*/ 1444050949 w 729"/>
              <a:gd name="T35" fmla="*/ 1338201692 h 873"/>
              <a:gd name="T36" fmla="*/ 1459171893 w 729"/>
              <a:gd name="T37" fmla="*/ 1383564488 h 873"/>
              <a:gd name="T38" fmla="*/ 1519655669 w 729"/>
              <a:gd name="T39" fmla="*/ 1474290081 h 873"/>
              <a:gd name="T40" fmla="*/ 1444050949 w 729"/>
              <a:gd name="T41" fmla="*/ 1451609476 h 873"/>
              <a:gd name="T42" fmla="*/ 1376005907 w 729"/>
              <a:gd name="T43" fmla="*/ 1436488544 h 873"/>
              <a:gd name="T44" fmla="*/ 1345764019 w 729"/>
              <a:gd name="T45" fmla="*/ 1489411013 h 873"/>
              <a:gd name="T46" fmla="*/ 1239917411 w 729"/>
              <a:gd name="T47" fmla="*/ 1474290081 h 873"/>
              <a:gd name="T48" fmla="*/ 1111390180 w 729"/>
              <a:gd name="T49" fmla="*/ 1376004816 h 873"/>
              <a:gd name="T50" fmla="*/ 1081148292 w 729"/>
              <a:gd name="T51" fmla="*/ 1428927284 h 873"/>
              <a:gd name="T52" fmla="*/ 937498530 w 729"/>
              <a:gd name="T53" fmla="*/ 1413806352 h 873"/>
              <a:gd name="T54" fmla="*/ 846772866 w 729"/>
              <a:gd name="T55" fmla="*/ 1398685420 h 873"/>
              <a:gd name="T56" fmla="*/ 763608467 w 729"/>
              <a:gd name="T57" fmla="*/ 1421367612 h 873"/>
              <a:gd name="T58" fmla="*/ 672882803 w 729"/>
              <a:gd name="T59" fmla="*/ 1451609476 h 873"/>
              <a:gd name="T60" fmla="*/ 642640915 w 729"/>
              <a:gd name="T61" fmla="*/ 1519652877 h 873"/>
              <a:gd name="T62" fmla="*/ 536794307 w 729"/>
              <a:gd name="T63" fmla="*/ 1595257537 h 873"/>
              <a:gd name="T64" fmla="*/ 430947699 w 729"/>
              <a:gd name="T65" fmla="*/ 1595257537 h 873"/>
              <a:gd name="T66" fmla="*/ 430947699 w 729"/>
              <a:gd name="T67" fmla="*/ 1640620333 h 873"/>
              <a:gd name="T68" fmla="*/ 347781713 w 729"/>
              <a:gd name="T69" fmla="*/ 1716224993 h 873"/>
              <a:gd name="T70" fmla="*/ 309980146 w 729"/>
              <a:gd name="T71" fmla="*/ 1837192450 h 873"/>
              <a:gd name="T72" fmla="*/ 325101090 w 729"/>
              <a:gd name="T73" fmla="*/ 2011083962 h 873"/>
              <a:gd name="T74" fmla="*/ 340222034 w 729"/>
              <a:gd name="T75" fmla="*/ 2101809554 h 873"/>
              <a:gd name="T76" fmla="*/ 264617314 w 729"/>
              <a:gd name="T77" fmla="*/ 2147483647 h 873"/>
              <a:gd name="T78" fmla="*/ 279738258 w 729"/>
              <a:gd name="T79" fmla="*/ 2147483647 h 873"/>
              <a:gd name="T80" fmla="*/ 68045042 w 729"/>
              <a:gd name="T81" fmla="*/ 2147483647 h 873"/>
              <a:gd name="T82" fmla="*/ 90725664 w 729"/>
              <a:gd name="T83" fmla="*/ 2109369226 h 873"/>
              <a:gd name="T84" fmla="*/ 128528818 w 729"/>
              <a:gd name="T85" fmla="*/ 2018643634 h 873"/>
              <a:gd name="T86" fmla="*/ 158770706 w 729"/>
              <a:gd name="T87" fmla="*/ 1799390913 h 873"/>
              <a:gd name="T88" fmla="*/ 211693216 w 729"/>
              <a:gd name="T89" fmla="*/ 1300400156 h 873"/>
              <a:gd name="T90" fmla="*/ 211693216 w 729"/>
              <a:gd name="T91" fmla="*/ 997981515 h 873"/>
              <a:gd name="T92" fmla="*/ 189012594 w 729"/>
              <a:gd name="T93" fmla="*/ 612396954 h 873"/>
              <a:gd name="T94" fmla="*/ 120967552 w 729"/>
              <a:gd name="T95" fmla="*/ 279736449 h 873"/>
              <a:gd name="T96" fmla="*/ 0 w 729"/>
              <a:gd name="T97" fmla="*/ 22680604 h 873"/>
              <a:gd name="T98" fmla="*/ 143649762 w 729"/>
              <a:gd name="T99" fmla="*/ 0 h 87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29"/>
              <a:gd name="T151" fmla="*/ 0 h 873"/>
              <a:gd name="T152" fmla="*/ 729 w 729"/>
              <a:gd name="T153" fmla="*/ 873 h 87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29" h="873">
                <a:moveTo>
                  <a:pt x="57" y="0"/>
                </a:moveTo>
                <a:cubicBezTo>
                  <a:pt x="68" y="8"/>
                  <a:pt x="67" y="15"/>
                  <a:pt x="78" y="24"/>
                </a:cubicBezTo>
                <a:cubicBezTo>
                  <a:pt x="81" y="26"/>
                  <a:pt x="87" y="30"/>
                  <a:pt x="87" y="30"/>
                </a:cubicBezTo>
                <a:lnTo>
                  <a:pt x="132" y="72"/>
                </a:lnTo>
                <a:lnTo>
                  <a:pt x="231" y="153"/>
                </a:lnTo>
                <a:lnTo>
                  <a:pt x="360" y="249"/>
                </a:lnTo>
                <a:lnTo>
                  <a:pt x="468" y="312"/>
                </a:lnTo>
                <a:lnTo>
                  <a:pt x="579" y="348"/>
                </a:lnTo>
                <a:lnTo>
                  <a:pt x="609" y="357"/>
                </a:lnTo>
                <a:lnTo>
                  <a:pt x="660" y="399"/>
                </a:lnTo>
                <a:lnTo>
                  <a:pt x="729" y="474"/>
                </a:lnTo>
                <a:lnTo>
                  <a:pt x="687" y="489"/>
                </a:lnTo>
                <a:lnTo>
                  <a:pt x="627" y="498"/>
                </a:lnTo>
                <a:lnTo>
                  <a:pt x="594" y="501"/>
                </a:lnTo>
                <a:lnTo>
                  <a:pt x="564" y="510"/>
                </a:lnTo>
                <a:lnTo>
                  <a:pt x="528" y="504"/>
                </a:lnTo>
                <a:lnTo>
                  <a:pt x="528" y="522"/>
                </a:lnTo>
                <a:lnTo>
                  <a:pt x="573" y="531"/>
                </a:lnTo>
                <a:lnTo>
                  <a:pt x="579" y="549"/>
                </a:lnTo>
                <a:lnTo>
                  <a:pt x="603" y="585"/>
                </a:lnTo>
                <a:lnTo>
                  <a:pt x="573" y="576"/>
                </a:lnTo>
                <a:lnTo>
                  <a:pt x="546" y="570"/>
                </a:lnTo>
                <a:lnTo>
                  <a:pt x="534" y="591"/>
                </a:lnTo>
                <a:lnTo>
                  <a:pt x="492" y="585"/>
                </a:lnTo>
                <a:lnTo>
                  <a:pt x="441" y="546"/>
                </a:lnTo>
                <a:lnTo>
                  <a:pt x="429" y="567"/>
                </a:lnTo>
                <a:lnTo>
                  <a:pt x="372" y="561"/>
                </a:lnTo>
                <a:lnTo>
                  <a:pt x="336" y="555"/>
                </a:lnTo>
                <a:lnTo>
                  <a:pt x="303" y="564"/>
                </a:lnTo>
                <a:lnTo>
                  <a:pt x="267" y="576"/>
                </a:lnTo>
                <a:lnTo>
                  <a:pt x="255" y="603"/>
                </a:lnTo>
                <a:lnTo>
                  <a:pt x="213" y="633"/>
                </a:lnTo>
                <a:lnTo>
                  <a:pt x="171" y="633"/>
                </a:lnTo>
                <a:lnTo>
                  <a:pt x="171" y="651"/>
                </a:lnTo>
                <a:lnTo>
                  <a:pt x="138" y="681"/>
                </a:lnTo>
                <a:lnTo>
                  <a:pt x="123" y="729"/>
                </a:lnTo>
                <a:lnTo>
                  <a:pt x="129" y="798"/>
                </a:lnTo>
                <a:lnTo>
                  <a:pt x="135" y="834"/>
                </a:lnTo>
                <a:lnTo>
                  <a:pt x="105" y="855"/>
                </a:lnTo>
                <a:lnTo>
                  <a:pt x="111" y="873"/>
                </a:lnTo>
                <a:lnTo>
                  <a:pt x="27" y="870"/>
                </a:lnTo>
                <a:lnTo>
                  <a:pt x="36" y="837"/>
                </a:lnTo>
                <a:lnTo>
                  <a:pt x="51" y="801"/>
                </a:lnTo>
                <a:lnTo>
                  <a:pt x="63" y="714"/>
                </a:lnTo>
                <a:lnTo>
                  <a:pt x="84" y="516"/>
                </a:lnTo>
                <a:lnTo>
                  <a:pt x="84" y="396"/>
                </a:lnTo>
                <a:lnTo>
                  <a:pt x="75" y="243"/>
                </a:lnTo>
                <a:lnTo>
                  <a:pt x="48" y="111"/>
                </a:lnTo>
                <a:lnTo>
                  <a:pt x="0" y="9"/>
                </a:lnTo>
                <a:lnTo>
                  <a:pt x="57" y="0"/>
                </a:lnTo>
                <a:close/>
              </a:path>
            </a:pathLst>
          </a:custGeom>
          <a:solidFill>
            <a:srgbClr val="2EBC31">
              <a:alpha val="56078"/>
            </a:srgb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39" name="Freeform 32"/>
          <p:cNvSpPr>
            <a:spLocks/>
          </p:cNvSpPr>
          <p:nvPr/>
        </p:nvSpPr>
        <p:spPr bwMode="auto">
          <a:xfrm>
            <a:off x="2709863" y="5295900"/>
            <a:ext cx="1643062" cy="1381125"/>
          </a:xfrm>
          <a:custGeom>
            <a:avLst/>
            <a:gdLst>
              <a:gd name="T0" fmla="*/ 2147483647 w 1035"/>
              <a:gd name="T1" fmla="*/ 249496263 h 870"/>
              <a:gd name="T2" fmla="*/ 2147483647 w 1035"/>
              <a:gd name="T3" fmla="*/ 824091888 h 870"/>
              <a:gd name="T4" fmla="*/ 2147483647 w 1035"/>
              <a:gd name="T5" fmla="*/ 1867436575 h 870"/>
              <a:gd name="T6" fmla="*/ 2147483647 w 1035"/>
              <a:gd name="T7" fmla="*/ 2147483647 h 870"/>
              <a:gd name="T8" fmla="*/ 1066024976 w 1035"/>
              <a:gd name="T9" fmla="*/ 2139613450 h 870"/>
              <a:gd name="T10" fmla="*/ 874493159 w 1035"/>
              <a:gd name="T11" fmla="*/ 1935480000 h 870"/>
              <a:gd name="T12" fmla="*/ 884573781 w 1035"/>
              <a:gd name="T13" fmla="*/ 1776710950 h 870"/>
              <a:gd name="T14" fmla="*/ 824090049 w 1035"/>
              <a:gd name="T15" fmla="*/ 1708665938 h 870"/>
              <a:gd name="T16" fmla="*/ 748485385 w 1035"/>
              <a:gd name="T17" fmla="*/ 1587698438 h 870"/>
              <a:gd name="T18" fmla="*/ 627517922 w 1035"/>
              <a:gd name="T19" fmla="*/ 1459171263 h 870"/>
              <a:gd name="T20" fmla="*/ 521671391 w 1035"/>
              <a:gd name="T21" fmla="*/ 1186994388 h 870"/>
              <a:gd name="T22" fmla="*/ 491429525 w 1035"/>
              <a:gd name="T23" fmla="*/ 982860938 h 870"/>
              <a:gd name="T24" fmla="*/ 355341129 w 1035"/>
              <a:gd name="T25" fmla="*/ 907256250 h 870"/>
              <a:gd name="T26" fmla="*/ 257055859 w 1035"/>
              <a:gd name="T27" fmla="*/ 990422200 h 870"/>
              <a:gd name="T28" fmla="*/ 362902390 w 1035"/>
              <a:gd name="T29" fmla="*/ 1270158750 h 870"/>
              <a:gd name="T30" fmla="*/ 491429525 w 1035"/>
              <a:gd name="T31" fmla="*/ 1577617813 h 870"/>
              <a:gd name="T32" fmla="*/ 612396989 w 1035"/>
              <a:gd name="T33" fmla="*/ 1912799388 h 870"/>
              <a:gd name="T34" fmla="*/ 672880720 w 1035"/>
              <a:gd name="T35" fmla="*/ 2139613450 h 870"/>
              <a:gd name="T36" fmla="*/ 597276056 w 1035"/>
              <a:gd name="T37" fmla="*/ 2147483647 h 870"/>
              <a:gd name="T38" fmla="*/ 483869853 w 1035"/>
              <a:gd name="T39" fmla="*/ 1890117188 h 870"/>
              <a:gd name="T40" fmla="*/ 347781457 w 1035"/>
              <a:gd name="T41" fmla="*/ 1693545000 h 870"/>
              <a:gd name="T42" fmla="*/ 239413977 w 1035"/>
              <a:gd name="T43" fmla="*/ 1653222500 h 870"/>
              <a:gd name="T44" fmla="*/ 226813993 w 1035"/>
              <a:gd name="T45" fmla="*/ 1504534075 h 870"/>
              <a:gd name="T46" fmla="*/ 226813993 w 1035"/>
              <a:gd name="T47" fmla="*/ 1451610000 h 870"/>
              <a:gd name="T48" fmla="*/ 168849624 w 1035"/>
              <a:gd name="T49" fmla="*/ 1219755625 h 870"/>
              <a:gd name="T50" fmla="*/ 68043404 w 1035"/>
              <a:gd name="T51" fmla="*/ 1005543138 h 870"/>
              <a:gd name="T52" fmla="*/ 0 w 1035"/>
              <a:gd name="T53" fmla="*/ 703124388 h 870"/>
              <a:gd name="T54" fmla="*/ 491429525 w 1035"/>
              <a:gd name="T55" fmla="*/ 786288750 h 870"/>
              <a:gd name="T56" fmla="*/ 1232355237 w 1035"/>
              <a:gd name="T57" fmla="*/ 748487200 h 870"/>
              <a:gd name="T58" fmla="*/ 1746466956 w 1035"/>
              <a:gd name="T59" fmla="*/ 491431263 h 870"/>
              <a:gd name="T60" fmla="*/ 2147172472 w 1035"/>
              <a:gd name="T61" fmla="*/ 60483750 h 870"/>
              <a:gd name="T62" fmla="*/ 2147483647 w 1035"/>
              <a:gd name="T63" fmla="*/ 0 h 87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35"/>
              <a:gd name="T97" fmla="*/ 0 h 870"/>
              <a:gd name="T98" fmla="*/ 1035 w 1035"/>
              <a:gd name="T99" fmla="*/ 870 h 87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35" h="870">
                <a:moveTo>
                  <a:pt x="951" y="18"/>
                </a:moveTo>
                <a:lnTo>
                  <a:pt x="987" y="99"/>
                </a:lnTo>
                <a:lnTo>
                  <a:pt x="1014" y="219"/>
                </a:lnTo>
                <a:lnTo>
                  <a:pt x="1035" y="327"/>
                </a:lnTo>
                <a:lnTo>
                  <a:pt x="1026" y="489"/>
                </a:lnTo>
                <a:lnTo>
                  <a:pt x="999" y="741"/>
                </a:lnTo>
                <a:lnTo>
                  <a:pt x="990" y="810"/>
                </a:lnTo>
                <a:lnTo>
                  <a:pt x="978" y="867"/>
                </a:lnTo>
                <a:lnTo>
                  <a:pt x="453" y="870"/>
                </a:lnTo>
                <a:lnTo>
                  <a:pt x="423" y="849"/>
                </a:lnTo>
                <a:lnTo>
                  <a:pt x="426" y="825"/>
                </a:lnTo>
                <a:lnTo>
                  <a:pt x="347" y="768"/>
                </a:lnTo>
                <a:lnTo>
                  <a:pt x="369" y="723"/>
                </a:lnTo>
                <a:lnTo>
                  <a:pt x="351" y="705"/>
                </a:lnTo>
                <a:lnTo>
                  <a:pt x="333" y="696"/>
                </a:lnTo>
                <a:lnTo>
                  <a:pt x="327" y="678"/>
                </a:lnTo>
                <a:lnTo>
                  <a:pt x="300" y="660"/>
                </a:lnTo>
                <a:lnTo>
                  <a:pt x="297" y="630"/>
                </a:lnTo>
                <a:lnTo>
                  <a:pt x="276" y="612"/>
                </a:lnTo>
                <a:lnTo>
                  <a:pt x="249" y="579"/>
                </a:lnTo>
                <a:lnTo>
                  <a:pt x="203" y="544"/>
                </a:lnTo>
                <a:lnTo>
                  <a:pt x="207" y="471"/>
                </a:lnTo>
                <a:lnTo>
                  <a:pt x="180" y="399"/>
                </a:lnTo>
                <a:lnTo>
                  <a:pt x="195" y="390"/>
                </a:lnTo>
                <a:lnTo>
                  <a:pt x="159" y="360"/>
                </a:lnTo>
                <a:lnTo>
                  <a:pt x="141" y="360"/>
                </a:lnTo>
                <a:lnTo>
                  <a:pt x="126" y="357"/>
                </a:lnTo>
                <a:lnTo>
                  <a:pt x="102" y="393"/>
                </a:lnTo>
                <a:lnTo>
                  <a:pt x="99" y="450"/>
                </a:lnTo>
                <a:lnTo>
                  <a:pt x="144" y="504"/>
                </a:lnTo>
                <a:lnTo>
                  <a:pt x="171" y="564"/>
                </a:lnTo>
                <a:lnTo>
                  <a:pt x="195" y="626"/>
                </a:lnTo>
                <a:lnTo>
                  <a:pt x="237" y="702"/>
                </a:lnTo>
                <a:lnTo>
                  <a:pt x="243" y="759"/>
                </a:lnTo>
                <a:lnTo>
                  <a:pt x="279" y="814"/>
                </a:lnTo>
                <a:lnTo>
                  <a:pt x="267" y="849"/>
                </a:lnTo>
                <a:lnTo>
                  <a:pt x="276" y="870"/>
                </a:lnTo>
                <a:lnTo>
                  <a:pt x="237" y="867"/>
                </a:lnTo>
                <a:lnTo>
                  <a:pt x="177" y="798"/>
                </a:lnTo>
                <a:lnTo>
                  <a:pt x="192" y="750"/>
                </a:lnTo>
                <a:lnTo>
                  <a:pt x="177" y="722"/>
                </a:lnTo>
                <a:lnTo>
                  <a:pt x="138" y="672"/>
                </a:lnTo>
                <a:lnTo>
                  <a:pt x="111" y="672"/>
                </a:lnTo>
                <a:lnTo>
                  <a:pt x="95" y="656"/>
                </a:lnTo>
                <a:lnTo>
                  <a:pt x="31" y="578"/>
                </a:lnTo>
                <a:lnTo>
                  <a:pt x="90" y="597"/>
                </a:lnTo>
                <a:lnTo>
                  <a:pt x="95" y="592"/>
                </a:lnTo>
                <a:lnTo>
                  <a:pt x="90" y="576"/>
                </a:lnTo>
                <a:lnTo>
                  <a:pt x="108" y="552"/>
                </a:lnTo>
                <a:lnTo>
                  <a:pt x="67" y="484"/>
                </a:lnTo>
                <a:lnTo>
                  <a:pt x="27" y="460"/>
                </a:lnTo>
                <a:lnTo>
                  <a:pt x="27" y="399"/>
                </a:lnTo>
                <a:lnTo>
                  <a:pt x="6" y="342"/>
                </a:lnTo>
                <a:lnTo>
                  <a:pt x="0" y="279"/>
                </a:lnTo>
                <a:lnTo>
                  <a:pt x="78" y="297"/>
                </a:lnTo>
                <a:lnTo>
                  <a:pt x="195" y="312"/>
                </a:lnTo>
                <a:lnTo>
                  <a:pt x="354" y="315"/>
                </a:lnTo>
                <a:lnTo>
                  <a:pt x="489" y="297"/>
                </a:lnTo>
                <a:lnTo>
                  <a:pt x="600" y="249"/>
                </a:lnTo>
                <a:lnTo>
                  <a:pt x="693" y="195"/>
                </a:lnTo>
                <a:lnTo>
                  <a:pt x="786" y="108"/>
                </a:lnTo>
                <a:lnTo>
                  <a:pt x="852" y="24"/>
                </a:lnTo>
                <a:lnTo>
                  <a:pt x="870" y="0"/>
                </a:lnTo>
                <a:lnTo>
                  <a:pt x="924" y="0"/>
                </a:lnTo>
                <a:lnTo>
                  <a:pt x="951" y="18"/>
                </a:lnTo>
                <a:close/>
              </a:path>
            </a:pathLst>
          </a:custGeom>
          <a:solidFill>
            <a:srgbClr val="FF0000">
              <a:alpha val="47058"/>
            </a:srgb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0" name="Text Box 33"/>
          <p:cNvSpPr txBox="1">
            <a:spLocks noChangeArrowheads="1"/>
          </p:cNvSpPr>
          <p:nvPr/>
        </p:nvSpPr>
        <p:spPr bwMode="auto">
          <a:xfrm>
            <a:off x="3989388" y="4935538"/>
            <a:ext cx="4333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44041" name="Freeform 34"/>
          <p:cNvSpPr>
            <a:spLocks/>
          </p:cNvSpPr>
          <p:nvPr/>
        </p:nvSpPr>
        <p:spPr bwMode="auto">
          <a:xfrm rot="-2816872">
            <a:off x="4649788" y="5045075"/>
            <a:ext cx="196850" cy="1047750"/>
          </a:xfrm>
          <a:custGeom>
            <a:avLst/>
            <a:gdLst>
              <a:gd name="T0" fmla="*/ 602974 w 507"/>
              <a:gd name="T1" fmla="*/ 0 h 1106"/>
              <a:gd name="T2" fmla="*/ 2713579 w 507"/>
              <a:gd name="T3" fmla="*/ 214488446 h 1106"/>
              <a:gd name="T4" fmla="*/ 16582380 w 507"/>
              <a:gd name="T5" fmla="*/ 600387275 h 1106"/>
              <a:gd name="T6" fmla="*/ 37536616 w 507"/>
              <a:gd name="T7" fmla="*/ 808593010 h 1106"/>
              <a:gd name="T8" fmla="*/ 76429827 w 507"/>
              <a:gd name="T9" fmla="*/ 992567868 h 1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7"/>
              <a:gd name="T16" fmla="*/ 0 h 1106"/>
              <a:gd name="T17" fmla="*/ 507 w 507"/>
              <a:gd name="T18" fmla="*/ 1106 h 1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7" h="1106">
                <a:moveTo>
                  <a:pt x="4" y="0"/>
                </a:moveTo>
                <a:cubicBezTo>
                  <a:pt x="2" y="64"/>
                  <a:pt x="0" y="128"/>
                  <a:pt x="18" y="239"/>
                </a:cubicBezTo>
                <a:cubicBezTo>
                  <a:pt x="36" y="350"/>
                  <a:pt x="72" y="559"/>
                  <a:pt x="110" y="669"/>
                </a:cubicBezTo>
                <a:cubicBezTo>
                  <a:pt x="148" y="779"/>
                  <a:pt x="183" y="828"/>
                  <a:pt x="249" y="901"/>
                </a:cubicBezTo>
                <a:cubicBezTo>
                  <a:pt x="315" y="974"/>
                  <a:pt x="411" y="1040"/>
                  <a:pt x="507" y="110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2" name="Freeform 35"/>
          <p:cNvSpPr>
            <a:spLocks/>
          </p:cNvSpPr>
          <p:nvPr/>
        </p:nvSpPr>
        <p:spPr bwMode="auto">
          <a:xfrm rot="5760722">
            <a:off x="4982369" y="5698332"/>
            <a:ext cx="111125" cy="134937"/>
          </a:xfrm>
          <a:custGeom>
            <a:avLst/>
            <a:gdLst>
              <a:gd name="T0" fmla="*/ 101219390 w 122"/>
              <a:gd name="T1" fmla="*/ 7093070 h 152"/>
              <a:gd name="T2" fmla="*/ 32357414 w 122"/>
              <a:gd name="T3" fmla="*/ 7093070 h 152"/>
              <a:gd name="T4" fmla="*/ 3318265 w 122"/>
              <a:gd name="T5" fmla="*/ 49649714 h 152"/>
              <a:gd name="T6" fmla="*/ 12445089 w 122"/>
              <a:gd name="T7" fmla="*/ 96147051 h 152"/>
              <a:gd name="T8" fmla="*/ 72181153 w 122"/>
              <a:gd name="T9" fmla="*/ 119789434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"/>
              <a:gd name="T16" fmla="*/ 0 h 152"/>
              <a:gd name="T17" fmla="*/ 122 w 122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" h="152">
                <a:moveTo>
                  <a:pt x="122" y="9"/>
                </a:moveTo>
                <a:cubicBezTo>
                  <a:pt x="90" y="4"/>
                  <a:pt x="59" y="0"/>
                  <a:pt x="39" y="9"/>
                </a:cubicBezTo>
                <a:cubicBezTo>
                  <a:pt x="19" y="18"/>
                  <a:pt x="8" y="44"/>
                  <a:pt x="4" y="63"/>
                </a:cubicBezTo>
                <a:cubicBezTo>
                  <a:pt x="0" y="82"/>
                  <a:pt x="1" y="107"/>
                  <a:pt x="15" y="122"/>
                </a:cubicBezTo>
                <a:cubicBezTo>
                  <a:pt x="29" y="137"/>
                  <a:pt x="72" y="146"/>
                  <a:pt x="87" y="152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3" name="Freeform 36"/>
          <p:cNvSpPr>
            <a:spLocks/>
          </p:cNvSpPr>
          <p:nvPr/>
        </p:nvSpPr>
        <p:spPr bwMode="auto">
          <a:xfrm rot="4680422">
            <a:off x="3244850" y="4875213"/>
            <a:ext cx="350838" cy="1465262"/>
          </a:xfrm>
          <a:custGeom>
            <a:avLst/>
            <a:gdLst>
              <a:gd name="T0" fmla="*/ 0 w 372"/>
              <a:gd name="T1" fmla="*/ 0 h 1437"/>
              <a:gd name="T2" fmla="*/ 221475919 w 372"/>
              <a:gd name="T3" fmla="*/ 333750383 h 1437"/>
              <a:gd name="T4" fmla="*/ 321985347 w 372"/>
              <a:gd name="T5" fmla="*/ 703891675 h 1437"/>
              <a:gd name="T6" fmla="*/ 273954493 w 372"/>
              <a:gd name="T7" fmla="*/ 1130176872 h 1437"/>
              <a:gd name="T8" fmla="*/ 147650927 w 372"/>
              <a:gd name="T9" fmla="*/ 1494079839 h 14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2"/>
              <a:gd name="T16" fmla="*/ 0 h 1437"/>
              <a:gd name="T17" fmla="*/ 372 w 372"/>
              <a:gd name="T18" fmla="*/ 1437 h 14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2" h="1437">
                <a:moveTo>
                  <a:pt x="0" y="0"/>
                </a:moveTo>
                <a:cubicBezTo>
                  <a:pt x="41" y="53"/>
                  <a:pt x="189" y="208"/>
                  <a:pt x="249" y="321"/>
                </a:cubicBezTo>
                <a:cubicBezTo>
                  <a:pt x="309" y="434"/>
                  <a:pt x="352" y="549"/>
                  <a:pt x="362" y="677"/>
                </a:cubicBezTo>
                <a:cubicBezTo>
                  <a:pt x="372" y="805"/>
                  <a:pt x="341" y="960"/>
                  <a:pt x="308" y="1087"/>
                </a:cubicBezTo>
                <a:cubicBezTo>
                  <a:pt x="275" y="1214"/>
                  <a:pt x="196" y="1364"/>
                  <a:pt x="166" y="1437"/>
                </a:cubicBezTo>
              </a:path>
            </a:pathLst>
          </a:custGeom>
          <a:noFill/>
          <a:ln w="28575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4" name="AutoShape 37"/>
          <p:cNvSpPr>
            <a:spLocks noChangeArrowheads="1"/>
          </p:cNvSpPr>
          <p:nvPr/>
        </p:nvSpPr>
        <p:spPr bwMode="auto">
          <a:xfrm rot="8351716">
            <a:off x="3903663" y="5476875"/>
            <a:ext cx="130175" cy="119063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5" name="Freeform 38"/>
          <p:cNvSpPr>
            <a:spLocks/>
          </p:cNvSpPr>
          <p:nvPr/>
        </p:nvSpPr>
        <p:spPr bwMode="auto">
          <a:xfrm rot="6683297">
            <a:off x="4758531" y="5584032"/>
            <a:ext cx="111125" cy="134938"/>
          </a:xfrm>
          <a:custGeom>
            <a:avLst/>
            <a:gdLst>
              <a:gd name="T0" fmla="*/ 101219390 w 122"/>
              <a:gd name="T1" fmla="*/ 7093123 h 152"/>
              <a:gd name="T2" fmla="*/ 32357414 w 122"/>
              <a:gd name="T3" fmla="*/ 7093123 h 152"/>
              <a:gd name="T4" fmla="*/ 3318265 w 122"/>
              <a:gd name="T5" fmla="*/ 49650082 h 152"/>
              <a:gd name="T6" fmla="*/ 12445089 w 122"/>
              <a:gd name="T7" fmla="*/ 96148652 h 152"/>
              <a:gd name="T8" fmla="*/ 72181153 w 122"/>
              <a:gd name="T9" fmla="*/ 119791210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"/>
              <a:gd name="T16" fmla="*/ 0 h 152"/>
              <a:gd name="T17" fmla="*/ 122 w 122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" h="152">
                <a:moveTo>
                  <a:pt x="122" y="9"/>
                </a:moveTo>
                <a:cubicBezTo>
                  <a:pt x="90" y="4"/>
                  <a:pt x="59" y="0"/>
                  <a:pt x="39" y="9"/>
                </a:cubicBezTo>
                <a:cubicBezTo>
                  <a:pt x="19" y="18"/>
                  <a:pt x="8" y="44"/>
                  <a:pt x="4" y="63"/>
                </a:cubicBezTo>
                <a:cubicBezTo>
                  <a:pt x="0" y="82"/>
                  <a:pt x="1" y="107"/>
                  <a:pt x="15" y="122"/>
                </a:cubicBezTo>
                <a:cubicBezTo>
                  <a:pt x="29" y="137"/>
                  <a:pt x="72" y="146"/>
                  <a:pt x="87" y="152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6" name="Freeform 39"/>
          <p:cNvSpPr>
            <a:spLocks/>
          </p:cNvSpPr>
          <p:nvPr/>
        </p:nvSpPr>
        <p:spPr bwMode="auto">
          <a:xfrm rot="6602897">
            <a:off x="4568031" y="5445919"/>
            <a:ext cx="111125" cy="134938"/>
          </a:xfrm>
          <a:custGeom>
            <a:avLst/>
            <a:gdLst>
              <a:gd name="T0" fmla="*/ 101219390 w 122"/>
              <a:gd name="T1" fmla="*/ 7093123 h 152"/>
              <a:gd name="T2" fmla="*/ 32357414 w 122"/>
              <a:gd name="T3" fmla="*/ 7093123 h 152"/>
              <a:gd name="T4" fmla="*/ 3318265 w 122"/>
              <a:gd name="T5" fmla="*/ 49650082 h 152"/>
              <a:gd name="T6" fmla="*/ 12445089 w 122"/>
              <a:gd name="T7" fmla="*/ 96148652 h 152"/>
              <a:gd name="T8" fmla="*/ 72181153 w 122"/>
              <a:gd name="T9" fmla="*/ 119791210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"/>
              <a:gd name="T16" fmla="*/ 0 h 152"/>
              <a:gd name="T17" fmla="*/ 122 w 122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" h="152">
                <a:moveTo>
                  <a:pt x="122" y="9"/>
                </a:moveTo>
                <a:cubicBezTo>
                  <a:pt x="90" y="4"/>
                  <a:pt x="59" y="0"/>
                  <a:pt x="39" y="9"/>
                </a:cubicBezTo>
                <a:cubicBezTo>
                  <a:pt x="19" y="18"/>
                  <a:pt x="8" y="44"/>
                  <a:pt x="4" y="63"/>
                </a:cubicBezTo>
                <a:cubicBezTo>
                  <a:pt x="0" y="82"/>
                  <a:pt x="1" y="107"/>
                  <a:pt x="15" y="122"/>
                </a:cubicBezTo>
                <a:cubicBezTo>
                  <a:pt x="29" y="137"/>
                  <a:pt x="72" y="146"/>
                  <a:pt x="87" y="152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7" name="Freeform 40"/>
          <p:cNvSpPr>
            <a:spLocks/>
          </p:cNvSpPr>
          <p:nvPr/>
        </p:nvSpPr>
        <p:spPr bwMode="auto">
          <a:xfrm rot="6945533">
            <a:off x="4382294" y="5288757"/>
            <a:ext cx="111125" cy="134937"/>
          </a:xfrm>
          <a:custGeom>
            <a:avLst/>
            <a:gdLst>
              <a:gd name="T0" fmla="*/ 101219390 w 122"/>
              <a:gd name="T1" fmla="*/ 7093070 h 152"/>
              <a:gd name="T2" fmla="*/ 32357414 w 122"/>
              <a:gd name="T3" fmla="*/ 7093070 h 152"/>
              <a:gd name="T4" fmla="*/ 3318265 w 122"/>
              <a:gd name="T5" fmla="*/ 49649714 h 152"/>
              <a:gd name="T6" fmla="*/ 12445089 w 122"/>
              <a:gd name="T7" fmla="*/ 96147051 h 152"/>
              <a:gd name="T8" fmla="*/ 72181153 w 122"/>
              <a:gd name="T9" fmla="*/ 119789434 h 1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"/>
              <a:gd name="T16" fmla="*/ 0 h 152"/>
              <a:gd name="T17" fmla="*/ 122 w 122"/>
              <a:gd name="T18" fmla="*/ 152 h 1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" h="152">
                <a:moveTo>
                  <a:pt x="122" y="9"/>
                </a:moveTo>
                <a:cubicBezTo>
                  <a:pt x="90" y="4"/>
                  <a:pt x="59" y="0"/>
                  <a:pt x="39" y="9"/>
                </a:cubicBezTo>
                <a:cubicBezTo>
                  <a:pt x="19" y="18"/>
                  <a:pt x="8" y="44"/>
                  <a:pt x="4" y="63"/>
                </a:cubicBezTo>
                <a:cubicBezTo>
                  <a:pt x="0" y="82"/>
                  <a:pt x="1" y="107"/>
                  <a:pt x="15" y="122"/>
                </a:cubicBezTo>
                <a:cubicBezTo>
                  <a:pt x="29" y="137"/>
                  <a:pt x="72" y="146"/>
                  <a:pt x="87" y="152"/>
                </a:cubicBez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8" name="AutoShape 41"/>
          <p:cNvSpPr>
            <a:spLocks noChangeArrowheads="1"/>
          </p:cNvSpPr>
          <p:nvPr/>
        </p:nvSpPr>
        <p:spPr bwMode="auto">
          <a:xfrm rot="8351716">
            <a:off x="3679825" y="5653088"/>
            <a:ext cx="130175" cy="119062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49" name="AutoShape 42"/>
          <p:cNvSpPr>
            <a:spLocks noChangeArrowheads="1"/>
          </p:cNvSpPr>
          <p:nvPr/>
        </p:nvSpPr>
        <p:spPr bwMode="auto">
          <a:xfrm rot="10054934">
            <a:off x="3408363" y="5781675"/>
            <a:ext cx="130175" cy="119063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0" name="AutoShape 43"/>
          <p:cNvSpPr>
            <a:spLocks noChangeArrowheads="1"/>
          </p:cNvSpPr>
          <p:nvPr/>
        </p:nvSpPr>
        <p:spPr bwMode="auto">
          <a:xfrm rot="10556934">
            <a:off x="3084513" y="5810250"/>
            <a:ext cx="130175" cy="119063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1" name="AutoShape 44"/>
          <p:cNvSpPr>
            <a:spLocks noChangeArrowheads="1"/>
          </p:cNvSpPr>
          <p:nvPr/>
        </p:nvSpPr>
        <p:spPr bwMode="auto">
          <a:xfrm rot="-10548284">
            <a:off x="2813050" y="5781675"/>
            <a:ext cx="130175" cy="119063"/>
          </a:xfrm>
          <a:prstGeom prst="triangle">
            <a:avLst>
              <a:gd name="adj" fmla="val 50000"/>
            </a:avLst>
          </a:prstGeom>
          <a:solidFill>
            <a:srgbClr val="000090"/>
          </a:solidFill>
          <a:ln w="9525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2" name="Freeform 45"/>
          <p:cNvSpPr>
            <a:spLocks/>
          </p:cNvSpPr>
          <p:nvPr/>
        </p:nvSpPr>
        <p:spPr bwMode="auto">
          <a:xfrm>
            <a:off x="4214813" y="5300663"/>
            <a:ext cx="136525" cy="1309687"/>
          </a:xfrm>
          <a:custGeom>
            <a:avLst/>
            <a:gdLst>
              <a:gd name="T0" fmla="*/ 0 w 86"/>
              <a:gd name="T1" fmla="*/ 0 h 825"/>
              <a:gd name="T2" fmla="*/ 113407825 w 86"/>
              <a:gd name="T3" fmla="*/ 294857375 h 825"/>
              <a:gd name="T4" fmla="*/ 204133450 w 86"/>
              <a:gd name="T5" fmla="*/ 725804723 h 825"/>
              <a:gd name="T6" fmla="*/ 189012513 w 86"/>
              <a:gd name="T7" fmla="*/ 1444048186 h 825"/>
              <a:gd name="T8" fmla="*/ 105846563 w 86"/>
              <a:gd name="T9" fmla="*/ 2079127319 h 8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825"/>
              <a:gd name="T17" fmla="*/ 86 w 86"/>
              <a:gd name="T18" fmla="*/ 825 h 8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825">
                <a:moveTo>
                  <a:pt x="0" y="0"/>
                </a:moveTo>
                <a:cubicBezTo>
                  <a:pt x="16" y="34"/>
                  <a:pt x="32" y="69"/>
                  <a:pt x="45" y="117"/>
                </a:cubicBezTo>
                <a:cubicBezTo>
                  <a:pt x="58" y="165"/>
                  <a:pt x="76" y="212"/>
                  <a:pt x="81" y="288"/>
                </a:cubicBezTo>
                <a:cubicBezTo>
                  <a:pt x="86" y="364"/>
                  <a:pt x="81" y="484"/>
                  <a:pt x="75" y="573"/>
                </a:cubicBezTo>
                <a:cubicBezTo>
                  <a:pt x="69" y="662"/>
                  <a:pt x="55" y="743"/>
                  <a:pt x="42" y="825"/>
                </a:cubicBezTo>
              </a:path>
            </a:pathLst>
          </a:custGeom>
          <a:noFill/>
          <a:ln w="28575">
            <a:solidFill>
              <a:srgbClr val="66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3" name="Freeform 46"/>
          <p:cNvSpPr>
            <a:spLocks/>
          </p:cNvSpPr>
          <p:nvPr/>
        </p:nvSpPr>
        <p:spPr bwMode="auto">
          <a:xfrm>
            <a:off x="4248150" y="5337175"/>
            <a:ext cx="79375" cy="115888"/>
          </a:xfrm>
          <a:custGeom>
            <a:avLst/>
            <a:gdLst>
              <a:gd name="T0" fmla="*/ 0 w 50"/>
              <a:gd name="T1" fmla="*/ 17641964 h 73"/>
              <a:gd name="T2" fmla="*/ 68045013 w 50"/>
              <a:gd name="T3" fmla="*/ 10080668 h 73"/>
              <a:gd name="T4" fmla="*/ 120967500 w 50"/>
              <a:gd name="T5" fmla="*/ 70564679 h 73"/>
              <a:gd name="T6" fmla="*/ 105846563 w 50"/>
              <a:gd name="T7" fmla="*/ 153730988 h 73"/>
              <a:gd name="T8" fmla="*/ 45362813 w 50"/>
              <a:gd name="T9" fmla="*/ 183972994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73"/>
              <a:gd name="T17" fmla="*/ 50 w 50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73">
                <a:moveTo>
                  <a:pt x="0" y="7"/>
                </a:moveTo>
                <a:cubicBezTo>
                  <a:pt x="9" y="3"/>
                  <a:pt x="19" y="0"/>
                  <a:pt x="27" y="4"/>
                </a:cubicBezTo>
                <a:cubicBezTo>
                  <a:pt x="35" y="8"/>
                  <a:pt x="46" y="19"/>
                  <a:pt x="48" y="28"/>
                </a:cubicBezTo>
                <a:cubicBezTo>
                  <a:pt x="50" y="37"/>
                  <a:pt x="47" y="54"/>
                  <a:pt x="42" y="61"/>
                </a:cubicBezTo>
                <a:cubicBezTo>
                  <a:pt x="37" y="68"/>
                  <a:pt x="23" y="70"/>
                  <a:pt x="18" y="73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4" name="Freeform 47"/>
          <p:cNvSpPr>
            <a:spLocks/>
          </p:cNvSpPr>
          <p:nvPr/>
        </p:nvSpPr>
        <p:spPr bwMode="auto">
          <a:xfrm>
            <a:off x="4286250" y="5441950"/>
            <a:ext cx="79375" cy="115888"/>
          </a:xfrm>
          <a:custGeom>
            <a:avLst/>
            <a:gdLst>
              <a:gd name="T0" fmla="*/ 0 w 50"/>
              <a:gd name="T1" fmla="*/ 17641964 h 73"/>
              <a:gd name="T2" fmla="*/ 68045013 w 50"/>
              <a:gd name="T3" fmla="*/ 10080668 h 73"/>
              <a:gd name="T4" fmla="*/ 120967500 w 50"/>
              <a:gd name="T5" fmla="*/ 70564679 h 73"/>
              <a:gd name="T6" fmla="*/ 105846563 w 50"/>
              <a:gd name="T7" fmla="*/ 153730988 h 73"/>
              <a:gd name="T8" fmla="*/ 45362813 w 50"/>
              <a:gd name="T9" fmla="*/ 183972994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73"/>
              <a:gd name="T17" fmla="*/ 50 w 50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73">
                <a:moveTo>
                  <a:pt x="0" y="7"/>
                </a:moveTo>
                <a:cubicBezTo>
                  <a:pt x="9" y="3"/>
                  <a:pt x="19" y="0"/>
                  <a:pt x="27" y="4"/>
                </a:cubicBezTo>
                <a:cubicBezTo>
                  <a:pt x="35" y="8"/>
                  <a:pt x="46" y="19"/>
                  <a:pt x="48" y="28"/>
                </a:cubicBezTo>
                <a:cubicBezTo>
                  <a:pt x="50" y="37"/>
                  <a:pt x="47" y="54"/>
                  <a:pt x="42" y="61"/>
                </a:cubicBezTo>
                <a:cubicBezTo>
                  <a:pt x="37" y="68"/>
                  <a:pt x="23" y="70"/>
                  <a:pt x="18" y="73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5" name="Freeform 48"/>
          <p:cNvSpPr>
            <a:spLocks/>
          </p:cNvSpPr>
          <p:nvPr/>
        </p:nvSpPr>
        <p:spPr bwMode="auto">
          <a:xfrm rot="372964">
            <a:off x="4319588" y="5546725"/>
            <a:ext cx="79375" cy="115888"/>
          </a:xfrm>
          <a:custGeom>
            <a:avLst/>
            <a:gdLst>
              <a:gd name="T0" fmla="*/ 0 w 50"/>
              <a:gd name="T1" fmla="*/ 17641964 h 73"/>
              <a:gd name="T2" fmla="*/ 68045013 w 50"/>
              <a:gd name="T3" fmla="*/ 10080668 h 73"/>
              <a:gd name="T4" fmla="*/ 120967500 w 50"/>
              <a:gd name="T5" fmla="*/ 70564679 h 73"/>
              <a:gd name="T6" fmla="*/ 105846563 w 50"/>
              <a:gd name="T7" fmla="*/ 153730988 h 73"/>
              <a:gd name="T8" fmla="*/ 45362813 w 50"/>
              <a:gd name="T9" fmla="*/ 183972994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73"/>
              <a:gd name="T17" fmla="*/ 50 w 50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73">
                <a:moveTo>
                  <a:pt x="0" y="7"/>
                </a:moveTo>
                <a:cubicBezTo>
                  <a:pt x="9" y="3"/>
                  <a:pt x="19" y="0"/>
                  <a:pt x="27" y="4"/>
                </a:cubicBezTo>
                <a:cubicBezTo>
                  <a:pt x="35" y="8"/>
                  <a:pt x="46" y="19"/>
                  <a:pt x="48" y="28"/>
                </a:cubicBezTo>
                <a:cubicBezTo>
                  <a:pt x="50" y="37"/>
                  <a:pt x="47" y="54"/>
                  <a:pt x="42" y="61"/>
                </a:cubicBezTo>
                <a:cubicBezTo>
                  <a:pt x="37" y="68"/>
                  <a:pt x="23" y="70"/>
                  <a:pt x="18" y="73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6" name="Freeform 49"/>
          <p:cNvSpPr>
            <a:spLocks/>
          </p:cNvSpPr>
          <p:nvPr/>
        </p:nvSpPr>
        <p:spPr bwMode="auto">
          <a:xfrm rot="548843">
            <a:off x="4333875" y="5656263"/>
            <a:ext cx="79375" cy="115887"/>
          </a:xfrm>
          <a:custGeom>
            <a:avLst/>
            <a:gdLst>
              <a:gd name="T0" fmla="*/ 0 w 50"/>
              <a:gd name="T1" fmla="*/ 17640224 h 73"/>
              <a:gd name="T2" fmla="*/ 68045013 w 50"/>
              <a:gd name="T3" fmla="*/ 10080582 h 73"/>
              <a:gd name="T4" fmla="*/ 120967500 w 50"/>
              <a:gd name="T5" fmla="*/ 70564071 h 73"/>
              <a:gd name="T6" fmla="*/ 105846563 w 50"/>
              <a:gd name="T7" fmla="*/ 153728074 h 73"/>
              <a:gd name="T8" fmla="*/ 45362813 w 50"/>
              <a:gd name="T9" fmla="*/ 183969819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73"/>
              <a:gd name="T17" fmla="*/ 50 w 50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73">
                <a:moveTo>
                  <a:pt x="0" y="7"/>
                </a:moveTo>
                <a:cubicBezTo>
                  <a:pt x="9" y="3"/>
                  <a:pt x="19" y="0"/>
                  <a:pt x="27" y="4"/>
                </a:cubicBezTo>
                <a:cubicBezTo>
                  <a:pt x="35" y="8"/>
                  <a:pt x="46" y="19"/>
                  <a:pt x="48" y="28"/>
                </a:cubicBezTo>
                <a:cubicBezTo>
                  <a:pt x="50" y="37"/>
                  <a:pt x="47" y="54"/>
                  <a:pt x="42" y="61"/>
                </a:cubicBezTo>
                <a:cubicBezTo>
                  <a:pt x="37" y="68"/>
                  <a:pt x="23" y="70"/>
                  <a:pt x="18" y="73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7" name="Freeform 50"/>
          <p:cNvSpPr>
            <a:spLocks/>
          </p:cNvSpPr>
          <p:nvPr/>
        </p:nvSpPr>
        <p:spPr bwMode="auto">
          <a:xfrm rot="548843">
            <a:off x="4338638" y="5765800"/>
            <a:ext cx="79375" cy="115888"/>
          </a:xfrm>
          <a:custGeom>
            <a:avLst/>
            <a:gdLst>
              <a:gd name="T0" fmla="*/ 0 w 50"/>
              <a:gd name="T1" fmla="*/ 17641964 h 73"/>
              <a:gd name="T2" fmla="*/ 68045013 w 50"/>
              <a:gd name="T3" fmla="*/ 10080668 h 73"/>
              <a:gd name="T4" fmla="*/ 120967500 w 50"/>
              <a:gd name="T5" fmla="*/ 70564679 h 73"/>
              <a:gd name="T6" fmla="*/ 105846563 w 50"/>
              <a:gd name="T7" fmla="*/ 153730988 h 73"/>
              <a:gd name="T8" fmla="*/ 45362813 w 50"/>
              <a:gd name="T9" fmla="*/ 183972994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73"/>
              <a:gd name="T17" fmla="*/ 50 w 50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73">
                <a:moveTo>
                  <a:pt x="0" y="7"/>
                </a:moveTo>
                <a:cubicBezTo>
                  <a:pt x="9" y="3"/>
                  <a:pt x="19" y="0"/>
                  <a:pt x="27" y="4"/>
                </a:cubicBezTo>
                <a:cubicBezTo>
                  <a:pt x="35" y="8"/>
                  <a:pt x="46" y="19"/>
                  <a:pt x="48" y="28"/>
                </a:cubicBezTo>
                <a:cubicBezTo>
                  <a:pt x="50" y="37"/>
                  <a:pt x="47" y="54"/>
                  <a:pt x="42" y="61"/>
                </a:cubicBezTo>
                <a:cubicBezTo>
                  <a:pt x="37" y="68"/>
                  <a:pt x="23" y="70"/>
                  <a:pt x="18" y="73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8" name="Freeform 51"/>
          <p:cNvSpPr>
            <a:spLocks/>
          </p:cNvSpPr>
          <p:nvPr/>
        </p:nvSpPr>
        <p:spPr bwMode="auto">
          <a:xfrm rot="1411481">
            <a:off x="4343400" y="5880100"/>
            <a:ext cx="79375" cy="115888"/>
          </a:xfrm>
          <a:custGeom>
            <a:avLst/>
            <a:gdLst>
              <a:gd name="T0" fmla="*/ 0 w 50"/>
              <a:gd name="T1" fmla="*/ 17641964 h 73"/>
              <a:gd name="T2" fmla="*/ 68045013 w 50"/>
              <a:gd name="T3" fmla="*/ 10080668 h 73"/>
              <a:gd name="T4" fmla="*/ 120967500 w 50"/>
              <a:gd name="T5" fmla="*/ 70564679 h 73"/>
              <a:gd name="T6" fmla="*/ 105846563 w 50"/>
              <a:gd name="T7" fmla="*/ 153730988 h 73"/>
              <a:gd name="T8" fmla="*/ 45362813 w 50"/>
              <a:gd name="T9" fmla="*/ 183972994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73"/>
              <a:gd name="T17" fmla="*/ 50 w 50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73">
                <a:moveTo>
                  <a:pt x="0" y="7"/>
                </a:moveTo>
                <a:cubicBezTo>
                  <a:pt x="9" y="3"/>
                  <a:pt x="19" y="0"/>
                  <a:pt x="27" y="4"/>
                </a:cubicBezTo>
                <a:cubicBezTo>
                  <a:pt x="35" y="8"/>
                  <a:pt x="46" y="19"/>
                  <a:pt x="48" y="28"/>
                </a:cubicBezTo>
                <a:cubicBezTo>
                  <a:pt x="50" y="37"/>
                  <a:pt x="47" y="54"/>
                  <a:pt x="42" y="61"/>
                </a:cubicBezTo>
                <a:cubicBezTo>
                  <a:pt x="37" y="68"/>
                  <a:pt x="23" y="70"/>
                  <a:pt x="18" y="73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59" name="Freeform 52"/>
          <p:cNvSpPr>
            <a:spLocks/>
          </p:cNvSpPr>
          <p:nvPr/>
        </p:nvSpPr>
        <p:spPr bwMode="auto">
          <a:xfrm rot="1411481">
            <a:off x="4329113" y="5989638"/>
            <a:ext cx="79375" cy="115887"/>
          </a:xfrm>
          <a:custGeom>
            <a:avLst/>
            <a:gdLst>
              <a:gd name="T0" fmla="*/ 0 w 50"/>
              <a:gd name="T1" fmla="*/ 17640224 h 73"/>
              <a:gd name="T2" fmla="*/ 68045013 w 50"/>
              <a:gd name="T3" fmla="*/ 10080582 h 73"/>
              <a:gd name="T4" fmla="*/ 120967500 w 50"/>
              <a:gd name="T5" fmla="*/ 70564071 h 73"/>
              <a:gd name="T6" fmla="*/ 105846563 w 50"/>
              <a:gd name="T7" fmla="*/ 153728074 h 73"/>
              <a:gd name="T8" fmla="*/ 45362813 w 50"/>
              <a:gd name="T9" fmla="*/ 183969819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73"/>
              <a:gd name="T17" fmla="*/ 50 w 50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73">
                <a:moveTo>
                  <a:pt x="0" y="7"/>
                </a:moveTo>
                <a:cubicBezTo>
                  <a:pt x="9" y="3"/>
                  <a:pt x="19" y="0"/>
                  <a:pt x="27" y="4"/>
                </a:cubicBezTo>
                <a:cubicBezTo>
                  <a:pt x="35" y="8"/>
                  <a:pt x="46" y="19"/>
                  <a:pt x="48" y="28"/>
                </a:cubicBezTo>
                <a:cubicBezTo>
                  <a:pt x="50" y="37"/>
                  <a:pt x="47" y="54"/>
                  <a:pt x="42" y="61"/>
                </a:cubicBezTo>
                <a:cubicBezTo>
                  <a:pt x="37" y="68"/>
                  <a:pt x="23" y="70"/>
                  <a:pt x="18" y="73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0" name="Freeform 53"/>
          <p:cNvSpPr>
            <a:spLocks/>
          </p:cNvSpPr>
          <p:nvPr/>
        </p:nvSpPr>
        <p:spPr bwMode="auto">
          <a:xfrm rot="1411481">
            <a:off x="4329113" y="6103938"/>
            <a:ext cx="79375" cy="115887"/>
          </a:xfrm>
          <a:custGeom>
            <a:avLst/>
            <a:gdLst>
              <a:gd name="T0" fmla="*/ 0 w 50"/>
              <a:gd name="T1" fmla="*/ 17640224 h 73"/>
              <a:gd name="T2" fmla="*/ 68045013 w 50"/>
              <a:gd name="T3" fmla="*/ 10080582 h 73"/>
              <a:gd name="T4" fmla="*/ 120967500 w 50"/>
              <a:gd name="T5" fmla="*/ 70564071 h 73"/>
              <a:gd name="T6" fmla="*/ 105846563 w 50"/>
              <a:gd name="T7" fmla="*/ 153728074 h 73"/>
              <a:gd name="T8" fmla="*/ 45362813 w 50"/>
              <a:gd name="T9" fmla="*/ 183969819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73"/>
              <a:gd name="T17" fmla="*/ 50 w 50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73">
                <a:moveTo>
                  <a:pt x="0" y="7"/>
                </a:moveTo>
                <a:cubicBezTo>
                  <a:pt x="9" y="3"/>
                  <a:pt x="19" y="0"/>
                  <a:pt x="27" y="4"/>
                </a:cubicBezTo>
                <a:cubicBezTo>
                  <a:pt x="35" y="8"/>
                  <a:pt x="46" y="19"/>
                  <a:pt x="48" y="28"/>
                </a:cubicBezTo>
                <a:cubicBezTo>
                  <a:pt x="50" y="37"/>
                  <a:pt x="47" y="54"/>
                  <a:pt x="42" y="61"/>
                </a:cubicBezTo>
                <a:cubicBezTo>
                  <a:pt x="37" y="68"/>
                  <a:pt x="23" y="70"/>
                  <a:pt x="18" y="73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1" name="Freeform 54"/>
          <p:cNvSpPr>
            <a:spLocks/>
          </p:cNvSpPr>
          <p:nvPr/>
        </p:nvSpPr>
        <p:spPr bwMode="auto">
          <a:xfrm rot="1411481">
            <a:off x="4314825" y="6213475"/>
            <a:ext cx="79375" cy="115888"/>
          </a:xfrm>
          <a:custGeom>
            <a:avLst/>
            <a:gdLst>
              <a:gd name="T0" fmla="*/ 0 w 50"/>
              <a:gd name="T1" fmla="*/ 17641964 h 73"/>
              <a:gd name="T2" fmla="*/ 68045013 w 50"/>
              <a:gd name="T3" fmla="*/ 10080668 h 73"/>
              <a:gd name="T4" fmla="*/ 120967500 w 50"/>
              <a:gd name="T5" fmla="*/ 70564679 h 73"/>
              <a:gd name="T6" fmla="*/ 105846563 w 50"/>
              <a:gd name="T7" fmla="*/ 153730988 h 73"/>
              <a:gd name="T8" fmla="*/ 45362813 w 50"/>
              <a:gd name="T9" fmla="*/ 183972994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73"/>
              <a:gd name="T17" fmla="*/ 50 w 50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73">
                <a:moveTo>
                  <a:pt x="0" y="7"/>
                </a:moveTo>
                <a:cubicBezTo>
                  <a:pt x="9" y="3"/>
                  <a:pt x="19" y="0"/>
                  <a:pt x="27" y="4"/>
                </a:cubicBezTo>
                <a:cubicBezTo>
                  <a:pt x="35" y="8"/>
                  <a:pt x="46" y="19"/>
                  <a:pt x="48" y="28"/>
                </a:cubicBezTo>
                <a:cubicBezTo>
                  <a:pt x="50" y="37"/>
                  <a:pt x="47" y="54"/>
                  <a:pt x="42" y="61"/>
                </a:cubicBezTo>
                <a:cubicBezTo>
                  <a:pt x="37" y="68"/>
                  <a:pt x="23" y="70"/>
                  <a:pt x="18" y="73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2" name="Freeform 55"/>
          <p:cNvSpPr>
            <a:spLocks/>
          </p:cNvSpPr>
          <p:nvPr/>
        </p:nvSpPr>
        <p:spPr bwMode="auto">
          <a:xfrm rot="1411481">
            <a:off x="4305300" y="6323013"/>
            <a:ext cx="79375" cy="115887"/>
          </a:xfrm>
          <a:custGeom>
            <a:avLst/>
            <a:gdLst>
              <a:gd name="T0" fmla="*/ 0 w 50"/>
              <a:gd name="T1" fmla="*/ 17640224 h 73"/>
              <a:gd name="T2" fmla="*/ 68045013 w 50"/>
              <a:gd name="T3" fmla="*/ 10080582 h 73"/>
              <a:gd name="T4" fmla="*/ 120967500 w 50"/>
              <a:gd name="T5" fmla="*/ 70564071 h 73"/>
              <a:gd name="T6" fmla="*/ 105846563 w 50"/>
              <a:gd name="T7" fmla="*/ 153728074 h 73"/>
              <a:gd name="T8" fmla="*/ 45362813 w 50"/>
              <a:gd name="T9" fmla="*/ 183969819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73"/>
              <a:gd name="T17" fmla="*/ 50 w 50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73">
                <a:moveTo>
                  <a:pt x="0" y="7"/>
                </a:moveTo>
                <a:cubicBezTo>
                  <a:pt x="9" y="3"/>
                  <a:pt x="19" y="0"/>
                  <a:pt x="27" y="4"/>
                </a:cubicBezTo>
                <a:cubicBezTo>
                  <a:pt x="35" y="8"/>
                  <a:pt x="46" y="19"/>
                  <a:pt x="48" y="28"/>
                </a:cubicBezTo>
                <a:cubicBezTo>
                  <a:pt x="50" y="37"/>
                  <a:pt x="47" y="54"/>
                  <a:pt x="42" y="61"/>
                </a:cubicBezTo>
                <a:cubicBezTo>
                  <a:pt x="37" y="68"/>
                  <a:pt x="23" y="70"/>
                  <a:pt x="18" y="73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063" name="Freeform 56"/>
          <p:cNvSpPr>
            <a:spLocks/>
          </p:cNvSpPr>
          <p:nvPr/>
        </p:nvSpPr>
        <p:spPr bwMode="auto">
          <a:xfrm rot="1411481">
            <a:off x="4291013" y="6437313"/>
            <a:ext cx="79375" cy="115887"/>
          </a:xfrm>
          <a:custGeom>
            <a:avLst/>
            <a:gdLst>
              <a:gd name="T0" fmla="*/ 0 w 50"/>
              <a:gd name="T1" fmla="*/ 17640224 h 73"/>
              <a:gd name="T2" fmla="*/ 68045013 w 50"/>
              <a:gd name="T3" fmla="*/ 10080582 h 73"/>
              <a:gd name="T4" fmla="*/ 120967500 w 50"/>
              <a:gd name="T5" fmla="*/ 70564071 h 73"/>
              <a:gd name="T6" fmla="*/ 105846563 w 50"/>
              <a:gd name="T7" fmla="*/ 153728074 h 73"/>
              <a:gd name="T8" fmla="*/ 45362813 w 50"/>
              <a:gd name="T9" fmla="*/ 183969819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73"/>
              <a:gd name="T17" fmla="*/ 50 w 50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73">
                <a:moveTo>
                  <a:pt x="0" y="7"/>
                </a:moveTo>
                <a:cubicBezTo>
                  <a:pt x="9" y="3"/>
                  <a:pt x="19" y="0"/>
                  <a:pt x="27" y="4"/>
                </a:cubicBezTo>
                <a:cubicBezTo>
                  <a:pt x="35" y="8"/>
                  <a:pt x="46" y="19"/>
                  <a:pt x="48" y="28"/>
                </a:cubicBezTo>
                <a:cubicBezTo>
                  <a:pt x="50" y="37"/>
                  <a:pt x="47" y="54"/>
                  <a:pt x="42" y="61"/>
                </a:cubicBezTo>
                <a:cubicBezTo>
                  <a:pt x="37" y="68"/>
                  <a:pt x="23" y="70"/>
                  <a:pt x="18" y="73"/>
                </a:cubicBezTo>
              </a:path>
            </a:pathLst>
          </a:custGeom>
          <a:noFill/>
          <a:ln w="19050">
            <a:solidFill>
              <a:srgbClr val="66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4306888" y="5895975"/>
            <a:ext cx="1484312" cy="800100"/>
            <a:chOff x="2713" y="3714"/>
            <a:chExt cx="935" cy="504"/>
          </a:xfrm>
        </p:grpSpPr>
        <p:sp>
          <p:nvSpPr>
            <p:cNvPr id="44074" name="Freeform 58"/>
            <p:cNvSpPr>
              <a:spLocks/>
            </p:cNvSpPr>
            <p:nvPr/>
          </p:nvSpPr>
          <p:spPr bwMode="auto">
            <a:xfrm>
              <a:off x="2865" y="3714"/>
              <a:ext cx="243" cy="349"/>
            </a:xfrm>
            <a:custGeom>
              <a:avLst/>
              <a:gdLst>
                <a:gd name="T0" fmla="*/ 231 w 243"/>
                <a:gd name="T1" fmla="*/ 330 h 349"/>
                <a:gd name="T2" fmla="*/ 213 w 243"/>
                <a:gd name="T3" fmla="*/ 318 h 349"/>
                <a:gd name="T4" fmla="*/ 51 w 243"/>
                <a:gd name="T5" fmla="*/ 141 h 349"/>
                <a:gd name="T6" fmla="*/ 0 w 243"/>
                <a:gd name="T7" fmla="*/ 0 h 3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3"/>
                <a:gd name="T13" fmla="*/ 0 h 349"/>
                <a:gd name="T14" fmla="*/ 243 w 243"/>
                <a:gd name="T15" fmla="*/ 349 h 3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3" h="349">
                  <a:moveTo>
                    <a:pt x="231" y="330"/>
                  </a:moveTo>
                  <a:cubicBezTo>
                    <a:pt x="237" y="339"/>
                    <a:pt x="243" y="349"/>
                    <a:pt x="213" y="318"/>
                  </a:cubicBezTo>
                  <a:cubicBezTo>
                    <a:pt x="183" y="287"/>
                    <a:pt x="86" y="194"/>
                    <a:pt x="51" y="141"/>
                  </a:cubicBezTo>
                  <a:cubicBezTo>
                    <a:pt x="16" y="88"/>
                    <a:pt x="8" y="44"/>
                    <a:pt x="0" y="0"/>
                  </a:cubicBezTo>
                </a:path>
              </a:pathLst>
            </a:custGeom>
            <a:noFill/>
            <a:ln w="38100">
              <a:solidFill>
                <a:srgbClr val="3ED23E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75" name="Text Box 59"/>
            <p:cNvSpPr txBox="1">
              <a:spLocks noChangeArrowheads="1"/>
            </p:cNvSpPr>
            <p:nvPr/>
          </p:nvSpPr>
          <p:spPr bwMode="auto">
            <a:xfrm>
              <a:off x="2713" y="4026"/>
              <a:ext cx="93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A1E9A1"/>
                  </a:solidFill>
                </a:rPr>
                <a:t>Warm moist air</a:t>
              </a:r>
            </a:p>
          </p:txBody>
        </p:sp>
        <p:sp>
          <p:nvSpPr>
            <p:cNvPr id="44076" name="Text Box 60"/>
            <p:cNvSpPr txBox="1">
              <a:spLocks noChangeArrowheads="1"/>
            </p:cNvSpPr>
            <p:nvPr/>
          </p:nvSpPr>
          <p:spPr bwMode="auto">
            <a:xfrm>
              <a:off x="3279" y="3891"/>
              <a:ext cx="28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A1E9A1"/>
                  </a:solidFill>
                </a:rPr>
                <a:t>mT</a:t>
              </a:r>
            </a:p>
          </p:txBody>
        </p:sp>
      </p:grpSp>
      <p:grpSp>
        <p:nvGrpSpPr>
          <p:cNvPr id="3" name="Group 61"/>
          <p:cNvGrpSpPr>
            <a:grpSpLocks/>
          </p:cNvGrpSpPr>
          <p:nvPr/>
        </p:nvGrpSpPr>
        <p:grpSpPr bwMode="auto">
          <a:xfrm>
            <a:off x="3097213" y="5800725"/>
            <a:ext cx="1241425" cy="884238"/>
            <a:chOff x="1951" y="3654"/>
            <a:chExt cx="782" cy="557"/>
          </a:xfrm>
        </p:grpSpPr>
        <p:sp>
          <p:nvSpPr>
            <p:cNvPr id="44071" name="Freeform 62"/>
            <p:cNvSpPr>
              <a:spLocks/>
            </p:cNvSpPr>
            <p:nvPr/>
          </p:nvSpPr>
          <p:spPr bwMode="auto">
            <a:xfrm>
              <a:off x="2349" y="3654"/>
              <a:ext cx="234" cy="246"/>
            </a:xfrm>
            <a:custGeom>
              <a:avLst/>
              <a:gdLst>
                <a:gd name="T0" fmla="*/ 0 w 234"/>
                <a:gd name="T1" fmla="*/ 246 h 246"/>
                <a:gd name="T2" fmla="*/ 57 w 234"/>
                <a:gd name="T3" fmla="*/ 216 h 246"/>
                <a:gd name="T4" fmla="*/ 174 w 234"/>
                <a:gd name="T5" fmla="*/ 105 h 246"/>
                <a:gd name="T6" fmla="*/ 234 w 234"/>
                <a:gd name="T7" fmla="*/ 0 h 24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4"/>
                <a:gd name="T13" fmla="*/ 0 h 246"/>
                <a:gd name="T14" fmla="*/ 234 w 234"/>
                <a:gd name="T15" fmla="*/ 246 h 24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4" h="246">
                  <a:moveTo>
                    <a:pt x="0" y="246"/>
                  </a:moveTo>
                  <a:cubicBezTo>
                    <a:pt x="14" y="242"/>
                    <a:pt x="28" y="239"/>
                    <a:pt x="57" y="216"/>
                  </a:cubicBezTo>
                  <a:cubicBezTo>
                    <a:pt x="86" y="193"/>
                    <a:pt x="144" y="141"/>
                    <a:pt x="174" y="105"/>
                  </a:cubicBezTo>
                  <a:cubicBezTo>
                    <a:pt x="204" y="69"/>
                    <a:pt x="219" y="34"/>
                    <a:pt x="234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72" name="Text Box 63"/>
            <p:cNvSpPr txBox="1">
              <a:spLocks noChangeArrowheads="1"/>
            </p:cNvSpPr>
            <p:nvPr/>
          </p:nvSpPr>
          <p:spPr bwMode="auto">
            <a:xfrm>
              <a:off x="1951" y="3885"/>
              <a:ext cx="78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FF0000"/>
                  </a:solidFill>
                </a:rPr>
                <a:t>Warm dry air</a:t>
              </a:r>
            </a:p>
          </p:txBody>
        </p:sp>
        <p:sp>
          <p:nvSpPr>
            <p:cNvPr id="44073" name="Text Box 64"/>
            <p:cNvSpPr txBox="1">
              <a:spLocks noChangeArrowheads="1"/>
            </p:cNvSpPr>
            <p:nvPr/>
          </p:nvSpPr>
          <p:spPr bwMode="auto">
            <a:xfrm>
              <a:off x="2046" y="3747"/>
              <a:ext cx="25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FF0000"/>
                  </a:solidFill>
                </a:rPr>
                <a:t>cT</a:t>
              </a:r>
            </a:p>
          </p:txBody>
        </p:sp>
      </p:grpSp>
      <p:sp>
        <p:nvSpPr>
          <p:cNvPr id="44066" name="Freeform 65"/>
          <p:cNvSpPr>
            <a:spLocks/>
          </p:cNvSpPr>
          <p:nvPr/>
        </p:nvSpPr>
        <p:spPr bwMode="auto">
          <a:xfrm>
            <a:off x="2620963" y="4552950"/>
            <a:ext cx="1490662" cy="1247775"/>
          </a:xfrm>
          <a:custGeom>
            <a:avLst/>
            <a:gdLst>
              <a:gd name="T0" fmla="*/ 2147483647 w 939"/>
              <a:gd name="T1" fmla="*/ 1262599075 h 786"/>
              <a:gd name="T2" fmla="*/ 2147483647 w 939"/>
              <a:gd name="T3" fmla="*/ 1315521563 h 786"/>
              <a:gd name="T4" fmla="*/ 2036285567 w 939"/>
              <a:gd name="T5" fmla="*/ 1489413138 h 786"/>
              <a:gd name="T6" fmla="*/ 1869955310 w 939"/>
              <a:gd name="T7" fmla="*/ 1655743450 h 786"/>
              <a:gd name="T8" fmla="*/ 1645660686 w 939"/>
              <a:gd name="T9" fmla="*/ 1806952825 h 786"/>
              <a:gd name="T10" fmla="*/ 1368443591 w 939"/>
              <a:gd name="T11" fmla="*/ 1920359063 h 786"/>
              <a:gd name="T12" fmla="*/ 1081145875 w 939"/>
              <a:gd name="T13" fmla="*/ 1973283138 h 786"/>
              <a:gd name="T14" fmla="*/ 781248175 w 939"/>
              <a:gd name="T15" fmla="*/ 1980842813 h 786"/>
              <a:gd name="T16" fmla="*/ 572074483 w 939"/>
              <a:gd name="T17" fmla="*/ 1965721875 h 786"/>
              <a:gd name="T18" fmla="*/ 383063622 w 939"/>
              <a:gd name="T19" fmla="*/ 1950600938 h 786"/>
              <a:gd name="T20" fmla="*/ 128527132 w 939"/>
              <a:gd name="T21" fmla="*/ 1882557513 h 786"/>
              <a:gd name="T22" fmla="*/ 105846527 w 939"/>
              <a:gd name="T23" fmla="*/ 1761590013 h 786"/>
              <a:gd name="T24" fmla="*/ 98285267 w 939"/>
              <a:gd name="T25" fmla="*/ 1655743450 h 786"/>
              <a:gd name="T26" fmla="*/ 0 w 939"/>
              <a:gd name="T27" fmla="*/ 1557456563 h 786"/>
              <a:gd name="T28" fmla="*/ 0 w 939"/>
              <a:gd name="T29" fmla="*/ 0 h 786"/>
              <a:gd name="T30" fmla="*/ 2147483647 w 939"/>
              <a:gd name="T31" fmla="*/ 0 h 786"/>
              <a:gd name="T32" fmla="*/ 2147483647 w 939"/>
              <a:gd name="T33" fmla="*/ 249496263 h 786"/>
              <a:gd name="T34" fmla="*/ 2147483647 w 939"/>
              <a:gd name="T35" fmla="*/ 771167813 h 786"/>
              <a:gd name="T36" fmla="*/ 2147483647 w 939"/>
              <a:gd name="T37" fmla="*/ 982860938 h 786"/>
              <a:gd name="T38" fmla="*/ 2147483647 w 939"/>
              <a:gd name="T39" fmla="*/ 1179433125 h 786"/>
              <a:gd name="T40" fmla="*/ 2147483647 w 939"/>
              <a:gd name="T41" fmla="*/ 1247478138 h 786"/>
              <a:gd name="T42" fmla="*/ 2147483647 w 939"/>
              <a:gd name="T43" fmla="*/ 1262599075 h 78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939"/>
              <a:gd name="T67" fmla="*/ 0 h 786"/>
              <a:gd name="T68" fmla="*/ 939 w 939"/>
              <a:gd name="T69" fmla="*/ 786 h 78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939" h="786">
                <a:moveTo>
                  <a:pt x="903" y="501"/>
                </a:moveTo>
                <a:lnTo>
                  <a:pt x="870" y="522"/>
                </a:lnTo>
                <a:lnTo>
                  <a:pt x="808" y="591"/>
                </a:lnTo>
                <a:lnTo>
                  <a:pt x="742" y="657"/>
                </a:lnTo>
                <a:lnTo>
                  <a:pt x="653" y="717"/>
                </a:lnTo>
                <a:lnTo>
                  <a:pt x="543" y="762"/>
                </a:lnTo>
                <a:lnTo>
                  <a:pt x="429" y="783"/>
                </a:lnTo>
                <a:lnTo>
                  <a:pt x="310" y="786"/>
                </a:lnTo>
                <a:lnTo>
                  <a:pt x="227" y="780"/>
                </a:lnTo>
                <a:lnTo>
                  <a:pt x="152" y="774"/>
                </a:lnTo>
                <a:lnTo>
                  <a:pt x="51" y="747"/>
                </a:lnTo>
                <a:lnTo>
                  <a:pt x="42" y="699"/>
                </a:lnTo>
                <a:lnTo>
                  <a:pt x="39" y="657"/>
                </a:lnTo>
                <a:lnTo>
                  <a:pt x="0" y="618"/>
                </a:lnTo>
                <a:lnTo>
                  <a:pt x="0" y="0"/>
                </a:lnTo>
                <a:lnTo>
                  <a:pt x="859" y="0"/>
                </a:lnTo>
                <a:lnTo>
                  <a:pt x="888" y="99"/>
                </a:lnTo>
                <a:lnTo>
                  <a:pt x="933" y="306"/>
                </a:lnTo>
                <a:lnTo>
                  <a:pt x="939" y="390"/>
                </a:lnTo>
                <a:lnTo>
                  <a:pt x="936" y="468"/>
                </a:lnTo>
                <a:lnTo>
                  <a:pt x="909" y="495"/>
                </a:lnTo>
                <a:lnTo>
                  <a:pt x="903" y="501"/>
                </a:lnTo>
                <a:close/>
              </a:path>
            </a:pathLst>
          </a:custGeom>
          <a:solidFill>
            <a:srgbClr val="003366">
              <a:alpha val="34901"/>
            </a:srgbClr>
          </a:solidFill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2686050" y="4695825"/>
            <a:ext cx="1271588" cy="976313"/>
            <a:chOff x="1692" y="2958"/>
            <a:chExt cx="801" cy="615"/>
          </a:xfrm>
        </p:grpSpPr>
        <p:sp>
          <p:nvSpPr>
            <p:cNvPr id="44068" name="Freeform 67"/>
            <p:cNvSpPr>
              <a:spLocks/>
            </p:cNvSpPr>
            <p:nvPr/>
          </p:nvSpPr>
          <p:spPr bwMode="auto">
            <a:xfrm>
              <a:off x="1970" y="3105"/>
              <a:ext cx="160" cy="468"/>
            </a:xfrm>
            <a:custGeom>
              <a:avLst/>
              <a:gdLst>
                <a:gd name="T0" fmla="*/ 31 w 160"/>
                <a:gd name="T1" fmla="*/ 0 h 468"/>
                <a:gd name="T2" fmla="*/ 22 w 160"/>
                <a:gd name="T3" fmla="*/ 192 h 468"/>
                <a:gd name="T4" fmla="*/ 160 w 160"/>
                <a:gd name="T5" fmla="*/ 468 h 468"/>
                <a:gd name="T6" fmla="*/ 0 60000 65536"/>
                <a:gd name="T7" fmla="*/ 0 60000 65536"/>
                <a:gd name="T8" fmla="*/ 0 60000 65536"/>
                <a:gd name="T9" fmla="*/ 0 w 160"/>
                <a:gd name="T10" fmla="*/ 0 h 468"/>
                <a:gd name="T11" fmla="*/ 160 w 160"/>
                <a:gd name="T12" fmla="*/ 468 h 4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0" h="468">
                  <a:moveTo>
                    <a:pt x="31" y="0"/>
                  </a:moveTo>
                  <a:cubicBezTo>
                    <a:pt x="15" y="57"/>
                    <a:pt x="0" y="114"/>
                    <a:pt x="22" y="192"/>
                  </a:cubicBezTo>
                  <a:cubicBezTo>
                    <a:pt x="44" y="270"/>
                    <a:pt x="102" y="369"/>
                    <a:pt x="160" y="468"/>
                  </a:cubicBezTo>
                </a:path>
              </a:pathLst>
            </a:custGeom>
            <a:noFill/>
            <a:ln w="38100">
              <a:solidFill>
                <a:srgbClr val="003366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69" name="Text Box 68"/>
            <p:cNvSpPr txBox="1">
              <a:spLocks noChangeArrowheads="1"/>
            </p:cNvSpPr>
            <p:nvPr/>
          </p:nvSpPr>
          <p:spPr bwMode="auto">
            <a:xfrm>
              <a:off x="1692" y="2958"/>
              <a:ext cx="80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solidFill>
                    <a:srgbClr val="003366"/>
                  </a:solidFill>
                </a:rPr>
                <a:t>Cold dry air</a:t>
              </a:r>
            </a:p>
          </p:txBody>
        </p:sp>
        <p:sp>
          <p:nvSpPr>
            <p:cNvPr id="44070" name="Text Box 69"/>
            <p:cNvSpPr txBox="1">
              <a:spLocks noChangeArrowheads="1"/>
            </p:cNvSpPr>
            <p:nvPr/>
          </p:nvSpPr>
          <p:spPr bwMode="auto">
            <a:xfrm>
              <a:off x="1731" y="3138"/>
              <a:ext cx="25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3366"/>
                  </a:solidFill>
                </a:rPr>
                <a:t>cP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makes the wind blow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029200" cy="5029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Wind is simply air molecules in motion</a:t>
            </a:r>
          </a:p>
          <a:p>
            <a:pPr lvl="1">
              <a:spcAft>
                <a:spcPts val="1200"/>
              </a:spcAft>
            </a:pPr>
            <a:r>
              <a:rPr lang="en-US" sz="2000" dirty="0" smtClean="0"/>
              <a:t>We “see” wind through the force of these molecules on objects, such as leaves</a:t>
            </a:r>
          </a:p>
          <a:p>
            <a:r>
              <a:rPr lang="en-US" sz="2000" dirty="0" smtClean="0"/>
              <a:t>Air moves from areas of high pressure to low pressure</a:t>
            </a:r>
          </a:p>
          <a:p>
            <a:pPr lvl="1"/>
            <a:r>
              <a:rPr lang="en-US" sz="2000" dirty="0" smtClean="0"/>
              <a:t>Recall </a:t>
            </a:r>
            <a:r>
              <a:rPr lang="en-US" sz="2000" i="1" dirty="0" smtClean="0">
                <a:solidFill>
                  <a:srgbClr val="000090"/>
                </a:solidFill>
              </a:rPr>
              <a:t>density</a:t>
            </a:r>
            <a:r>
              <a:rPr lang="en-US" sz="2000" dirty="0" smtClean="0"/>
              <a:t> – molecules are packed more tightly together when pressure is high, so they want to spread out a bit</a:t>
            </a:r>
          </a:p>
        </p:txBody>
      </p:sp>
      <p:pic>
        <p:nvPicPr>
          <p:cNvPr id="6" name="Picture 5" descr="pgfor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676400"/>
            <a:ext cx="3373755" cy="2628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38800" y="4343400"/>
            <a:ext cx="3407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Source: NOAA National Weather Service </a:t>
            </a:r>
            <a:r>
              <a:rPr lang="en-US" sz="1200" b="1" i="1" dirty="0" err="1" smtClean="0"/>
              <a:t>Jetstream</a:t>
            </a:r>
            <a:endParaRPr lang="en-US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makes the wind blow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029200" cy="5257800"/>
          </a:xfrm>
        </p:spPr>
        <p:txBody>
          <a:bodyPr>
            <a:noAutofit/>
          </a:bodyPr>
          <a:lstStyle/>
          <a:p>
            <a:r>
              <a:rPr lang="en-US" sz="1800" dirty="0" smtClean="0"/>
              <a:t>But remember all that stuff about the Earth’s rotation?</a:t>
            </a:r>
          </a:p>
          <a:p>
            <a:pPr lvl="1"/>
            <a:r>
              <a:rPr lang="en-US" sz="1800" dirty="0" smtClean="0"/>
              <a:t>The </a:t>
            </a:r>
            <a:r>
              <a:rPr lang="en-US" sz="1800" i="1" dirty="0" err="1" smtClean="0">
                <a:solidFill>
                  <a:srgbClr val="000090"/>
                </a:solidFill>
              </a:rPr>
              <a:t>Coriolis</a:t>
            </a:r>
            <a:r>
              <a:rPr lang="en-US" sz="1800" i="1" dirty="0" smtClean="0">
                <a:solidFill>
                  <a:srgbClr val="000090"/>
                </a:solidFill>
              </a:rPr>
              <a:t> force</a:t>
            </a:r>
            <a:r>
              <a:rPr lang="en-US" sz="1800" dirty="0" smtClean="0">
                <a:solidFill>
                  <a:srgbClr val="000090"/>
                </a:solidFill>
              </a:rPr>
              <a:t> </a:t>
            </a:r>
            <a:r>
              <a:rPr lang="en-US" sz="1800" dirty="0" smtClean="0"/>
              <a:t>turns air parcels to the right (in the northern hemisphere)</a:t>
            </a: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This causes air to ‘spin’ around the pressure centers</a:t>
            </a:r>
          </a:p>
          <a:p>
            <a:r>
              <a:rPr lang="en-US" sz="1800" dirty="0" smtClean="0"/>
              <a:t>The air would end up going around in circles around the pressure centers except for </a:t>
            </a:r>
            <a:r>
              <a:rPr lang="en-US" sz="1800" i="1" u="sng" dirty="0" smtClean="0">
                <a:solidFill>
                  <a:srgbClr val="000090"/>
                </a:solidFill>
              </a:rPr>
              <a:t>friction</a:t>
            </a:r>
            <a:endParaRPr lang="en-US" sz="1800" dirty="0" smtClean="0">
              <a:solidFill>
                <a:srgbClr val="000090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sz="1800" dirty="0" smtClean="0"/>
              <a:t>Friction slows wind speeds, lessening the effects of the </a:t>
            </a:r>
            <a:r>
              <a:rPr lang="en-US" sz="1800" dirty="0" err="1" smtClean="0"/>
              <a:t>Coriolis</a:t>
            </a:r>
            <a:r>
              <a:rPr lang="en-US" sz="1800" dirty="0" smtClean="0"/>
              <a:t> force</a:t>
            </a:r>
          </a:p>
          <a:p>
            <a:pPr>
              <a:spcAft>
                <a:spcPts val="600"/>
              </a:spcAft>
            </a:pPr>
            <a:r>
              <a:rPr lang="en-US" sz="1800" dirty="0" smtClean="0"/>
              <a:t>Air moving away from high pressure creates </a:t>
            </a:r>
            <a:r>
              <a:rPr lang="en-US" sz="1800" i="1" u="sng" dirty="0" smtClean="0">
                <a:solidFill>
                  <a:srgbClr val="000090"/>
                </a:solidFill>
              </a:rPr>
              <a:t>divergence</a:t>
            </a:r>
            <a:r>
              <a:rPr lang="en-US" sz="1800" dirty="0" smtClean="0"/>
              <a:t> at the surface, drawing air downward from aloft</a:t>
            </a:r>
          </a:p>
          <a:p>
            <a:r>
              <a:rPr lang="en-US" sz="1800" dirty="0" smtClean="0"/>
              <a:t>Air moving toward low pressure creates </a:t>
            </a:r>
            <a:r>
              <a:rPr lang="en-US" sz="1800" i="1" u="sng" dirty="0" smtClean="0">
                <a:solidFill>
                  <a:srgbClr val="000090"/>
                </a:solidFill>
              </a:rPr>
              <a:t>convergence</a:t>
            </a:r>
            <a:r>
              <a:rPr lang="en-US" sz="1800" dirty="0" smtClean="0">
                <a:solidFill>
                  <a:srgbClr val="000090"/>
                </a:solidFill>
              </a:rPr>
              <a:t> </a:t>
            </a:r>
            <a:r>
              <a:rPr lang="en-US" sz="1800" dirty="0" smtClean="0"/>
              <a:t>at the surface, forcing air upward near the low’s center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38800" y="4343400"/>
            <a:ext cx="3407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Source: NOAA National Weather Service </a:t>
            </a:r>
            <a:r>
              <a:rPr lang="en-US" sz="1200" b="1" i="1" dirty="0" err="1" smtClean="0"/>
              <a:t>Jetstream</a:t>
            </a:r>
            <a:endParaRPr lang="en-US" sz="1200" b="1" i="1" dirty="0"/>
          </a:p>
        </p:txBody>
      </p:sp>
      <p:pic>
        <p:nvPicPr>
          <p:cNvPr id="8" name="Picture 7" descr="hi_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8800" y="1752600"/>
            <a:ext cx="3381709" cy="2622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Low vs. High Pressure (N. </a:t>
            </a:r>
            <a:r>
              <a:rPr lang="en-US" dirty="0" err="1" smtClean="0">
                <a:ea typeface="+mj-ea"/>
                <a:cs typeface="+mj-cs"/>
              </a:rPr>
              <a:t>Hemis</a:t>
            </a:r>
            <a:r>
              <a:rPr lang="en-US" dirty="0" smtClean="0">
                <a:ea typeface="+mj-ea"/>
                <a:cs typeface="+mj-cs"/>
              </a:rPr>
              <a:t>.)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 flipV="1">
            <a:off x="3135313" y="3051175"/>
            <a:ext cx="0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3144838" y="1997075"/>
            <a:ext cx="0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 flipH="1">
            <a:off x="3352800" y="2765425"/>
            <a:ext cx="466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>
            <a:off x="2503488" y="2782888"/>
            <a:ext cx="439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 flipH="1">
            <a:off x="3325813" y="2271713"/>
            <a:ext cx="363537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 flipH="1" flipV="1">
            <a:off x="3300413" y="2955925"/>
            <a:ext cx="327025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>
            <a:off x="2647950" y="2284413"/>
            <a:ext cx="307975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 flipV="1">
            <a:off x="2600325" y="2954338"/>
            <a:ext cx="363538" cy="261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 flipV="1">
            <a:off x="5824538" y="3044825"/>
            <a:ext cx="0" cy="476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>
            <a:off x="5834063" y="1990725"/>
            <a:ext cx="0" cy="493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5" name="Line 17"/>
          <p:cNvSpPr>
            <a:spLocks noChangeShapeType="1"/>
          </p:cNvSpPr>
          <p:nvPr/>
        </p:nvSpPr>
        <p:spPr bwMode="auto">
          <a:xfrm flipH="1">
            <a:off x="6042025" y="2759075"/>
            <a:ext cx="466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6" name="Line 18"/>
          <p:cNvSpPr>
            <a:spLocks noChangeShapeType="1"/>
          </p:cNvSpPr>
          <p:nvPr/>
        </p:nvSpPr>
        <p:spPr bwMode="auto">
          <a:xfrm>
            <a:off x="5192713" y="2776538"/>
            <a:ext cx="4397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7" name="Line 19"/>
          <p:cNvSpPr>
            <a:spLocks noChangeShapeType="1"/>
          </p:cNvSpPr>
          <p:nvPr/>
        </p:nvSpPr>
        <p:spPr bwMode="auto">
          <a:xfrm flipH="1">
            <a:off x="6015038" y="2265363"/>
            <a:ext cx="363537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8" name="Line 20"/>
          <p:cNvSpPr>
            <a:spLocks noChangeShapeType="1"/>
          </p:cNvSpPr>
          <p:nvPr/>
        </p:nvSpPr>
        <p:spPr bwMode="auto">
          <a:xfrm flipH="1" flipV="1">
            <a:off x="5989638" y="2949575"/>
            <a:ext cx="327025" cy="33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49" name="Line 21"/>
          <p:cNvSpPr>
            <a:spLocks noChangeShapeType="1"/>
          </p:cNvSpPr>
          <p:nvPr/>
        </p:nvSpPr>
        <p:spPr bwMode="auto">
          <a:xfrm>
            <a:off x="5337175" y="2278063"/>
            <a:ext cx="307975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50" name="Line 22"/>
          <p:cNvSpPr>
            <a:spLocks noChangeShapeType="1"/>
          </p:cNvSpPr>
          <p:nvPr/>
        </p:nvSpPr>
        <p:spPr bwMode="auto">
          <a:xfrm flipV="1">
            <a:off x="5289550" y="2947988"/>
            <a:ext cx="363538" cy="261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51" name="Line 23"/>
          <p:cNvSpPr>
            <a:spLocks noChangeShapeType="1"/>
          </p:cNvSpPr>
          <p:nvPr/>
        </p:nvSpPr>
        <p:spPr bwMode="auto">
          <a:xfrm flipH="1">
            <a:off x="5207000" y="2778125"/>
            <a:ext cx="466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54" name="Oval 26"/>
          <p:cNvSpPr>
            <a:spLocks noChangeArrowheads="1"/>
          </p:cNvSpPr>
          <p:nvPr/>
        </p:nvSpPr>
        <p:spPr bwMode="auto">
          <a:xfrm>
            <a:off x="2689225" y="3732213"/>
            <a:ext cx="941388" cy="923925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322638" y="3741738"/>
            <a:ext cx="298450" cy="344487"/>
            <a:chOff x="1775" y="2604"/>
            <a:chExt cx="188" cy="217"/>
          </a:xfrm>
        </p:grpSpPr>
        <p:sp>
          <p:nvSpPr>
            <p:cNvPr id="21573" name="Line 27"/>
            <p:cNvSpPr>
              <a:spLocks noChangeShapeType="1"/>
            </p:cNvSpPr>
            <p:nvPr/>
          </p:nvSpPr>
          <p:spPr bwMode="auto">
            <a:xfrm flipH="1">
              <a:off x="1781" y="2610"/>
              <a:ext cx="65" cy="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74" name="Line 28"/>
            <p:cNvSpPr>
              <a:spLocks noChangeShapeType="1"/>
            </p:cNvSpPr>
            <p:nvPr/>
          </p:nvSpPr>
          <p:spPr bwMode="auto">
            <a:xfrm flipH="1" flipV="1">
              <a:off x="1775" y="2604"/>
              <a:ext cx="18" cy="7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75" name="Freeform 29"/>
            <p:cNvSpPr>
              <a:spLocks/>
            </p:cNvSpPr>
            <p:nvPr/>
          </p:nvSpPr>
          <p:spPr bwMode="auto">
            <a:xfrm>
              <a:off x="1787" y="2610"/>
              <a:ext cx="176" cy="211"/>
            </a:xfrm>
            <a:custGeom>
              <a:avLst/>
              <a:gdLst>
                <a:gd name="T0" fmla="*/ 0 w 176"/>
                <a:gd name="T1" fmla="*/ 0 h 211"/>
                <a:gd name="T2" fmla="*/ 76 w 176"/>
                <a:gd name="T3" fmla="*/ 53 h 211"/>
                <a:gd name="T4" fmla="*/ 141 w 176"/>
                <a:gd name="T5" fmla="*/ 129 h 211"/>
                <a:gd name="T6" fmla="*/ 176 w 176"/>
                <a:gd name="T7" fmla="*/ 211 h 2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11"/>
                <a:gd name="T14" fmla="*/ 176 w 176"/>
                <a:gd name="T15" fmla="*/ 211 h 2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11">
                  <a:moveTo>
                    <a:pt x="0" y="0"/>
                  </a:moveTo>
                  <a:cubicBezTo>
                    <a:pt x="26" y="16"/>
                    <a:pt x="53" y="32"/>
                    <a:pt x="76" y="53"/>
                  </a:cubicBezTo>
                  <a:cubicBezTo>
                    <a:pt x="99" y="74"/>
                    <a:pt x="124" y="103"/>
                    <a:pt x="141" y="129"/>
                  </a:cubicBezTo>
                  <a:cubicBezTo>
                    <a:pt x="158" y="155"/>
                    <a:pt x="170" y="197"/>
                    <a:pt x="176" y="211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 rot="9892353">
            <a:off x="2794000" y="4370388"/>
            <a:ext cx="298450" cy="344487"/>
            <a:chOff x="1775" y="2604"/>
            <a:chExt cx="188" cy="217"/>
          </a:xfrm>
        </p:grpSpPr>
        <p:sp>
          <p:nvSpPr>
            <p:cNvPr id="21570" name="Line 32"/>
            <p:cNvSpPr>
              <a:spLocks noChangeShapeType="1"/>
            </p:cNvSpPr>
            <p:nvPr/>
          </p:nvSpPr>
          <p:spPr bwMode="auto">
            <a:xfrm flipH="1">
              <a:off x="1781" y="2610"/>
              <a:ext cx="65" cy="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71" name="Line 33"/>
            <p:cNvSpPr>
              <a:spLocks noChangeShapeType="1"/>
            </p:cNvSpPr>
            <p:nvPr/>
          </p:nvSpPr>
          <p:spPr bwMode="auto">
            <a:xfrm flipH="1" flipV="1">
              <a:off x="1775" y="2604"/>
              <a:ext cx="18" cy="7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72" name="Freeform 34"/>
            <p:cNvSpPr>
              <a:spLocks/>
            </p:cNvSpPr>
            <p:nvPr/>
          </p:nvSpPr>
          <p:spPr bwMode="auto">
            <a:xfrm>
              <a:off x="1787" y="2610"/>
              <a:ext cx="176" cy="211"/>
            </a:xfrm>
            <a:custGeom>
              <a:avLst/>
              <a:gdLst>
                <a:gd name="T0" fmla="*/ 0 w 176"/>
                <a:gd name="T1" fmla="*/ 0 h 211"/>
                <a:gd name="T2" fmla="*/ 76 w 176"/>
                <a:gd name="T3" fmla="*/ 53 h 211"/>
                <a:gd name="T4" fmla="*/ 141 w 176"/>
                <a:gd name="T5" fmla="*/ 129 h 211"/>
                <a:gd name="T6" fmla="*/ 176 w 176"/>
                <a:gd name="T7" fmla="*/ 211 h 2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11"/>
                <a:gd name="T14" fmla="*/ 176 w 176"/>
                <a:gd name="T15" fmla="*/ 211 h 2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11">
                  <a:moveTo>
                    <a:pt x="0" y="0"/>
                  </a:moveTo>
                  <a:cubicBezTo>
                    <a:pt x="26" y="16"/>
                    <a:pt x="53" y="32"/>
                    <a:pt x="76" y="53"/>
                  </a:cubicBezTo>
                  <a:cubicBezTo>
                    <a:pt x="99" y="74"/>
                    <a:pt x="124" y="103"/>
                    <a:pt x="141" y="129"/>
                  </a:cubicBezTo>
                  <a:cubicBezTo>
                    <a:pt x="158" y="155"/>
                    <a:pt x="170" y="197"/>
                    <a:pt x="176" y="211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163" name="Oval 35"/>
          <p:cNvSpPr>
            <a:spLocks noChangeArrowheads="1"/>
          </p:cNvSpPr>
          <p:nvPr/>
        </p:nvSpPr>
        <p:spPr bwMode="auto">
          <a:xfrm>
            <a:off x="5386388" y="3692525"/>
            <a:ext cx="941387" cy="923925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 flipH="1">
            <a:off x="5387975" y="3708400"/>
            <a:ext cx="298450" cy="344488"/>
            <a:chOff x="1775" y="2604"/>
            <a:chExt cx="188" cy="217"/>
          </a:xfrm>
        </p:grpSpPr>
        <p:sp>
          <p:nvSpPr>
            <p:cNvPr id="21567" name="Line 37"/>
            <p:cNvSpPr>
              <a:spLocks noChangeShapeType="1"/>
            </p:cNvSpPr>
            <p:nvPr/>
          </p:nvSpPr>
          <p:spPr bwMode="auto">
            <a:xfrm flipH="1">
              <a:off x="1781" y="2610"/>
              <a:ext cx="65" cy="6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8" name="Line 38"/>
            <p:cNvSpPr>
              <a:spLocks noChangeShapeType="1"/>
            </p:cNvSpPr>
            <p:nvPr/>
          </p:nvSpPr>
          <p:spPr bwMode="auto">
            <a:xfrm flipH="1" flipV="1">
              <a:off x="1775" y="2604"/>
              <a:ext cx="18" cy="7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9" name="Freeform 39"/>
            <p:cNvSpPr>
              <a:spLocks/>
            </p:cNvSpPr>
            <p:nvPr/>
          </p:nvSpPr>
          <p:spPr bwMode="auto">
            <a:xfrm>
              <a:off x="1787" y="2610"/>
              <a:ext cx="176" cy="211"/>
            </a:xfrm>
            <a:custGeom>
              <a:avLst/>
              <a:gdLst>
                <a:gd name="T0" fmla="*/ 0 w 176"/>
                <a:gd name="T1" fmla="*/ 0 h 211"/>
                <a:gd name="T2" fmla="*/ 76 w 176"/>
                <a:gd name="T3" fmla="*/ 53 h 211"/>
                <a:gd name="T4" fmla="*/ 141 w 176"/>
                <a:gd name="T5" fmla="*/ 129 h 211"/>
                <a:gd name="T6" fmla="*/ 176 w 176"/>
                <a:gd name="T7" fmla="*/ 211 h 2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11"/>
                <a:gd name="T14" fmla="*/ 176 w 176"/>
                <a:gd name="T15" fmla="*/ 211 h 2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11">
                  <a:moveTo>
                    <a:pt x="0" y="0"/>
                  </a:moveTo>
                  <a:cubicBezTo>
                    <a:pt x="26" y="16"/>
                    <a:pt x="53" y="32"/>
                    <a:pt x="76" y="53"/>
                  </a:cubicBezTo>
                  <a:cubicBezTo>
                    <a:pt x="99" y="74"/>
                    <a:pt x="124" y="103"/>
                    <a:pt x="141" y="129"/>
                  </a:cubicBezTo>
                  <a:cubicBezTo>
                    <a:pt x="158" y="155"/>
                    <a:pt x="170" y="197"/>
                    <a:pt x="176" y="211"/>
                  </a:cubicBezTo>
                </a:path>
              </a:pathLst>
            </a:custGeom>
            <a:noFill/>
            <a:ln w="19050">
              <a:solidFill>
                <a:srgbClr val="0033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 rot="11274430" flipH="1">
            <a:off x="5978525" y="4291013"/>
            <a:ext cx="298450" cy="344487"/>
            <a:chOff x="1775" y="2604"/>
            <a:chExt cx="188" cy="217"/>
          </a:xfrm>
        </p:grpSpPr>
        <p:sp>
          <p:nvSpPr>
            <p:cNvPr id="21564" name="Line 41"/>
            <p:cNvSpPr>
              <a:spLocks noChangeShapeType="1"/>
            </p:cNvSpPr>
            <p:nvPr/>
          </p:nvSpPr>
          <p:spPr bwMode="auto">
            <a:xfrm flipH="1">
              <a:off x="1781" y="2610"/>
              <a:ext cx="65" cy="6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5" name="Line 42"/>
            <p:cNvSpPr>
              <a:spLocks noChangeShapeType="1"/>
            </p:cNvSpPr>
            <p:nvPr/>
          </p:nvSpPr>
          <p:spPr bwMode="auto">
            <a:xfrm flipH="1" flipV="1">
              <a:off x="1775" y="2604"/>
              <a:ext cx="18" cy="7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66" name="Freeform 43"/>
            <p:cNvSpPr>
              <a:spLocks/>
            </p:cNvSpPr>
            <p:nvPr/>
          </p:nvSpPr>
          <p:spPr bwMode="auto">
            <a:xfrm>
              <a:off x="1787" y="2610"/>
              <a:ext cx="176" cy="211"/>
            </a:xfrm>
            <a:custGeom>
              <a:avLst/>
              <a:gdLst>
                <a:gd name="T0" fmla="*/ 0 w 176"/>
                <a:gd name="T1" fmla="*/ 0 h 211"/>
                <a:gd name="T2" fmla="*/ 76 w 176"/>
                <a:gd name="T3" fmla="*/ 53 h 211"/>
                <a:gd name="T4" fmla="*/ 141 w 176"/>
                <a:gd name="T5" fmla="*/ 129 h 211"/>
                <a:gd name="T6" fmla="*/ 176 w 176"/>
                <a:gd name="T7" fmla="*/ 211 h 2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11"/>
                <a:gd name="T14" fmla="*/ 176 w 176"/>
                <a:gd name="T15" fmla="*/ 211 h 2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11">
                  <a:moveTo>
                    <a:pt x="0" y="0"/>
                  </a:moveTo>
                  <a:cubicBezTo>
                    <a:pt x="26" y="16"/>
                    <a:pt x="53" y="32"/>
                    <a:pt x="76" y="53"/>
                  </a:cubicBezTo>
                  <a:cubicBezTo>
                    <a:pt x="99" y="74"/>
                    <a:pt x="124" y="103"/>
                    <a:pt x="141" y="129"/>
                  </a:cubicBezTo>
                  <a:cubicBezTo>
                    <a:pt x="158" y="155"/>
                    <a:pt x="170" y="197"/>
                    <a:pt x="176" y="211"/>
                  </a:cubicBezTo>
                </a:path>
              </a:pathLst>
            </a:custGeom>
            <a:noFill/>
            <a:ln w="19050">
              <a:solidFill>
                <a:srgbClr val="0033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175" name="Line 47"/>
          <p:cNvSpPr>
            <a:spLocks noChangeShapeType="1"/>
          </p:cNvSpPr>
          <p:nvPr/>
        </p:nvSpPr>
        <p:spPr bwMode="auto">
          <a:xfrm>
            <a:off x="214313" y="4124325"/>
            <a:ext cx="1763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76" name="Line 48"/>
          <p:cNvSpPr>
            <a:spLocks noChangeShapeType="1"/>
          </p:cNvSpPr>
          <p:nvPr/>
        </p:nvSpPr>
        <p:spPr bwMode="auto">
          <a:xfrm>
            <a:off x="7100888" y="4122738"/>
            <a:ext cx="17637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79" name="Line 51"/>
          <p:cNvSpPr>
            <a:spLocks noChangeShapeType="1"/>
          </p:cNvSpPr>
          <p:nvPr/>
        </p:nvSpPr>
        <p:spPr bwMode="auto">
          <a:xfrm flipV="1">
            <a:off x="279400" y="3937000"/>
            <a:ext cx="63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80" name="Line 52"/>
          <p:cNvSpPr>
            <a:spLocks noChangeShapeType="1"/>
          </p:cNvSpPr>
          <p:nvPr/>
        </p:nvSpPr>
        <p:spPr bwMode="auto">
          <a:xfrm flipV="1">
            <a:off x="8174038" y="3963988"/>
            <a:ext cx="63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81" name="Line 53"/>
          <p:cNvSpPr>
            <a:spLocks noChangeShapeType="1"/>
          </p:cNvSpPr>
          <p:nvPr/>
        </p:nvSpPr>
        <p:spPr bwMode="auto">
          <a:xfrm flipV="1">
            <a:off x="1252538" y="3930650"/>
            <a:ext cx="63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82" name="Line 54"/>
          <p:cNvSpPr>
            <a:spLocks noChangeShapeType="1"/>
          </p:cNvSpPr>
          <p:nvPr/>
        </p:nvSpPr>
        <p:spPr bwMode="auto">
          <a:xfrm flipV="1">
            <a:off x="7131050" y="3967163"/>
            <a:ext cx="63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85" name="Line 57"/>
          <p:cNvSpPr>
            <a:spLocks noChangeShapeType="1"/>
          </p:cNvSpPr>
          <p:nvPr/>
        </p:nvSpPr>
        <p:spPr bwMode="auto">
          <a:xfrm flipV="1">
            <a:off x="1073150" y="3097213"/>
            <a:ext cx="0" cy="63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86" name="Line 58"/>
          <p:cNvSpPr>
            <a:spLocks noChangeShapeType="1"/>
          </p:cNvSpPr>
          <p:nvPr/>
        </p:nvSpPr>
        <p:spPr bwMode="auto">
          <a:xfrm>
            <a:off x="7975600" y="3065463"/>
            <a:ext cx="0" cy="671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87" name="Line 59"/>
          <p:cNvSpPr>
            <a:spLocks noChangeShapeType="1"/>
          </p:cNvSpPr>
          <p:nvPr/>
        </p:nvSpPr>
        <p:spPr bwMode="auto">
          <a:xfrm>
            <a:off x="1333500" y="3013075"/>
            <a:ext cx="560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88" name="Line 60"/>
          <p:cNvSpPr>
            <a:spLocks noChangeShapeType="1"/>
          </p:cNvSpPr>
          <p:nvPr/>
        </p:nvSpPr>
        <p:spPr bwMode="auto">
          <a:xfrm>
            <a:off x="7212013" y="3030538"/>
            <a:ext cx="560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89" name="Line 61"/>
          <p:cNvSpPr>
            <a:spLocks noChangeShapeType="1"/>
          </p:cNvSpPr>
          <p:nvPr/>
        </p:nvSpPr>
        <p:spPr bwMode="auto">
          <a:xfrm flipV="1">
            <a:off x="7108825" y="3095625"/>
            <a:ext cx="0" cy="63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90" name="Line 62"/>
          <p:cNvSpPr>
            <a:spLocks noChangeShapeType="1"/>
          </p:cNvSpPr>
          <p:nvPr/>
        </p:nvSpPr>
        <p:spPr bwMode="auto">
          <a:xfrm flipV="1">
            <a:off x="8780463" y="3116263"/>
            <a:ext cx="0" cy="63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91" name="Line 63"/>
          <p:cNvSpPr>
            <a:spLocks noChangeShapeType="1"/>
          </p:cNvSpPr>
          <p:nvPr/>
        </p:nvSpPr>
        <p:spPr bwMode="auto">
          <a:xfrm>
            <a:off x="1889125" y="3100388"/>
            <a:ext cx="0" cy="671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92" name="Line 64"/>
          <p:cNvSpPr>
            <a:spLocks noChangeShapeType="1"/>
          </p:cNvSpPr>
          <p:nvPr/>
        </p:nvSpPr>
        <p:spPr bwMode="auto">
          <a:xfrm>
            <a:off x="255588" y="3117850"/>
            <a:ext cx="0" cy="671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93" name="Line 65"/>
          <p:cNvSpPr>
            <a:spLocks noChangeShapeType="1"/>
          </p:cNvSpPr>
          <p:nvPr/>
        </p:nvSpPr>
        <p:spPr bwMode="auto">
          <a:xfrm>
            <a:off x="8148638" y="3033713"/>
            <a:ext cx="560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94" name="Line 66"/>
          <p:cNvSpPr>
            <a:spLocks noChangeShapeType="1"/>
          </p:cNvSpPr>
          <p:nvPr/>
        </p:nvSpPr>
        <p:spPr bwMode="auto">
          <a:xfrm>
            <a:off x="298450" y="3013075"/>
            <a:ext cx="560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8195" name="Picture 67" descr="j02938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013" y="2630488"/>
            <a:ext cx="549275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96" name="Oval 68"/>
          <p:cNvSpPr>
            <a:spLocks noChangeArrowheads="1"/>
          </p:cNvSpPr>
          <p:nvPr/>
        </p:nvSpPr>
        <p:spPr bwMode="auto">
          <a:xfrm>
            <a:off x="3581400" y="4143375"/>
            <a:ext cx="112713" cy="1111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97" name="Line 69"/>
          <p:cNvSpPr>
            <a:spLocks noChangeShapeType="1"/>
          </p:cNvSpPr>
          <p:nvPr/>
        </p:nvSpPr>
        <p:spPr bwMode="auto">
          <a:xfrm flipH="1" flipV="1">
            <a:off x="3646488" y="3937000"/>
            <a:ext cx="1587" cy="2333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98" name="Line 70"/>
          <p:cNvSpPr>
            <a:spLocks noChangeShapeType="1"/>
          </p:cNvSpPr>
          <p:nvPr/>
        </p:nvSpPr>
        <p:spPr bwMode="auto">
          <a:xfrm flipH="1" flipV="1">
            <a:off x="4137025" y="2774950"/>
            <a:ext cx="5461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99" name="Rectangle 71"/>
          <p:cNvSpPr>
            <a:spLocks noChangeArrowheads="1"/>
          </p:cNvSpPr>
          <p:nvPr/>
        </p:nvSpPr>
        <p:spPr bwMode="auto">
          <a:xfrm>
            <a:off x="22225" y="2435225"/>
            <a:ext cx="2114550" cy="28527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200" name="Rectangle 72"/>
          <p:cNvSpPr>
            <a:spLocks noChangeArrowheads="1"/>
          </p:cNvSpPr>
          <p:nvPr/>
        </p:nvSpPr>
        <p:spPr bwMode="auto">
          <a:xfrm>
            <a:off x="6875463" y="2357438"/>
            <a:ext cx="2114550" cy="28527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2663825" y="5824538"/>
            <a:ext cx="6480175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ea typeface="ＭＳ Ｐゴシック" pitchFamily="27" charset="-128"/>
                <a:cs typeface="ＭＳ Ｐゴシック" pitchFamily="27" charset="-128"/>
              </a:rPr>
              <a:t>In the Northern Hemisphere, if you stand with your back to the wind, then the lower pressure will be to your left.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914650" y="2490788"/>
            <a:ext cx="458788" cy="58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 Black" pitchFamily="27" charset="0"/>
                <a:ea typeface="ＭＳ Ｐゴシック" pitchFamily="27" charset="-128"/>
                <a:cs typeface="ＭＳ Ｐゴシック" pitchFamily="27" charset="-128"/>
              </a:rPr>
              <a:t>L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613400" y="2503488"/>
            <a:ext cx="484188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33CC"/>
                </a:solidFill>
                <a:latin typeface="Arial Black" pitchFamily="27" charset="0"/>
                <a:ea typeface="ＭＳ Ｐゴシック" pitchFamily="27" charset="-128"/>
                <a:cs typeface="ＭＳ Ｐゴシック" pitchFamily="27" charset="-128"/>
              </a:rPr>
              <a:t>H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607050" y="3913188"/>
            <a:ext cx="484188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33CC"/>
                </a:solidFill>
                <a:latin typeface="Arial Black" pitchFamily="27" charset="0"/>
                <a:ea typeface="ＭＳ Ｐゴシック" pitchFamily="27" charset="-128"/>
                <a:cs typeface="ＭＳ Ｐゴシック" pitchFamily="27" charset="-128"/>
              </a:rPr>
              <a:t>H</a:t>
            </a:r>
            <a:endParaRPr lang="en-US" sz="3200" b="1">
              <a:solidFill>
                <a:srgbClr val="0033CC"/>
              </a:solidFill>
              <a:latin typeface="Arial Black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951163" y="3897313"/>
            <a:ext cx="458787" cy="58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 Black" pitchFamily="27" charset="0"/>
                <a:ea typeface="ＭＳ Ｐゴシック" pitchFamily="27" charset="-128"/>
                <a:cs typeface="ＭＳ Ｐゴシック" pitchFamily="27" charset="-128"/>
              </a:rPr>
              <a:t>L</a:t>
            </a:r>
          </a:p>
        </p:txBody>
      </p:sp>
      <p:sp>
        <p:nvSpPr>
          <p:cNvPr id="78" name="TextBox 77"/>
          <p:cNvSpPr txBox="1"/>
          <p:nvPr/>
        </p:nvSpPr>
        <p:spPr>
          <a:xfrm flipH="1">
            <a:off x="0" y="4194175"/>
            <a:ext cx="2090738" cy="923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ea typeface="ＭＳ Ｐゴシック" pitchFamily="27" charset="-128"/>
                <a:cs typeface="ＭＳ Ｐゴシック" pitchFamily="27" charset="-128"/>
              </a:rPr>
              <a:t>Surface convergence </a:t>
            </a:r>
            <a:r>
              <a:rPr lang="en-US">
                <a:solidFill>
                  <a:srgbClr val="000000"/>
                </a:solidFill>
                <a:ea typeface="ＭＳ Ｐゴシック" pitchFamily="27" charset="-128"/>
                <a:cs typeface="ＭＳ Ｐゴシック" pitchFamily="27" charset="-128"/>
                <a:sym typeface="Wingdings" pitchFamily="27" charset="2"/>
              </a:rPr>
              <a:t> rising motion</a:t>
            </a:r>
            <a:endParaRPr lang="en-US">
              <a:solidFill>
                <a:srgbClr val="000000"/>
              </a:solidFill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79" name="TextBox 78"/>
          <p:cNvSpPr txBox="1"/>
          <p:nvPr/>
        </p:nvSpPr>
        <p:spPr>
          <a:xfrm flipH="1">
            <a:off x="7019925" y="4194175"/>
            <a:ext cx="1979613" cy="923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000000"/>
                </a:solidFill>
                <a:ea typeface="ＭＳ Ｐゴシック" pitchFamily="27" charset="-128"/>
                <a:cs typeface="ＭＳ Ｐゴシック" pitchFamily="27" charset="-128"/>
              </a:rPr>
              <a:t>Surface divergence </a:t>
            </a:r>
            <a:r>
              <a:rPr lang="en-US">
                <a:solidFill>
                  <a:srgbClr val="000000"/>
                </a:solidFill>
                <a:ea typeface="ＭＳ Ｐゴシック" pitchFamily="27" charset="-128"/>
                <a:cs typeface="ＭＳ Ｐゴシック" pitchFamily="27" charset="-128"/>
                <a:sym typeface="Wingdings" pitchFamily="27" charset="2"/>
              </a:rPr>
              <a:t> sinking motion</a:t>
            </a:r>
            <a:endParaRPr lang="en-US">
              <a:solidFill>
                <a:srgbClr val="000000"/>
              </a:solidFill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127250" y="4921250"/>
            <a:ext cx="2220913" cy="646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  <a:ea typeface="ＭＳ Ｐゴシック" pitchFamily="27" charset="-128"/>
                <a:cs typeface="ＭＳ Ｐゴシック" pitchFamily="27" charset="-128"/>
              </a:rPr>
              <a:t>Counter-clockwise (cyclonic) flow</a:t>
            </a:r>
            <a:endParaRPr lang="en-US">
              <a:solidFill>
                <a:srgbClr val="000000"/>
              </a:solidFill>
              <a:ea typeface="ＭＳ Ｐゴシック" pitchFamily="27" charset="-128"/>
              <a:cs typeface="ＭＳ Ｐゴシック" pitchFamily="27" charset="-128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687888" y="4910138"/>
            <a:ext cx="2293937" cy="646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  <a:ea typeface="ＭＳ Ｐゴシック" pitchFamily="27" charset="-128"/>
                <a:cs typeface="ＭＳ Ｐゴシック" pitchFamily="27" charset="-128"/>
              </a:rPr>
              <a:t>Clockwise (anticyclonic) flow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44550" y="3611563"/>
            <a:ext cx="458788" cy="58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 Black" pitchFamily="27" charset="0"/>
                <a:ea typeface="ＭＳ Ｐゴシック" pitchFamily="27" charset="-128"/>
                <a:cs typeface="ＭＳ Ｐゴシック" pitchFamily="27" charset="-128"/>
              </a:rPr>
              <a:t>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739063" y="3662363"/>
            <a:ext cx="484187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33CC"/>
                </a:solidFill>
                <a:latin typeface="Arial Black" pitchFamily="27" charset="0"/>
                <a:ea typeface="ＭＳ Ｐゴシック" pitchFamily="27" charset="-128"/>
                <a:cs typeface="ＭＳ Ｐゴシック" pitchFamily="27" charset="-128"/>
              </a:rPr>
              <a:t>H</a:t>
            </a:r>
            <a:endParaRPr lang="en-US" sz="3200" b="1">
              <a:solidFill>
                <a:srgbClr val="0033CC"/>
              </a:solidFill>
              <a:latin typeface="Arial Black" pitchFamily="27" charset="0"/>
              <a:ea typeface="ＭＳ Ｐゴシック" pitchFamily="27" charset="-128"/>
              <a:cs typeface="ＭＳ Ｐゴシック" pitchFamily="27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7351E-6 L -0.22465 -1.47351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8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 animBg="1"/>
      <p:bldP spid="48136" grpId="0" animBg="1"/>
      <p:bldP spid="48137" grpId="0" animBg="1"/>
      <p:bldP spid="48138" grpId="0" animBg="1"/>
      <p:bldP spid="48139" grpId="0" animBg="1"/>
      <p:bldP spid="48140" grpId="0" animBg="1"/>
      <p:bldP spid="48141" grpId="0" animBg="1"/>
      <p:bldP spid="48142" grpId="0" animBg="1"/>
      <p:bldP spid="48143" grpId="0" animBg="1"/>
      <p:bldP spid="48144" grpId="0" animBg="1"/>
      <p:bldP spid="48145" grpId="0" animBg="1"/>
      <p:bldP spid="48146" grpId="0" animBg="1"/>
      <p:bldP spid="48147" grpId="0" animBg="1"/>
      <p:bldP spid="48148" grpId="0" animBg="1"/>
      <p:bldP spid="48149" grpId="0" animBg="1"/>
      <p:bldP spid="48150" grpId="0" animBg="1"/>
      <p:bldP spid="48151" grpId="0" animBg="1"/>
      <p:bldP spid="48151" grpId="1" animBg="1"/>
      <p:bldP spid="48154" grpId="0" animBg="1"/>
      <p:bldP spid="48163" grpId="0" animBg="1"/>
      <p:bldP spid="48175" grpId="0" animBg="1"/>
      <p:bldP spid="48176" grpId="0" animBg="1"/>
      <p:bldP spid="48179" grpId="0" animBg="1"/>
      <p:bldP spid="48180" grpId="0" animBg="1"/>
      <p:bldP spid="48181" grpId="0" animBg="1"/>
      <p:bldP spid="48182" grpId="0" animBg="1"/>
      <p:bldP spid="48185" grpId="0" animBg="1"/>
      <p:bldP spid="48186" grpId="0" animBg="1"/>
      <p:bldP spid="48186" grpId="1" animBg="1"/>
      <p:bldP spid="48187" grpId="0" animBg="1"/>
      <p:bldP spid="48187" grpId="1" animBg="1"/>
      <p:bldP spid="48187" grpId="2" animBg="1"/>
      <p:bldP spid="48187" grpId="3" animBg="1"/>
      <p:bldP spid="48188" grpId="0" animBg="1"/>
      <p:bldP spid="48189" grpId="0" animBg="1"/>
      <p:bldP spid="48190" grpId="0" animBg="1"/>
      <p:bldP spid="48191" grpId="0" animBg="1"/>
      <p:bldP spid="48191" grpId="1" animBg="1"/>
      <p:bldP spid="48191" grpId="2" animBg="1"/>
      <p:bldP spid="48192" grpId="0" animBg="1"/>
      <p:bldP spid="48192" grpId="1" animBg="1"/>
      <p:bldP spid="48192" grpId="2" animBg="1"/>
      <p:bldP spid="48193" grpId="0" animBg="1"/>
      <p:bldP spid="48194" grpId="0" animBg="1"/>
      <p:bldP spid="48194" grpId="1" animBg="1"/>
      <p:bldP spid="48194" grpId="2" animBg="1"/>
      <p:bldP spid="48194" grpId="3" animBg="1"/>
      <p:bldP spid="48196" grpId="0" animBg="1"/>
      <p:bldP spid="48197" grpId="0" animBg="1"/>
      <p:bldP spid="48198" grpId="0" animBg="1"/>
      <p:bldP spid="48199" grpId="0" animBg="1"/>
      <p:bldP spid="48200" grpId="0" animBg="1"/>
      <p:bldP spid="73" grpId="0"/>
      <p:bldP spid="78" grpId="0"/>
      <p:bldP spid="79" grpId="0"/>
      <p:bldP spid="81" grpId="0"/>
      <p:bldP spid="82" grpId="0"/>
      <p:bldP spid="71" grpId="0"/>
      <p:bldP spid="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MASSES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6" descr="climate_west"/>
          <p:cNvPicPr>
            <a:picLocks noChangeAspect="1" noChangeArrowheads="1"/>
          </p:cNvPicPr>
          <p:nvPr/>
        </p:nvPicPr>
        <p:blipFill>
          <a:blip r:embed="rId3" cstate="print"/>
          <a:srcRect t="2708" b="6776"/>
          <a:stretch>
            <a:fillRect/>
          </a:stretch>
        </p:blipFill>
        <p:spPr bwMode="auto">
          <a:xfrm>
            <a:off x="4541835" y="1752601"/>
            <a:ext cx="460216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This?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000" dirty="0" smtClean="0"/>
              <a:t>Air in motion brings with it characteristics of its source region</a:t>
            </a:r>
          </a:p>
          <a:p>
            <a:pPr>
              <a:spcAft>
                <a:spcPts val="1200"/>
              </a:spcAft>
            </a:pPr>
            <a:r>
              <a:rPr lang="en-US" sz="2000" dirty="0" smtClean="0"/>
              <a:t>These characteristics are called an </a:t>
            </a:r>
            <a:r>
              <a:rPr lang="en-US" sz="2000" i="1" u="sng" dirty="0" smtClean="0">
                <a:solidFill>
                  <a:srgbClr val="000090"/>
                </a:solidFill>
              </a:rPr>
              <a:t>air mass</a:t>
            </a:r>
            <a:endParaRPr lang="en-US" sz="2000" dirty="0" smtClean="0">
              <a:solidFill>
                <a:srgbClr val="000090"/>
              </a:solidFill>
            </a:endParaRPr>
          </a:p>
          <a:p>
            <a:r>
              <a:rPr lang="en-US" sz="2000" dirty="0" smtClean="0"/>
              <a:t>Boundaries between air masses are called </a:t>
            </a:r>
            <a:r>
              <a:rPr lang="en-US" sz="2000" i="1" u="sng" dirty="0" smtClean="0">
                <a:solidFill>
                  <a:srgbClr val="000090"/>
                </a:solidFill>
              </a:rPr>
              <a:t>fronts</a:t>
            </a:r>
            <a:endParaRPr lang="en-US" sz="2000" dirty="0" smtClean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Types of Air Masses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8914" name="Content Placeholder 4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pPr marL="623888" indent="-514350" eaLnBrk="1" hangingPunct="1">
              <a:buFont typeface="Arial"/>
              <a:buChar char="•"/>
            </a:pPr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Air masses are distinguished by one of four source characteristics:</a:t>
            </a:r>
          </a:p>
          <a:p>
            <a:pPr marL="1023938" lvl="1" indent="-514350">
              <a:buFont typeface="Lucida Sans Unicode" pitchFamily="27" charset="-52"/>
              <a:buAutoNum type="arabicPeriod"/>
            </a:pPr>
            <a:r>
              <a:rPr lang="en-US" sz="2000" dirty="0" smtClean="0">
                <a:solidFill>
                  <a:srgbClr val="000090"/>
                </a:solidFill>
                <a:ea typeface="ＭＳ Ｐゴシック" pitchFamily="27" charset="-128"/>
                <a:cs typeface="ＭＳ Ｐゴシック" pitchFamily="27" charset="-128"/>
              </a:rPr>
              <a:t>Polar</a:t>
            </a:r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 (sometimes called Arctic)</a:t>
            </a:r>
          </a:p>
          <a:p>
            <a:pPr marL="1023938" lvl="1" indent="-514350">
              <a:buFont typeface="Lucida Sans Unicode" pitchFamily="27" charset="-52"/>
              <a:buAutoNum type="arabicPeriod"/>
            </a:pPr>
            <a:r>
              <a:rPr lang="en-US" sz="2000" dirty="0" smtClean="0">
                <a:solidFill>
                  <a:srgbClr val="FF0000"/>
                </a:solidFill>
                <a:ea typeface="ＭＳ Ｐゴシック" pitchFamily="27" charset="-128"/>
                <a:cs typeface="ＭＳ Ｐゴシック" pitchFamily="27" charset="-128"/>
              </a:rPr>
              <a:t>Tropical</a:t>
            </a:r>
          </a:p>
          <a:p>
            <a:pPr marL="1023938" lvl="1" indent="-514350">
              <a:buFont typeface="Lucida Sans Unicode" pitchFamily="27" charset="-52"/>
              <a:buAutoNum type="arabicPeriod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ea typeface="ＭＳ Ｐゴシック" pitchFamily="27" charset="-128"/>
                <a:cs typeface="ＭＳ Ｐゴシック" pitchFamily="27" charset="-128"/>
              </a:rPr>
              <a:t>Continental</a:t>
            </a:r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 (land regions)</a:t>
            </a:r>
          </a:p>
          <a:p>
            <a:pPr marL="1023938" lvl="1" indent="-514350">
              <a:spcAft>
                <a:spcPts val="1200"/>
              </a:spcAft>
              <a:buFont typeface="Lucida Sans Unicode" pitchFamily="27" charset="-52"/>
              <a:buAutoNum type="arabicPeriod"/>
            </a:pPr>
            <a:r>
              <a:rPr lang="en-US" sz="2000" dirty="0" smtClean="0">
                <a:solidFill>
                  <a:srgbClr val="008000"/>
                </a:solidFill>
                <a:ea typeface="ＭＳ Ｐゴシック" pitchFamily="27" charset="-128"/>
                <a:cs typeface="ＭＳ Ｐゴシック" pitchFamily="27" charset="-128"/>
              </a:rPr>
              <a:t>Maritime</a:t>
            </a:r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 (water regions)</a:t>
            </a:r>
          </a:p>
          <a:p>
            <a:pPr marL="623888" indent="-514350" eaLnBrk="1" hangingPunct="1">
              <a:buFont typeface="Arial"/>
              <a:buChar char="•"/>
            </a:pPr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As air masses move, they become </a:t>
            </a:r>
            <a:r>
              <a:rPr lang="en-US" sz="2000" i="1" u="sng" dirty="0" smtClean="0">
                <a:solidFill>
                  <a:srgbClr val="000090"/>
                </a:solidFill>
                <a:ea typeface="ＭＳ Ｐゴシック" pitchFamily="27" charset="-128"/>
                <a:cs typeface="ＭＳ Ｐゴシック" pitchFamily="27" charset="-128"/>
              </a:rPr>
              <a:t>modified</a:t>
            </a:r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 such that they show characteristics of two source regions</a:t>
            </a:r>
          </a:p>
          <a:p>
            <a:pPr marL="1023938" lvl="1" indent="-514350">
              <a:buFont typeface="Arial"/>
              <a:buChar char="•"/>
            </a:pPr>
            <a:r>
              <a:rPr lang="en-US" sz="2000" dirty="0" err="1" smtClean="0">
                <a:ea typeface="ＭＳ Ｐゴシック" pitchFamily="27" charset="-128"/>
                <a:cs typeface="ＭＳ Ｐゴシック" pitchFamily="27" charset="-128"/>
              </a:rPr>
              <a:t>cP</a:t>
            </a:r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 = continental Polar </a:t>
            </a:r>
          </a:p>
          <a:p>
            <a:pPr marL="1023938" lvl="1" indent="-514350">
              <a:buFont typeface="Arial"/>
              <a:buChar char="•"/>
            </a:pPr>
            <a:r>
              <a:rPr lang="en-US" sz="2000" dirty="0" err="1" smtClean="0">
                <a:ea typeface="ＭＳ Ｐゴシック" pitchFamily="27" charset="-128"/>
                <a:cs typeface="ＭＳ Ｐゴシック" pitchFamily="27" charset="-128"/>
              </a:rPr>
              <a:t>mT</a:t>
            </a:r>
            <a:r>
              <a:rPr lang="en-US" sz="2000" dirty="0" smtClean="0">
                <a:ea typeface="ＭＳ Ｐゴシック" pitchFamily="27" charset="-128"/>
                <a:cs typeface="ＭＳ Ｐゴシック" pitchFamily="27" charset="-128"/>
              </a:rPr>
              <a:t> = maritime Tropical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Masses of North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953000" cy="4953000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None/>
            </a:pPr>
            <a:r>
              <a:rPr lang="en-US" dirty="0" smtClean="0"/>
              <a:t>(1)	</a:t>
            </a:r>
            <a:r>
              <a:rPr lang="en-US" sz="3789" dirty="0" err="1" smtClean="0">
                <a:solidFill>
                  <a:srgbClr val="7030A0"/>
                </a:solidFill>
              </a:rPr>
              <a:t>cP</a:t>
            </a:r>
            <a:r>
              <a:rPr lang="en-US" sz="3789" dirty="0" smtClean="0"/>
              <a:t> and </a:t>
            </a:r>
            <a:r>
              <a:rPr lang="en-US" sz="3789" dirty="0" err="1" smtClean="0">
                <a:solidFill>
                  <a:srgbClr val="7030A0"/>
                </a:solidFill>
              </a:rPr>
              <a:t>cA</a:t>
            </a:r>
            <a:r>
              <a:rPr lang="en-US" sz="3789" dirty="0" smtClean="0">
                <a:solidFill>
                  <a:srgbClr val="7030A0"/>
                </a:solidFill>
              </a:rPr>
              <a:t> </a:t>
            </a:r>
            <a:r>
              <a:rPr lang="en-US" sz="3789" dirty="0" smtClean="0"/>
              <a:t>Continental Polar and Continental Arctic</a:t>
            </a:r>
          </a:p>
          <a:p>
            <a:pPr marL="514350" indent="-514350">
              <a:spcAft>
                <a:spcPts val="1200"/>
              </a:spcAft>
              <a:buNone/>
            </a:pPr>
            <a:r>
              <a:rPr lang="en-US" sz="3789" dirty="0" smtClean="0"/>
              <a:t>	Cold (very cold in winter) and dry, stable conditions</a:t>
            </a:r>
          </a:p>
          <a:p>
            <a:pPr marL="514350" indent="-514350">
              <a:buNone/>
            </a:pPr>
            <a:r>
              <a:rPr lang="en-US" sz="3789" dirty="0" smtClean="0"/>
              <a:t>(2)	</a:t>
            </a:r>
            <a:r>
              <a:rPr lang="en-US" sz="3789" dirty="0" err="1" smtClean="0">
                <a:solidFill>
                  <a:srgbClr val="002060"/>
                </a:solidFill>
              </a:rPr>
              <a:t>mP</a:t>
            </a:r>
            <a:r>
              <a:rPr lang="en-US" sz="3789" dirty="0" smtClean="0">
                <a:solidFill>
                  <a:srgbClr val="002060"/>
                </a:solidFill>
              </a:rPr>
              <a:t> 		</a:t>
            </a:r>
            <a:r>
              <a:rPr lang="en-US" sz="3789" dirty="0" smtClean="0"/>
              <a:t>Maritime Polar</a:t>
            </a:r>
          </a:p>
          <a:p>
            <a:pPr marL="514350" indent="-514350">
              <a:spcAft>
                <a:spcPts val="1200"/>
              </a:spcAft>
              <a:buNone/>
            </a:pPr>
            <a:r>
              <a:rPr lang="en-US" sz="3789" dirty="0" smtClean="0"/>
              <a:t>	Cool, moist and somewhat unstable. Forms in polar regions, then moves over oceans.</a:t>
            </a:r>
          </a:p>
          <a:p>
            <a:pPr marL="514350" indent="-514350">
              <a:buNone/>
            </a:pPr>
            <a:r>
              <a:rPr lang="en-US" sz="3789" dirty="0" smtClean="0"/>
              <a:t>(3)	</a:t>
            </a:r>
            <a:r>
              <a:rPr lang="en-US" sz="3789" dirty="0" err="1" smtClean="0">
                <a:solidFill>
                  <a:srgbClr val="00B050"/>
                </a:solidFill>
              </a:rPr>
              <a:t>mT</a:t>
            </a:r>
            <a:r>
              <a:rPr lang="en-US" sz="3789" dirty="0" smtClean="0"/>
              <a:t>		Maritime Tropical</a:t>
            </a:r>
          </a:p>
          <a:p>
            <a:pPr marL="514350" indent="-514350">
              <a:spcAft>
                <a:spcPts val="1200"/>
              </a:spcAft>
              <a:buNone/>
            </a:pPr>
            <a:r>
              <a:rPr lang="en-US" sz="3789" dirty="0" smtClean="0"/>
              <a:t>	Very warm and moist. Forms over the eastern Pacific and the Caribbean sea and Gulf of Mexico.</a:t>
            </a:r>
          </a:p>
          <a:p>
            <a:pPr marL="514350" indent="-514350">
              <a:buNone/>
            </a:pPr>
            <a:r>
              <a:rPr lang="en-US" sz="3789" dirty="0" smtClean="0"/>
              <a:t>(4)	</a:t>
            </a:r>
            <a:r>
              <a:rPr lang="en-US" sz="3789" dirty="0" err="1" smtClean="0">
                <a:solidFill>
                  <a:srgbClr val="C00000"/>
                </a:solidFill>
              </a:rPr>
              <a:t>cT</a:t>
            </a:r>
            <a:r>
              <a:rPr lang="en-US" sz="3789" dirty="0" smtClean="0"/>
              <a:t>		Continental Tropical</a:t>
            </a:r>
          </a:p>
          <a:p>
            <a:pPr marL="514350" indent="-514350">
              <a:buNone/>
            </a:pPr>
            <a:r>
              <a:rPr lang="en-US" sz="3789" dirty="0" smtClean="0"/>
              <a:t>	Hot, dry and unstable conditions. Forms over northern Mexico and the southwestern U.S. during the summer.</a:t>
            </a:r>
            <a:endParaRPr lang="en-US" sz="3789" dirty="0"/>
          </a:p>
        </p:txBody>
      </p:sp>
      <p:pic>
        <p:nvPicPr>
          <p:cNvPr id="5" name="Picture 4" descr="airmass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1600200"/>
            <a:ext cx="3810000" cy="287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600" y="4495800"/>
            <a:ext cx="3407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Source: NOAA National Weather Service </a:t>
            </a:r>
            <a:r>
              <a:rPr lang="en-US" sz="1200" b="1" i="1" dirty="0" err="1" smtClean="0"/>
              <a:t>Jetstream</a:t>
            </a:r>
            <a:endParaRPr lang="en-US" sz="1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3391</TotalTime>
  <Words>1211</Words>
  <Application>Microsoft Office PowerPoint</Application>
  <PresentationFormat>On-screen Show (4:3)</PresentationFormat>
  <Paragraphs>272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Median</vt:lpstr>
      <vt:lpstr>Pressure systems, air masses &amp; fronts</vt:lpstr>
      <vt:lpstr>PRESSURE SYSTEMS</vt:lpstr>
      <vt:lpstr>Pressure makes the wind blow</vt:lpstr>
      <vt:lpstr>Pressure makes the wind blow</vt:lpstr>
      <vt:lpstr>Low vs. High Pressure (N. Hemis.)</vt:lpstr>
      <vt:lpstr>AIR MASSES</vt:lpstr>
      <vt:lpstr>Remember This?</vt:lpstr>
      <vt:lpstr>Types of Air Masses</vt:lpstr>
      <vt:lpstr>Air Masses of North America</vt:lpstr>
      <vt:lpstr>FRONTS</vt:lpstr>
      <vt:lpstr>Fronts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Merit Badge</dc:title>
  <dc:creator>Mark</dc:creator>
  <cp:lastModifiedBy>Mark</cp:lastModifiedBy>
  <cp:revision>153</cp:revision>
  <dcterms:created xsi:type="dcterms:W3CDTF">2009-10-01T23:29:59Z</dcterms:created>
  <dcterms:modified xsi:type="dcterms:W3CDTF">2010-04-21T01:21:52Z</dcterms:modified>
</cp:coreProperties>
</file>