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5"/>
  </p:notesMasterIdLst>
  <p:sldIdLst>
    <p:sldId id="256" r:id="rId2"/>
    <p:sldId id="648" r:id="rId3"/>
    <p:sldId id="327" r:id="rId4"/>
    <p:sldId id="328" r:id="rId5"/>
    <p:sldId id="535" r:id="rId6"/>
    <p:sldId id="426" r:id="rId7"/>
    <p:sldId id="427" r:id="rId8"/>
    <p:sldId id="350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8" r:id="rId17"/>
    <p:sldId id="623" r:id="rId18"/>
    <p:sldId id="625" r:id="rId19"/>
    <p:sldId id="645" r:id="rId20"/>
    <p:sldId id="626" r:id="rId21"/>
    <p:sldId id="646" r:id="rId22"/>
    <p:sldId id="627" r:id="rId23"/>
    <p:sldId id="642" r:id="rId24"/>
    <p:sldId id="628" r:id="rId25"/>
    <p:sldId id="629" r:id="rId26"/>
    <p:sldId id="630" r:id="rId27"/>
    <p:sldId id="631" r:id="rId28"/>
    <p:sldId id="632" r:id="rId29"/>
    <p:sldId id="633" r:id="rId30"/>
    <p:sldId id="634" r:id="rId31"/>
    <p:sldId id="635" r:id="rId32"/>
    <p:sldId id="639" r:id="rId33"/>
    <p:sldId id="64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A9C3-2CBA-44CB-A999-621E31B093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D14F-6FC1-4C1C-96AB-109ED68946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B2A06F-C75A-491D-B3F9-E89B6F8BF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740EF0-CBB1-497A-A1C4-539AB2E8B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9" r:id="rId12"/>
    <p:sldLayoutId id="2147483720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Climat</a:t>
            </a:r>
            <a:r>
              <a:rPr lang="en-US" dirty="0" smtClean="0"/>
              <a:t>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</a:t>
            </a:r>
            <a:r>
              <a:rPr lang="en-US" dirty="0"/>
              <a:t>Rainfall: </a:t>
            </a:r>
            <a:r>
              <a:rPr lang="en-US" dirty="0" smtClean="0"/>
              <a:t>OKC</a:t>
            </a:r>
            <a:endParaRPr lang="en-US" dirty="0"/>
          </a:p>
        </p:txBody>
      </p:sp>
      <p:graphicFrame>
        <p:nvGraphicFramePr>
          <p:cNvPr id="16163" name="Group 80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2976564"/>
        </p:xfrm>
        <a:graphic>
          <a:graphicData uri="http://schemas.openxmlformats.org/drawingml/2006/table">
            <a:tbl>
              <a:tblPr/>
              <a:tblGrid>
                <a:gridCol w="506413"/>
                <a:gridCol w="576262"/>
                <a:gridCol w="360363"/>
                <a:gridCol w="506412"/>
                <a:gridCol w="547688"/>
                <a:gridCol w="390525"/>
                <a:gridCol w="525462"/>
                <a:gridCol w="484188"/>
                <a:gridCol w="434975"/>
                <a:gridCol w="504825"/>
                <a:gridCol w="504825"/>
                <a:gridCol w="360362"/>
                <a:gridCol w="485775"/>
                <a:gridCol w="598488"/>
                <a:gridCol w="287337"/>
                <a:gridCol w="469900"/>
                <a:gridCol w="6858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1971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4.25”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1.53”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1.48”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9.54”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11.85”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5.88”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1972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2.05”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1.21”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2.86”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4.58”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2.92”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1.38”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1973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8.00”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0.96”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0.90”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5.19”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7.17”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4.39”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1974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6.24”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0.72”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1.02”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4.51”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2.15”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4.88”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1975</a:t>
                      </a: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1.92”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2.21”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4.59”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7.35”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6.05”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1.73”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162" name="Text Box 802"/>
          <p:cNvSpPr txBox="1">
            <a:spLocks noChangeArrowheads="1"/>
          </p:cNvSpPr>
          <p:nvPr/>
        </p:nvSpPr>
        <p:spPr bwMode="auto">
          <a:xfrm>
            <a:off x="1359553" y="3749675"/>
            <a:ext cx="64249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The average of all these numbers is </a:t>
            </a:r>
            <a:r>
              <a:rPr lang="en-US" sz="2400" dirty="0" smtClean="0"/>
              <a:t>3.98” </a:t>
            </a:r>
            <a:endParaRPr lang="en-US" sz="2400" dirty="0"/>
          </a:p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– the normal </a:t>
            </a:r>
            <a:r>
              <a:rPr lang="en-US" sz="2400" dirty="0" smtClean="0"/>
              <a:t>September </a:t>
            </a:r>
            <a:r>
              <a:rPr lang="en-US" sz="2400" dirty="0"/>
              <a:t>rainfall at </a:t>
            </a:r>
            <a:r>
              <a:rPr lang="en-US" sz="2400" dirty="0" smtClean="0"/>
              <a:t>Oklahoma City.</a:t>
            </a:r>
            <a:endParaRPr lang="en-US" sz="2400" dirty="0">
              <a:latin typeface="Times New Roman" pitchFamily="48" charset="0"/>
            </a:endParaRPr>
          </a:p>
        </p:txBody>
      </p:sp>
      <p:sp>
        <p:nvSpPr>
          <p:cNvPr id="16165" name="Text Box 805"/>
          <p:cNvSpPr txBox="1">
            <a:spLocks noChangeArrowheads="1"/>
          </p:cNvSpPr>
          <p:nvPr/>
        </p:nvSpPr>
        <p:spPr bwMode="auto">
          <a:xfrm>
            <a:off x="0" y="53340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Arial Narrow" pitchFamily="34" charset="0"/>
              </a:rPr>
              <a:t>The 1</a:t>
            </a:r>
            <a:r>
              <a:rPr lang="en-US" sz="2800" b="1" i="1" baseline="30000" dirty="0">
                <a:latin typeface="Arial Narrow" pitchFamily="34" charset="0"/>
              </a:rPr>
              <a:t>st</a:t>
            </a:r>
            <a:r>
              <a:rPr lang="en-US" sz="2800" b="1" i="1" dirty="0">
                <a:latin typeface="Arial Narrow" pitchFamily="34" charset="0"/>
              </a:rPr>
              <a:t> Dirty Secret of </a:t>
            </a:r>
            <a:r>
              <a:rPr lang="en-US" sz="2800" b="1" i="1" dirty="0" err="1">
                <a:latin typeface="Arial Narrow" pitchFamily="34" charset="0"/>
              </a:rPr>
              <a:t>Normals</a:t>
            </a:r>
            <a:r>
              <a:rPr lang="en-US" sz="2800" b="1" i="1" dirty="0">
                <a:latin typeface="Arial Narrow" pitchFamily="34" charset="0"/>
              </a:rPr>
              <a:t>:</a:t>
            </a:r>
            <a:endParaRPr lang="en-US" sz="2800" dirty="0">
              <a:latin typeface="Arial Narrow" pitchFamily="34" charset="0"/>
            </a:endParaRPr>
          </a:p>
          <a:p>
            <a:pPr algn="ctr"/>
            <a:r>
              <a:rPr lang="en-US" sz="2800" dirty="0" err="1">
                <a:latin typeface="Arial Narrow" pitchFamily="34" charset="0"/>
              </a:rPr>
              <a:t>Normals</a:t>
            </a:r>
            <a:r>
              <a:rPr lang="en-US" sz="2800" dirty="0">
                <a:latin typeface="Arial Narrow" pitchFamily="34" charset="0"/>
              </a:rPr>
              <a:t> only tell you the </a:t>
            </a:r>
            <a:r>
              <a:rPr lang="en-US" sz="2800" i="1" dirty="0">
                <a:latin typeface="Arial Narrow" pitchFamily="34" charset="0"/>
              </a:rPr>
              <a:t>average</a:t>
            </a:r>
            <a:r>
              <a:rPr lang="en-US" sz="2800" dirty="0">
                <a:latin typeface="Arial Narrow" pitchFamily="34" charset="0"/>
              </a:rPr>
              <a:t> for a particular month, day or year. They don’t tell you anything about natural variability!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2" grpId="0"/>
      <p:bldP spid="161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Normals Work the Same Way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Oklahoma City’s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Normal </a:t>
            </a:r>
            <a:r>
              <a:rPr lang="en-US" dirty="0" smtClean="0"/>
              <a:t>September </a:t>
            </a:r>
            <a:r>
              <a:rPr lang="en-US" dirty="0"/>
              <a:t>Rainfall: </a:t>
            </a:r>
            <a:r>
              <a:rPr lang="en-US" dirty="0" smtClean="0"/>
              <a:t>3.98”</a:t>
            </a:r>
            <a:endParaRPr lang="en-US" dirty="0"/>
          </a:p>
          <a:p>
            <a:pPr lvl="1"/>
            <a:r>
              <a:rPr lang="en-US" dirty="0"/>
              <a:t>Normal </a:t>
            </a:r>
            <a:r>
              <a:rPr lang="en-US" dirty="0" smtClean="0"/>
              <a:t>September </a:t>
            </a:r>
            <a:r>
              <a:rPr lang="en-US" dirty="0"/>
              <a:t>Temperature: </a:t>
            </a:r>
            <a:r>
              <a:rPr lang="en-US" dirty="0" smtClean="0"/>
              <a:t>73.2 </a:t>
            </a:r>
            <a:r>
              <a:rPr lang="en-US" dirty="0"/>
              <a:t>degrees</a:t>
            </a:r>
          </a:p>
          <a:p>
            <a:pPr lvl="1"/>
            <a:r>
              <a:rPr lang="en-US" dirty="0"/>
              <a:t>Normal </a:t>
            </a:r>
            <a:r>
              <a:rPr lang="en-US" dirty="0" smtClean="0"/>
              <a:t>September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High: </a:t>
            </a:r>
            <a:r>
              <a:rPr lang="en-US" dirty="0" smtClean="0"/>
              <a:t>81 </a:t>
            </a:r>
            <a:r>
              <a:rPr lang="en-US" dirty="0"/>
              <a:t>degrees</a:t>
            </a:r>
          </a:p>
          <a:p>
            <a:pPr lvl="1"/>
            <a:r>
              <a:rPr lang="en-US" dirty="0"/>
              <a:t>Normal </a:t>
            </a:r>
            <a:r>
              <a:rPr lang="en-US" dirty="0" smtClean="0"/>
              <a:t>“First </a:t>
            </a:r>
            <a:r>
              <a:rPr lang="en-US" dirty="0"/>
              <a:t>Freeze of </a:t>
            </a:r>
            <a:r>
              <a:rPr lang="en-US" dirty="0" smtClean="0"/>
              <a:t>Fall”: November 4</a:t>
            </a:r>
            <a:endParaRPr lang="en-US" dirty="0"/>
          </a:p>
          <a:p>
            <a:pPr lvl="3"/>
            <a:endParaRPr lang="en-US" dirty="0"/>
          </a:p>
          <a:p>
            <a:r>
              <a:rPr lang="en-US" i="1" dirty="0"/>
              <a:t>All of these are based on 30 numbers recorded between 1971-2000!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vs. “supposed to”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3" y="1941513"/>
            <a:ext cx="8358187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 normal is just an average!</a:t>
            </a:r>
          </a:p>
          <a:p>
            <a:r>
              <a:rPr lang="en-US" sz="2800" dirty="0"/>
              <a:t>It doesn’t mean “supposed to”</a:t>
            </a:r>
          </a:p>
          <a:p>
            <a:r>
              <a:rPr lang="en-US" sz="2800" dirty="0"/>
              <a:t>It’s not “supposed to” rain </a:t>
            </a:r>
            <a:r>
              <a:rPr lang="en-US" sz="2800" dirty="0" smtClean="0"/>
              <a:t>3.98” </a:t>
            </a:r>
            <a:r>
              <a:rPr lang="en-US" sz="2800" dirty="0"/>
              <a:t>at </a:t>
            </a:r>
            <a:r>
              <a:rPr lang="en-US" sz="2800" dirty="0" smtClean="0"/>
              <a:t>OKC </a:t>
            </a:r>
            <a:r>
              <a:rPr lang="en-US" sz="2800" dirty="0"/>
              <a:t>in </a:t>
            </a:r>
            <a:r>
              <a:rPr lang="en-US" sz="2800" dirty="0" smtClean="0"/>
              <a:t>September</a:t>
            </a:r>
            <a:endParaRPr lang="en-US" sz="2800" dirty="0"/>
          </a:p>
          <a:p>
            <a:r>
              <a:rPr lang="en-US" sz="2800" dirty="0"/>
              <a:t>It doesn’t “usually” rain </a:t>
            </a:r>
            <a:r>
              <a:rPr lang="en-US" sz="2800" dirty="0" smtClean="0"/>
              <a:t>3.98” </a:t>
            </a:r>
            <a:r>
              <a:rPr lang="en-US" sz="2800" dirty="0"/>
              <a:t>at </a:t>
            </a:r>
            <a:r>
              <a:rPr lang="en-US" sz="2800" dirty="0" smtClean="0"/>
              <a:t>OKC </a:t>
            </a:r>
            <a:r>
              <a:rPr lang="en-US" sz="2800" dirty="0"/>
              <a:t>in </a:t>
            </a:r>
            <a:r>
              <a:rPr lang="en-US" sz="2800" dirty="0" smtClean="0"/>
              <a:t>September</a:t>
            </a:r>
            <a:endParaRPr lang="en-US" sz="2800" dirty="0"/>
          </a:p>
          <a:p>
            <a:r>
              <a:rPr lang="en-US" sz="2800" dirty="0"/>
              <a:t>It has </a:t>
            </a:r>
            <a:r>
              <a:rPr lang="en-US" sz="2800" i="1" dirty="0"/>
              <a:t>never</a:t>
            </a:r>
            <a:r>
              <a:rPr lang="en-US" sz="2800" dirty="0"/>
              <a:t> rained exactly </a:t>
            </a:r>
            <a:r>
              <a:rPr lang="en-US" sz="2800" dirty="0" smtClean="0"/>
              <a:t>3.98” </a:t>
            </a:r>
            <a:r>
              <a:rPr lang="en-US" sz="2800" dirty="0"/>
              <a:t>at </a:t>
            </a:r>
            <a:r>
              <a:rPr lang="en-US" sz="2800" dirty="0" smtClean="0"/>
              <a:t>OKC </a:t>
            </a:r>
            <a:r>
              <a:rPr lang="en-US" sz="2800" dirty="0"/>
              <a:t>during </a:t>
            </a:r>
            <a:r>
              <a:rPr lang="en-US" sz="2800" i="1" dirty="0"/>
              <a:t>any</a:t>
            </a:r>
            <a:r>
              <a:rPr lang="en-US" sz="2800" dirty="0"/>
              <a:t> </a:t>
            </a:r>
            <a:r>
              <a:rPr lang="en-US" sz="2800" dirty="0" smtClean="0"/>
              <a:t>September </a:t>
            </a:r>
            <a:r>
              <a:rPr lang="en-US" sz="2800" dirty="0"/>
              <a:t>dating back to </a:t>
            </a:r>
            <a:r>
              <a:rPr lang="en-US" sz="2800" dirty="0" smtClean="0"/>
              <a:t>1896</a:t>
            </a:r>
            <a:endParaRPr lang="en-US" sz="2800" dirty="0"/>
          </a:p>
        </p:txBody>
      </p:sp>
      <p:sp>
        <p:nvSpPr>
          <p:cNvPr id="4" name="Text Box 805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Arial Narrow" pitchFamily="34" charset="0"/>
              </a:rPr>
              <a:t>The </a:t>
            </a:r>
            <a:r>
              <a:rPr lang="en-US" sz="2800" b="1" i="1" dirty="0" smtClean="0">
                <a:latin typeface="Arial Narrow" pitchFamily="34" charset="0"/>
              </a:rPr>
              <a:t>2</a:t>
            </a:r>
            <a:r>
              <a:rPr lang="en-US" sz="2800" b="1" i="1" baseline="30000" dirty="0" smtClean="0">
                <a:latin typeface="Arial Narrow" pitchFamily="34" charset="0"/>
              </a:rPr>
              <a:t>nd</a:t>
            </a:r>
            <a:r>
              <a:rPr lang="en-US" sz="2800" b="1" i="1" dirty="0" smtClean="0">
                <a:latin typeface="Arial Narrow" pitchFamily="34" charset="0"/>
              </a:rPr>
              <a:t> Dirty </a:t>
            </a:r>
            <a:r>
              <a:rPr lang="en-US" sz="2800" b="1" i="1" dirty="0">
                <a:latin typeface="Arial Narrow" pitchFamily="34" charset="0"/>
              </a:rPr>
              <a:t>Secret of </a:t>
            </a:r>
            <a:r>
              <a:rPr lang="en-US" sz="2800" b="1" i="1" dirty="0" err="1">
                <a:latin typeface="Arial Narrow" pitchFamily="34" charset="0"/>
              </a:rPr>
              <a:t>Normals</a:t>
            </a:r>
            <a:r>
              <a:rPr lang="en-US" sz="2800" b="1" i="1" dirty="0">
                <a:latin typeface="Arial Narrow" pitchFamily="34" charset="0"/>
              </a:rPr>
              <a:t>:</a:t>
            </a:r>
            <a:endParaRPr lang="en-US" sz="2800" dirty="0">
              <a:latin typeface="Arial Narrow" pitchFamily="34" charset="0"/>
            </a:endParaRPr>
          </a:p>
          <a:p>
            <a:pPr algn="ctr"/>
            <a:r>
              <a:rPr lang="en-US" sz="2800" dirty="0" smtClean="0">
                <a:latin typeface="Arial Narrow" pitchFamily="34" charset="0"/>
              </a:rPr>
              <a:t>For rainfall, most months are below-normal!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vs. “Supposed To”</a:t>
            </a:r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From 1971-2000, the average OU-OSU score was OU 31, OSU 14.</a:t>
            </a:r>
          </a:p>
          <a:p>
            <a:pPr lvl="1"/>
            <a:r>
              <a:rPr lang="en-US"/>
              <a:t>This doesn’t mean OU is “supposed to” win 31-14 each following year.</a:t>
            </a:r>
          </a:p>
          <a:p>
            <a:pPr lvl="1"/>
            <a:r>
              <a:rPr lang="en-US"/>
              <a:t>OU </a:t>
            </a:r>
            <a:r>
              <a:rPr lang="en-US" i="1"/>
              <a:t>never</a:t>
            </a:r>
            <a:r>
              <a:rPr lang="en-US"/>
              <a:t> won 31-14!</a:t>
            </a:r>
          </a:p>
          <a:p>
            <a:pPr lvl="1"/>
            <a:r>
              <a:rPr lang="en-US"/>
              <a:t>In 2001, OSU won 16-13.</a:t>
            </a:r>
          </a:p>
          <a:p>
            <a:pPr lvl="1"/>
            <a:r>
              <a:rPr lang="en-US"/>
              <a:t>Each year’s score (</a:t>
            </a:r>
            <a:r>
              <a:rPr lang="en-US" i="1"/>
              <a:t>individual event</a:t>
            </a:r>
            <a:r>
              <a:rPr lang="en-US"/>
              <a:t>) was decided by factors other than the 30-year “normal”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what’s my point?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 Oklahoma, and in much of the U.S., climate values are </a:t>
            </a:r>
            <a:r>
              <a:rPr lang="en-US" i="1" dirty="0"/>
              <a:t>highly variable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Large variability makes “supposed to”, “usually” and even the word “about” pretty meaningless on a month-to-month basis.</a:t>
            </a:r>
          </a:p>
          <a:p>
            <a:r>
              <a:rPr lang="en-US" dirty="0"/>
              <a:t>However, for </a:t>
            </a:r>
            <a:r>
              <a:rPr lang="en-US" i="1" dirty="0"/>
              <a:t>longer-term</a:t>
            </a:r>
            <a:r>
              <a:rPr lang="en-US" dirty="0"/>
              <a:t> rainfall (seasonal, annual, and beyond), departures from “normal” mean more.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So, why have normals?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People adjust their practices (</a:t>
            </a:r>
            <a:r>
              <a:rPr lang="en-US" dirty="0" err="1"/>
              <a:t>ag</a:t>
            </a:r>
            <a:r>
              <a:rPr lang="en-US" dirty="0"/>
              <a:t>, water resources, etc.) based on recent history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Normals</a:t>
            </a:r>
            <a:r>
              <a:rPr lang="en-US" dirty="0"/>
              <a:t> are exactly that: recent history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About a generation of history, to be exact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/>
              <a:t>Normals</a:t>
            </a:r>
            <a:r>
              <a:rPr lang="en-US" dirty="0"/>
              <a:t> are a good diagnostic tool to put events in perspective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Normals</a:t>
            </a:r>
            <a:r>
              <a:rPr lang="en-US" dirty="0"/>
              <a:t> are a </a:t>
            </a:r>
            <a:r>
              <a:rPr lang="en-US" i="1" dirty="0"/>
              <a:t>great</a:t>
            </a:r>
            <a:r>
              <a:rPr lang="en-US" dirty="0"/>
              <a:t> planning tool (again: agriculture, water resources,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CLIMATE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Oklahoma’s Climate</a:t>
            </a:r>
          </a:p>
        </p:txBody>
      </p:sp>
      <p:pic>
        <p:nvPicPr>
          <p:cNvPr id="7172" name="Picture 4" descr="an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00200"/>
            <a:ext cx="8078788" cy="418465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762000" y="6096000"/>
            <a:ext cx="813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Remember … the Earth’s average temperature is about 58 degrees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dirty="0"/>
              <a:t>Oklahoma’s </a:t>
            </a:r>
            <a:r>
              <a:rPr lang="en-US" i="1" dirty="0"/>
              <a:t>Variable</a:t>
            </a:r>
            <a:r>
              <a:rPr lang="en-US" dirty="0"/>
              <a:t> Climate</a:t>
            </a:r>
          </a:p>
        </p:txBody>
      </p:sp>
      <p:pic>
        <p:nvPicPr>
          <p:cNvPr id="18436" name="Picture 4" descr="daysgt1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752600"/>
            <a:ext cx="4343400" cy="2249488"/>
          </a:xfrm>
          <a:noFill/>
          <a:ln/>
        </p:spPr>
      </p:pic>
      <p:pic>
        <p:nvPicPr>
          <p:cNvPr id="18437" name="Picture 5" descr="daysminlt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4114800"/>
            <a:ext cx="4341813" cy="224790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whole bunch of really hot days for such a middle-of-the-road climate…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876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…and it gets cold in the winter too!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Year-to-Year Variability</a:t>
            </a:r>
            <a:endParaRPr lang="en-US" dirty="0"/>
          </a:p>
        </p:txBody>
      </p:sp>
      <p:pic>
        <p:nvPicPr>
          <p:cNvPr id="4" name="Picture 2" descr="C:\Personal\Mark\Work\Climate Workshops\NOAA SARP progress report materials\revised presentations\trace.OK-CD00.tavg.Annu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83157"/>
            <a:ext cx="8610600" cy="517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 1: Our Energy Source</a:t>
            </a:r>
          </a:p>
          <a:p>
            <a:r>
              <a:rPr lang="en-US" dirty="0" smtClean="0"/>
              <a:t>Factor 2: Revolution &amp; Tilt</a:t>
            </a:r>
          </a:p>
          <a:p>
            <a:r>
              <a:rPr lang="en-US" dirty="0" smtClean="0"/>
              <a:t>Factor 3: Rotation!</a:t>
            </a:r>
          </a:p>
          <a:p>
            <a:r>
              <a:rPr lang="en-US" dirty="0" smtClean="0"/>
              <a:t>Factor 4: Latitude</a:t>
            </a:r>
          </a:p>
          <a:p>
            <a:r>
              <a:rPr lang="en-US" dirty="0" smtClean="0"/>
              <a:t>Factor 5: Altitude</a:t>
            </a:r>
          </a:p>
          <a:p>
            <a:r>
              <a:rPr lang="en-US" dirty="0" smtClean="0"/>
              <a:t>Factor 6: Land &amp; Water are Different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Rains … In Places</a:t>
            </a:r>
          </a:p>
        </p:txBody>
      </p:sp>
      <p:pic>
        <p:nvPicPr>
          <p:cNvPr id="13316" name="Picture 4" descr="an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133600"/>
            <a:ext cx="8078788" cy="4183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variable rainfall!</a:t>
            </a:r>
            <a:endParaRPr lang="en-US" dirty="0"/>
          </a:p>
        </p:txBody>
      </p:sp>
      <p:pic>
        <p:nvPicPr>
          <p:cNvPr id="3" name="Picture 2" descr="C:\Personal\Mark\Work\Climate Workshops\NOAA SARP progress report materials\revised presentations\trace.OK-CD00.prcp.Annu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676400"/>
            <a:ext cx="862184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Even Snows!</a:t>
            </a:r>
          </a:p>
        </p:txBody>
      </p:sp>
      <p:pic>
        <p:nvPicPr>
          <p:cNvPr id="19460" name="Picture 4" descr="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133600"/>
            <a:ext cx="8001000" cy="4144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This Compare?</a:t>
            </a:r>
            <a:endParaRPr lang="en-US" dirty="0"/>
          </a:p>
        </p:txBody>
      </p:sp>
      <p:pic>
        <p:nvPicPr>
          <p:cNvPr id="7" name="Picture 6" descr="annual average temperature US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4114800" cy="2311400"/>
          </a:xfrm>
          <a:prstGeom prst="rect">
            <a:avLst/>
          </a:prstGeom>
        </p:spPr>
      </p:pic>
      <p:pic>
        <p:nvPicPr>
          <p:cNvPr id="8" name="Picture 7" descr="annual average precipitaiton US_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524000"/>
            <a:ext cx="4114800" cy="2352675"/>
          </a:xfrm>
          <a:prstGeom prst="rect">
            <a:avLst/>
          </a:prstGeom>
        </p:spPr>
      </p:pic>
      <p:pic>
        <p:nvPicPr>
          <p:cNvPr id="9" name="Picture 8" descr="average annual snowfall_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86275"/>
            <a:ext cx="4114800" cy="2371725"/>
          </a:xfrm>
          <a:prstGeom prst="rect">
            <a:avLst/>
          </a:prstGeom>
        </p:spPr>
      </p:pic>
      <p:pic>
        <p:nvPicPr>
          <p:cNvPr id="10" name="Picture 9" descr="annual average days with thunder_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451350"/>
            <a:ext cx="4114800" cy="2406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48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National Climatic Data Center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6448" cy="987552"/>
          </a:xfrm>
        </p:spPr>
        <p:txBody>
          <a:bodyPr/>
          <a:lstStyle/>
          <a:p>
            <a:r>
              <a:rPr lang="en-US" sz="4000" dirty="0"/>
              <a:t>What Makes Oklahoma’s Weather?</a:t>
            </a:r>
          </a:p>
        </p:txBody>
      </p:sp>
      <p:pic>
        <p:nvPicPr>
          <p:cNvPr id="16388" name="Picture 4" descr="Oklahoma reg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676400"/>
            <a:ext cx="5791200" cy="4899025"/>
          </a:xfrm>
          <a:noFill/>
          <a:ln/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86000" y="38862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5076299">
            <a:off x="3848100" y="24003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-7709008">
            <a:off x="4533900" y="46863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2971800" y="1981200"/>
            <a:ext cx="2514600" cy="19177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84" y="1104"/>
              </a:cxn>
              <a:cxn ang="0">
                <a:pos x="1008" y="1152"/>
              </a:cxn>
              <a:cxn ang="0">
                <a:pos x="1440" y="768"/>
              </a:cxn>
              <a:cxn ang="0">
                <a:pos x="1584" y="0"/>
              </a:cxn>
            </a:cxnLst>
            <a:rect l="0" t="0" r="r" b="b"/>
            <a:pathLst>
              <a:path w="1584" h="1208">
                <a:moveTo>
                  <a:pt x="0" y="720"/>
                </a:moveTo>
                <a:cubicBezTo>
                  <a:pt x="108" y="876"/>
                  <a:pt x="216" y="1032"/>
                  <a:pt x="384" y="1104"/>
                </a:cubicBezTo>
                <a:cubicBezTo>
                  <a:pt x="552" y="1176"/>
                  <a:pt x="832" y="1208"/>
                  <a:pt x="1008" y="1152"/>
                </a:cubicBezTo>
                <a:cubicBezTo>
                  <a:pt x="1184" y="1096"/>
                  <a:pt x="1344" y="960"/>
                  <a:pt x="1440" y="768"/>
                </a:cubicBezTo>
                <a:cubicBezTo>
                  <a:pt x="1536" y="576"/>
                  <a:pt x="1560" y="128"/>
                  <a:pt x="158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810000" y="3886200"/>
            <a:ext cx="558800" cy="1447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336" y="288"/>
              </a:cxn>
              <a:cxn ang="0">
                <a:pos x="192" y="624"/>
              </a:cxn>
              <a:cxn ang="0">
                <a:pos x="0" y="912"/>
              </a:cxn>
            </a:cxnLst>
            <a:rect l="0" t="0" r="r" b="b"/>
            <a:pathLst>
              <a:path w="352" h="912">
                <a:moveTo>
                  <a:pt x="288" y="0"/>
                </a:moveTo>
                <a:cubicBezTo>
                  <a:pt x="320" y="92"/>
                  <a:pt x="352" y="184"/>
                  <a:pt x="336" y="288"/>
                </a:cubicBezTo>
                <a:cubicBezTo>
                  <a:pt x="320" y="392"/>
                  <a:pt x="248" y="520"/>
                  <a:pt x="192" y="624"/>
                </a:cubicBezTo>
                <a:cubicBezTo>
                  <a:pt x="136" y="728"/>
                  <a:pt x="32" y="864"/>
                  <a:pt x="0" y="912"/>
                </a:cubicBezTo>
              </a:path>
            </a:pathLst>
          </a:custGeom>
          <a:noFill/>
          <a:ln w="38100" cap="flat">
            <a:solidFill>
              <a:srgbClr val="FFCC99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4009336">
            <a:off x="2971800" y="3276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0619233">
            <a:off x="4267200" y="385603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9465059">
            <a:off x="4648200" y="37465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 rot="8322892">
            <a:off x="4953000" y="357346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rot="7316249">
            <a:off x="5173663" y="331787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rot="6346845">
            <a:off x="5334000" y="2971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6373710">
            <a:off x="54102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-15811811">
            <a:off x="5475288" y="205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3162695">
            <a:off x="3200400" y="356393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11540930">
            <a:off x="3810000" y="383857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12134941">
            <a:off x="3505200" y="37560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057400" y="2133600"/>
            <a:ext cx="1885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Cool, Dry Air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828800" y="4648200"/>
            <a:ext cx="16478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Warm, Dry </a:t>
            </a:r>
          </a:p>
          <a:p>
            <a:pPr algn="ctr"/>
            <a:r>
              <a:rPr lang="en-US"/>
              <a:t>Air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5562600" y="5638800"/>
            <a:ext cx="188436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Warm, Moist </a:t>
            </a:r>
          </a:p>
          <a:p>
            <a:pPr algn="ctr"/>
            <a:r>
              <a:rPr lang="en-US"/>
              <a:t>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13" grpId="0" animBg="1"/>
      <p:bldP spid="16414" grpId="0" animBg="1"/>
      <p:bldP spid="164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</a:t>
            </a:r>
            <a:r>
              <a:rPr lang="en-US" dirty="0" smtClean="0"/>
              <a:t> Climate Hazards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</p:txBody>
      </p:sp>
      <p:pic>
        <p:nvPicPr>
          <p:cNvPr id="6150" name="Picture 6" descr="Tornad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6482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</p:txBody>
      </p:sp>
      <p:pic>
        <p:nvPicPr>
          <p:cNvPr id="29703" name="Picture 7" descr="Hail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Flooding</a:t>
            </a:r>
          </a:p>
        </p:txBody>
      </p:sp>
      <p:pic>
        <p:nvPicPr>
          <p:cNvPr id="30727" name="Picture 7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581275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Flooding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Winter Storms</a:t>
            </a:r>
          </a:p>
        </p:txBody>
      </p:sp>
      <p:pic>
        <p:nvPicPr>
          <p:cNvPr id="31751" name="Picture 7" descr="Winter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Flooding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Winter Storms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Wildfires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pic>
        <p:nvPicPr>
          <p:cNvPr id="32775" name="Picture 7" descr="Fire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Influence of Water</a:t>
            </a:r>
          </a:p>
        </p:txBody>
      </p:sp>
      <p:pic>
        <p:nvPicPr>
          <p:cNvPr id="256006" name="Picture 6" descr="us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-13626" r="-13626"/>
          <a:stretch>
            <a:fillRect/>
          </a:stretch>
        </p:blipFill>
        <p:spPr>
          <a:xfrm>
            <a:off x="3886200" y="1600200"/>
            <a:ext cx="5635752" cy="3107564"/>
          </a:xfrm>
          <a:noFill/>
          <a:ln/>
        </p:spPr>
      </p:pic>
      <p:sp>
        <p:nvSpPr>
          <p:cNvPr id="256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January / July </a:t>
            </a:r>
            <a:r>
              <a:rPr lang="en-US" dirty="0" smtClean="0"/>
              <a:t>temperatures </a:t>
            </a:r>
            <a:r>
              <a:rPr lang="en-US" dirty="0"/>
              <a:t>for three </a:t>
            </a:r>
            <a:r>
              <a:rPr lang="en-US" dirty="0" smtClean="0"/>
              <a:t>  cities </a:t>
            </a:r>
            <a:r>
              <a:rPr lang="en-US" dirty="0"/>
              <a:t>at latitude 35N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4724400" y="3200400"/>
            <a:ext cx="184150" cy="180975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8458200" y="3048000"/>
            <a:ext cx="184150" cy="180975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6705600" y="3429000"/>
            <a:ext cx="184150" cy="180975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343400"/>
          <a:ext cx="539966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89"/>
                <a:gridCol w="1115060"/>
                <a:gridCol w="727393"/>
                <a:gridCol w="13378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January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July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Difference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Santa Monica, 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Oklahoma City, 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45.3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Hatteras, NC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33.1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Flooding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Winter Storms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Wildfires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Drought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pic>
        <p:nvPicPr>
          <p:cNvPr id="4098" name="Picture 2" descr="C:\Personal\Mark\Work\Climate Workshops\NOAA SARP progress report materials\revised presentations\cimarron_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19400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Flooding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Winter Storms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Wildfires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Drought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Extreme Heat</a:t>
            </a:r>
          </a:p>
        </p:txBody>
      </p:sp>
      <p:pic>
        <p:nvPicPr>
          <p:cNvPr id="34823" name="Picture 7" descr="Heat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5019675" cy="377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Climate Hazards</a:t>
            </a: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Tornadoes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Severe Storms (winds, hail, lightning)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Flooding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Winter Storms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Wildfires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Drought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Extreme Heat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Expansive </a:t>
            </a:r>
            <a:r>
              <a:rPr lang="en-US" sz="2400" dirty="0"/>
              <a:t>Soils</a:t>
            </a:r>
          </a:p>
        </p:txBody>
      </p:sp>
      <p:pic>
        <p:nvPicPr>
          <p:cNvPr id="38918" name="Picture 6" descr="Expansive_S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4897438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all of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76600" y="5791200"/>
            <a:ext cx="54864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…makes THIS possible!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Personal\Mark\Presentations\Boy Scouts\images\N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622925" cy="3748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410200"/>
            <a:ext cx="246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Credit: University of Oklahoma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2075" y="2332038"/>
            <a:ext cx="4030663" cy="3829050"/>
            <a:chOff x="58" y="1469"/>
            <a:chExt cx="2539" cy="2412"/>
          </a:xfrm>
        </p:grpSpPr>
        <p:pic>
          <p:nvPicPr>
            <p:cNvPr id="260100" name="Picture 4" descr="globalcirculation"/>
            <p:cNvPicPr>
              <a:picLocks noChangeAspect="1" noChangeArrowheads="1"/>
            </p:cNvPicPr>
            <p:nvPr/>
          </p:nvPicPr>
          <p:blipFill>
            <a:blip r:embed="rId3" cstate="print"/>
            <a:srcRect r="24437"/>
            <a:stretch>
              <a:fillRect/>
            </a:stretch>
          </p:blipFill>
          <p:spPr bwMode="auto">
            <a:xfrm>
              <a:off x="58" y="1469"/>
              <a:ext cx="2217" cy="2412"/>
            </a:xfrm>
            <a:prstGeom prst="rect">
              <a:avLst/>
            </a:prstGeom>
            <a:noFill/>
          </p:spPr>
        </p:pic>
        <p:sp>
          <p:nvSpPr>
            <p:cNvPr id="260111" name="Freeform 15"/>
            <p:cNvSpPr>
              <a:spLocks/>
            </p:cNvSpPr>
            <p:nvPr/>
          </p:nvSpPr>
          <p:spPr bwMode="auto">
            <a:xfrm>
              <a:off x="1605" y="1548"/>
              <a:ext cx="992" cy="2266"/>
            </a:xfrm>
            <a:custGeom>
              <a:avLst/>
              <a:gdLst/>
              <a:ahLst/>
              <a:cxnLst>
                <a:cxn ang="0">
                  <a:pos x="75" y="186"/>
                </a:cxn>
                <a:cxn ang="0">
                  <a:pos x="171" y="234"/>
                </a:cxn>
                <a:cxn ang="0">
                  <a:pos x="207" y="246"/>
                </a:cxn>
                <a:cxn ang="0">
                  <a:pos x="267" y="306"/>
                </a:cxn>
                <a:cxn ang="0">
                  <a:pos x="321" y="396"/>
                </a:cxn>
                <a:cxn ang="0">
                  <a:pos x="375" y="408"/>
                </a:cxn>
                <a:cxn ang="0">
                  <a:pos x="393" y="444"/>
                </a:cxn>
                <a:cxn ang="0">
                  <a:pos x="453" y="486"/>
                </a:cxn>
                <a:cxn ang="0">
                  <a:pos x="489" y="510"/>
                </a:cxn>
                <a:cxn ang="0">
                  <a:pos x="537" y="552"/>
                </a:cxn>
                <a:cxn ang="0">
                  <a:pos x="561" y="642"/>
                </a:cxn>
                <a:cxn ang="0">
                  <a:pos x="603" y="744"/>
                </a:cxn>
                <a:cxn ang="0">
                  <a:pos x="657" y="738"/>
                </a:cxn>
                <a:cxn ang="0">
                  <a:pos x="699" y="1056"/>
                </a:cxn>
                <a:cxn ang="0">
                  <a:pos x="729" y="1224"/>
                </a:cxn>
                <a:cxn ang="0">
                  <a:pos x="753" y="1302"/>
                </a:cxn>
                <a:cxn ang="0">
                  <a:pos x="705" y="1410"/>
                </a:cxn>
                <a:cxn ang="0">
                  <a:pos x="693" y="1452"/>
                </a:cxn>
                <a:cxn ang="0">
                  <a:pos x="633" y="1548"/>
                </a:cxn>
                <a:cxn ang="0">
                  <a:pos x="597" y="1584"/>
                </a:cxn>
                <a:cxn ang="0">
                  <a:pos x="567" y="1626"/>
                </a:cxn>
                <a:cxn ang="0">
                  <a:pos x="477" y="1788"/>
                </a:cxn>
                <a:cxn ang="0">
                  <a:pos x="453" y="1806"/>
                </a:cxn>
                <a:cxn ang="0">
                  <a:pos x="399" y="1878"/>
                </a:cxn>
                <a:cxn ang="0">
                  <a:pos x="387" y="1896"/>
                </a:cxn>
                <a:cxn ang="0">
                  <a:pos x="369" y="1908"/>
                </a:cxn>
                <a:cxn ang="0">
                  <a:pos x="345" y="1944"/>
                </a:cxn>
                <a:cxn ang="0">
                  <a:pos x="309" y="1968"/>
                </a:cxn>
                <a:cxn ang="0">
                  <a:pos x="285" y="2022"/>
                </a:cxn>
                <a:cxn ang="0">
                  <a:pos x="357" y="2154"/>
                </a:cxn>
                <a:cxn ang="0">
                  <a:pos x="417" y="2178"/>
                </a:cxn>
                <a:cxn ang="0">
                  <a:pos x="663" y="2244"/>
                </a:cxn>
                <a:cxn ang="0">
                  <a:pos x="789" y="2250"/>
                </a:cxn>
                <a:cxn ang="0">
                  <a:pos x="849" y="2220"/>
                </a:cxn>
                <a:cxn ang="0">
                  <a:pos x="885" y="2160"/>
                </a:cxn>
                <a:cxn ang="0">
                  <a:pos x="927" y="2058"/>
                </a:cxn>
                <a:cxn ang="0">
                  <a:pos x="897" y="1290"/>
                </a:cxn>
                <a:cxn ang="0">
                  <a:pos x="891" y="1206"/>
                </a:cxn>
                <a:cxn ang="0">
                  <a:pos x="885" y="294"/>
                </a:cxn>
                <a:cxn ang="0">
                  <a:pos x="681" y="0"/>
                </a:cxn>
                <a:cxn ang="0">
                  <a:pos x="201" y="30"/>
                </a:cxn>
                <a:cxn ang="0">
                  <a:pos x="39" y="90"/>
                </a:cxn>
                <a:cxn ang="0">
                  <a:pos x="57" y="174"/>
                </a:cxn>
                <a:cxn ang="0">
                  <a:pos x="93" y="192"/>
                </a:cxn>
                <a:cxn ang="0">
                  <a:pos x="75" y="186"/>
                </a:cxn>
              </a:cxnLst>
              <a:rect l="0" t="0" r="r" b="b"/>
              <a:pathLst>
                <a:path w="992" h="2266">
                  <a:moveTo>
                    <a:pt x="75" y="186"/>
                  </a:moveTo>
                  <a:cubicBezTo>
                    <a:pt x="111" y="198"/>
                    <a:pt x="137" y="219"/>
                    <a:pt x="171" y="234"/>
                  </a:cubicBezTo>
                  <a:cubicBezTo>
                    <a:pt x="183" y="239"/>
                    <a:pt x="207" y="246"/>
                    <a:pt x="207" y="246"/>
                  </a:cubicBezTo>
                  <a:cubicBezTo>
                    <a:pt x="222" y="268"/>
                    <a:pt x="245" y="291"/>
                    <a:pt x="267" y="306"/>
                  </a:cubicBezTo>
                  <a:cubicBezTo>
                    <a:pt x="281" y="327"/>
                    <a:pt x="317" y="395"/>
                    <a:pt x="321" y="396"/>
                  </a:cubicBezTo>
                  <a:cubicBezTo>
                    <a:pt x="363" y="403"/>
                    <a:pt x="345" y="398"/>
                    <a:pt x="375" y="408"/>
                  </a:cubicBezTo>
                  <a:cubicBezTo>
                    <a:pt x="382" y="419"/>
                    <a:pt x="386" y="433"/>
                    <a:pt x="393" y="444"/>
                  </a:cubicBezTo>
                  <a:cubicBezTo>
                    <a:pt x="408" y="467"/>
                    <a:pt x="432" y="471"/>
                    <a:pt x="453" y="486"/>
                  </a:cubicBezTo>
                  <a:cubicBezTo>
                    <a:pt x="492" y="514"/>
                    <a:pt x="450" y="497"/>
                    <a:pt x="489" y="510"/>
                  </a:cubicBezTo>
                  <a:cubicBezTo>
                    <a:pt x="508" y="529"/>
                    <a:pt x="523" y="530"/>
                    <a:pt x="537" y="552"/>
                  </a:cubicBezTo>
                  <a:cubicBezTo>
                    <a:pt x="543" y="580"/>
                    <a:pt x="548" y="616"/>
                    <a:pt x="561" y="642"/>
                  </a:cubicBezTo>
                  <a:cubicBezTo>
                    <a:pt x="579" y="677"/>
                    <a:pt x="595" y="704"/>
                    <a:pt x="603" y="744"/>
                  </a:cubicBezTo>
                  <a:cubicBezTo>
                    <a:pt x="634" y="728"/>
                    <a:pt x="636" y="707"/>
                    <a:pt x="657" y="738"/>
                  </a:cubicBezTo>
                  <a:cubicBezTo>
                    <a:pt x="661" y="827"/>
                    <a:pt x="669" y="967"/>
                    <a:pt x="699" y="1056"/>
                  </a:cubicBezTo>
                  <a:cubicBezTo>
                    <a:pt x="702" y="1111"/>
                    <a:pt x="687" y="1182"/>
                    <a:pt x="729" y="1224"/>
                  </a:cubicBezTo>
                  <a:cubicBezTo>
                    <a:pt x="738" y="1250"/>
                    <a:pt x="744" y="1276"/>
                    <a:pt x="753" y="1302"/>
                  </a:cubicBezTo>
                  <a:cubicBezTo>
                    <a:pt x="743" y="1341"/>
                    <a:pt x="721" y="1373"/>
                    <a:pt x="705" y="1410"/>
                  </a:cubicBezTo>
                  <a:cubicBezTo>
                    <a:pt x="690" y="1444"/>
                    <a:pt x="708" y="1411"/>
                    <a:pt x="693" y="1452"/>
                  </a:cubicBezTo>
                  <a:cubicBezTo>
                    <a:pt x="680" y="1487"/>
                    <a:pt x="654" y="1517"/>
                    <a:pt x="633" y="1548"/>
                  </a:cubicBezTo>
                  <a:cubicBezTo>
                    <a:pt x="624" y="1562"/>
                    <a:pt x="605" y="1569"/>
                    <a:pt x="597" y="1584"/>
                  </a:cubicBezTo>
                  <a:cubicBezTo>
                    <a:pt x="581" y="1616"/>
                    <a:pt x="591" y="1602"/>
                    <a:pt x="567" y="1626"/>
                  </a:cubicBezTo>
                  <a:cubicBezTo>
                    <a:pt x="553" y="1683"/>
                    <a:pt x="519" y="1746"/>
                    <a:pt x="477" y="1788"/>
                  </a:cubicBezTo>
                  <a:cubicBezTo>
                    <a:pt x="470" y="1795"/>
                    <a:pt x="460" y="1799"/>
                    <a:pt x="453" y="1806"/>
                  </a:cubicBezTo>
                  <a:cubicBezTo>
                    <a:pt x="430" y="1831"/>
                    <a:pt x="427" y="1859"/>
                    <a:pt x="399" y="1878"/>
                  </a:cubicBezTo>
                  <a:cubicBezTo>
                    <a:pt x="395" y="1884"/>
                    <a:pt x="392" y="1891"/>
                    <a:pt x="387" y="1896"/>
                  </a:cubicBezTo>
                  <a:cubicBezTo>
                    <a:pt x="382" y="1901"/>
                    <a:pt x="374" y="1903"/>
                    <a:pt x="369" y="1908"/>
                  </a:cubicBezTo>
                  <a:cubicBezTo>
                    <a:pt x="360" y="1919"/>
                    <a:pt x="357" y="1936"/>
                    <a:pt x="345" y="1944"/>
                  </a:cubicBezTo>
                  <a:cubicBezTo>
                    <a:pt x="333" y="1952"/>
                    <a:pt x="309" y="1968"/>
                    <a:pt x="309" y="1968"/>
                  </a:cubicBezTo>
                  <a:cubicBezTo>
                    <a:pt x="302" y="1988"/>
                    <a:pt x="292" y="2002"/>
                    <a:pt x="285" y="2022"/>
                  </a:cubicBezTo>
                  <a:cubicBezTo>
                    <a:pt x="290" y="2090"/>
                    <a:pt x="288" y="2137"/>
                    <a:pt x="357" y="2154"/>
                  </a:cubicBezTo>
                  <a:cubicBezTo>
                    <a:pt x="377" y="2168"/>
                    <a:pt x="393" y="2172"/>
                    <a:pt x="417" y="2178"/>
                  </a:cubicBezTo>
                  <a:cubicBezTo>
                    <a:pt x="463" y="2224"/>
                    <a:pt x="606" y="2240"/>
                    <a:pt x="663" y="2244"/>
                  </a:cubicBezTo>
                  <a:cubicBezTo>
                    <a:pt x="728" y="2266"/>
                    <a:pt x="686" y="2257"/>
                    <a:pt x="789" y="2250"/>
                  </a:cubicBezTo>
                  <a:cubicBezTo>
                    <a:pt x="810" y="2240"/>
                    <a:pt x="827" y="2227"/>
                    <a:pt x="849" y="2220"/>
                  </a:cubicBezTo>
                  <a:cubicBezTo>
                    <a:pt x="862" y="2200"/>
                    <a:pt x="872" y="2180"/>
                    <a:pt x="885" y="2160"/>
                  </a:cubicBezTo>
                  <a:cubicBezTo>
                    <a:pt x="892" y="2125"/>
                    <a:pt x="907" y="2087"/>
                    <a:pt x="927" y="2058"/>
                  </a:cubicBezTo>
                  <a:cubicBezTo>
                    <a:pt x="925" y="1802"/>
                    <a:pt x="992" y="1528"/>
                    <a:pt x="897" y="1290"/>
                  </a:cubicBezTo>
                  <a:cubicBezTo>
                    <a:pt x="895" y="1262"/>
                    <a:pt x="891" y="1234"/>
                    <a:pt x="891" y="1206"/>
                  </a:cubicBezTo>
                  <a:cubicBezTo>
                    <a:pt x="887" y="902"/>
                    <a:pt x="889" y="598"/>
                    <a:pt x="885" y="294"/>
                  </a:cubicBezTo>
                  <a:cubicBezTo>
                    <a:pt x="883" y="171"/>
                    <a:pt x="801" y="30"/>
                    <a:pt x="681" y="0"/>
                  </a:cubicBezTo>
                  <a:cubicBezTo>
                    <a:pt x="515" y="4"/>
                    <a:pt x="363" y="10"/>
                    <a:pt x="201" y="30"/>
                  </a:cubicBezTo>
                  <a:cubicBezTo>
                    <a:pt x="146" y="52"/>
                    <a:pt x="97" y="76"/>
                    <a:pt x="39" y="90"/>
                  </a:cubicBezTo>
                  <a:cubicBezTo>
                    <a:pt x="0" y="116"/>
                    <a:pt x="32" y="149"/>
                    <a:pt x="57" y="174"/>
                  </a:cubicBezTo>
                  <a:cubicBezTo>
                    <a:pt x="66" y="183"/>
                    <a:pt x="93" y="192"/>
                    <a:pt x="93" y="192"/>
                  </a:cubicBezTo>
                  <a:cubicBezTo>
                    <a:pt x="93" y="192"/>
                    <a:pt x="81" y="188"/>
                    <a:pt x="75" y="1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Influence Climate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Which side of the ocean you’re on!</a:t>
            </a:r>
          </a:p>
        </p:txBody>
      </p:sp>
      <p:sp>
        <p:nvSpPr>
          <p:cNvPr id="260101" name="Freeform 5"/>
          <p:cNvSpPr>
            <a:spLocks/>
          </p:cNvSpPr>
          <p:nvPr/>
        </p:nvSpPr>
        <p:spPr bwMode="auto">
          <a:xfrm>
            <a:off x="1052513" y="3154363"/>
            <a:ext cx="1920875" cy="182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6"/>
              </a:cxn>
              <a:cxn ang="0">
                <a:pos x="634" y="115"/>
              </a:cxn>
              <a:cxn ang="0">
                <a:pos x="1037" y="86"/>
              </a:cxn>
              <a:cxn ang="0">
                <a:pos x="1210" y="29"/>
              </a:cxn>
            </a:cxnLst>
            <a:rect l="0" t="0" r="r" b="b"/>
            <a:pathLst>
              <a:path w="1210" h="115">
                <a:moveTo>
                  <a:pt x="0" y="0"/>
                </a:moveTo>
                <a:cubicBezTo>
                  <a:pt x="91" y="33"/>
                  <a:pt x="182" y="67"/>
                  <a:pt x="288" y="86"/>
                </a:cubicBezTo>
                <a:cubicBezTo>
                  <a:pt x="394" y="105"/>
                  <a:pt x="509" y="115"/>
                  <a:pt x="634" y="115"/>
                </a:cubicBezTo>
                <a:cubicBezTo>
                  <a:pt x="759" y="115"/>
                  <a:pt x="941" y="100"/>
                  <a:pt x="1037" y="86"/>
                </a:cubicBezTo>
                <a:cubicBezTo>
                  <a:pt x="1133" y="72"/>
                  <a:pt x="1171" y="50"/>
                  <a:pt x="1210" y="29"/>
                </a:cubicBezTo>
              </a:path>
            </a:pathLst>
          </a:custGeom>
          <a:noFill/>
          <a:ln w="76200" cap="flat" cmpd="sng">
            <a:solidFill>
              <a:srgbClr val="FFFF99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2" name="Freeform 6"/>
          <p:cNvSpPr>
            <a:spLocks/>
          </p:cNvSpPr>
          <p:nvPr/>
        </p:nvSpPr>
        <p:spPr bwMode="auto">
          <a:xfrm flipV="1">
            <a:off x="1098550" y="5121275"/>
            <a:ext cx="1920875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6"/>
              </a:cxn>
              <a:cxn ang="0">
                <a:pos x="634" y="115"/>
              </a:cxn>
              <a:cxn ang="0">
                <a:pos x="1037" y="86"/>
              </a:cxn>
              <a:cxn ang="0">
                <a:pos x="1210" y="29"/>
              </a:cxn>
            </a:cxnLst>
            <a:rect l="0" t="0" r="r" b="b"/>
            <a:pathLst>
              <a:path w="1210" h="115">
                <a:moveTo>
                  <a:pt x="0" y="0"/>
                </a:moveTo>
                <a:cubicBezTo>
                  <a:pt x="91" y="33"/>
                  <a:pt x="182" y="67"/>
                  <a:pt x="288" y="86"/>
                </a:cubicBezTo>
                <a:cubicBezTo>
                  <a:pt x="394" y="105"/>
                  <a:pt x="509" y="115"/>
                  <a:pt x="634" y="115"/>
                </a:cubicBezTo>
                <a:cubicBezTo>
                  <a:pt x="759" y="115"/>
                  <a:pt x="941" y="100"/>
                  <a:pt x="1037" y="86"/>
                </a:cubicBezTo>
                <a:cubicBezTo>
                  <a:pt x="1133" y="72"/>
                  <a:pt x="1171" y="50"/>
                  <a:pt x="1210" y="29"/>
                </a:cubicBezTo>
              </a:path>
            </a:pathLst>
          </a:custGeom>
          <a:noFill/>
          <a:ln w="76200" cap="flat" cmpd="sng">
            <a:solidFill>
              <a:srgbClr val="FFFF99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3" name="Freeform 7"/>
          <p:cNvSpPr>
            <a:spLocks/>
          </p:cNvSpPr>
          <p:nvPr/>
        </p:nvSpPr>
        <p:spPr bwMode="auto">
          <a:xfrm>
            <a:off x="777875" y="3840163"/>
            <a:ext cx="2422525" cy="190500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354" y="29"/>
              </a:cxn>
              <a:cxn ang="0">
                <a:pos x="1238" y="57"/>
              </a:cxn>
              <a:cxn ang="0">
                <a:pos x="979" y="86"/>
              </a:cxn>
              <a:cxn ang="0">
                <a:pos x="749" y="115"/>
              </a:cxn>
              <a:cxn ang="0">
                <a:pos x="432" y="115"/>
              </a:cxn>
              <a:cxn ang="0">
                <a:pos x="144" y="86"/>
              </a:cxn>
              <a:cxn ang="0">
                <a:pos x="0" y="57"/>
              </a:cxn>
            </a:cxnLst>
            <a:rect l="0" t="0" r="r" b="b"/>
            <a:pathLst>
              <a:path w="1526" h="120">
                <a:moveTo>
                  <a:pt x="1526" y="0"/>
                </a:moveTo>
                <a:cubicBezTo>
                  <a:pt x="1464" y="10"/>
                  <a:pt x="1402" y="20"/>
                  <a:pt x="1354" y="29"/>
                </a:cubicBezTo>
                <a:cubicBezTo>
                  <a:pt x="1306" y="38"/>
                  <a:pt x="1300" y="48"/>
                  <a:pt x="1238" y="57"/>
                </a:cubicBezTo>
                <a:cubicBezTo>
                  <a:pt x="1176" y="66"/>
                  <a:pt x="1060" y="76"/>
                  <a:pt x="979" y="86"/>
                </a:cubicBezTo>
                <a:cubicBezTo>
                  <a:pt x="898" y="96"/>
                  <a:pt x="840" y="110"/>
                  <a:pt x="749" y="115"/>
                </a:cubicBezTo>
                <a:cubicBezTo>
                  <a:pt x="658" y="120"/>
                  <a:pt x="533" y="120"/>
                  <a:pt x="432" y="115"/>
                </a:cubicBezTo>
                <a:cubicBezTo>
                  <a:pt x="331" y="110"/>
                  <a:pt x="216" y="96"/>
                  <a:pt x="144" y="86"/>
                </a:cubicBezTo>
                <a:cubicBezTo>
                  <a:pt x="72" y="76"/>
                  <a:pt x="29" y="62"/>
                  <a:pt x="0" y="57"/>
                </a:cubicBezTo>
              </a:path>
            </a:pathLst>
          </a:custGeom>
          <a:noFill/>
          <a:ln w="6350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4" name="Freeform 8"/>
          <p:cNvSpPr>
            <a:spLocks/>
          </p:cNvSpPr>
          <p:nvPr/>
        </p:nvSpPr>
        <p:spPr bwMode="auto">
          <a:xfrm flipV="1">
            <a:off x="869950" y="4479925"/>
            <a:ext cx="2422525" cy="222250"/>
          </a:xfrm>
          <a:custGeom>
            <a:avLst/>
            <a:gdLst/>
            <a:ahLst/>
            <a:cxnLst>
              <a:cxn ang="0">
                <a:pos x="1526" y="0"/>
              </a:cxn>
              <a:cxn ang="0">
                <a:pos x="1354" y="29"/>
              </a:cxn>
              <a:cxn ang="0">
                <a:pos x="1238" y="57"/>
              </a:cxn>
              <a:cxn ang="0">
                <a:pos x="979" y="86"/>
              </a:cxn>
              <a:cxn ang="0">
                <a:pos x="749" y="115"/>
              </a:cxn>
              <a:cxn ang="0">
                <a:pos x="432" y="115"/>
              </a:cxn>
              <a:cxn ang="0">
                <a:pos x="144" y="86"/>
              </a:cxn>
              <a:cxn ang="0">
                <a:pos x="0" y="57"/>
              </a:cxn>
            </a:cxnLst>
            <a:rect l="0" t="0" r="r" b="b"/>
            <a:pathLst>
              <a:path w="1526" h="120">
                <a:moveTo>
                  <a:pt x="1526" y="0"/>
                </a:moveTo>
                <a:cubicBezTo>
                  <a:pt x="1464" y="10"/>
                  <a:pt x="1402" y="20"/>
                  <a:pt x="1354" y="29"/>
                </a:cubicBezTo>
                <a:cubicBezTo>
                  <a:pt x="1306" y="38"/>
                  <a:pt x="1300" y="48"/>
                  <a:pt x="1238" y="57"/>
                </a:cubicBezTo>
                <a:cubicBezTo>
                  <a:pt x="1176" y="66"/>
                  <a:pt x="1060" y="76"/>
                  <a:pt x="979" y="86"/>
                </a:cubicBezTo>
                <a:cubicBezTo>
                  <a:pt x="898" y="96"/>
                  <a:pt x="840" y="110"/>
                  <a:pt x="749" y="115"/>
                </a:cubicBezTo>
                <a:cubicBezTo>
                  <a:pt x="658" y="120"/>
                  <a:pt x="533" y="120"/>
                  <a:pt x="432" y="115"/>
                </a:cubicBezTo>
                <a:cubicBezTo>
                  <a:pt x="331" y="110"/>
                  <a:pt x="216" y="96"/>
                  <a:pt x="144" y="86"/>
                </a:cubicBezTo>
                <a:cubicBezTo>
                  <a:pt x="72" y="76"/>
                  <a:pt x="29" y="62"/>
                  <a:pt x="0" y="57"/>
                </a:cubicBezTo>
              </a:path>
            </a:pathLst>
          </a:custGeom>
          <a:noFill/>
          <a:ln w="6350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5" name="Freeform 9"/>
          <p:cNvSpPr>
            <a:spLocks/>
          </p:cNvSpPr>
          <p:nvPr/>
        </p:nvSpPr>
        <p:spPr bwMode="auto">
          <a:xfrm>
            <a:off x="1555750" y="2835275"/>
            <a:ext cx="777875" cy="52388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375" y="28"/>
              </a:cxn>
              <a:cxn ang="0">
                <a:pos x="259" y="28"/>
              </a:cxn>
              <a:cxn ang="0">
                <a:pos x="144" y="28"/>
              </a:cxn>
              <a:cxn ang="0">
                <a:pos x="0" y="0"/>
              </a:cxn>
            </a:cxnLst>
            <a:rect l="0" t="0" r="r" b="b"/>
            <a:pathLst>
              <a:path w="490" h="33">
                <a:moveTo>
                  <a:pt x="490" y="0"/>
                </a:moveTo>
                <a:cubicBezTo>
                  <a:pt x="451" y="11"/>
                  <a:pt x="413" y="23"/>
                  <a:pt x="375" y="28"/>
                </a:cubicBezTo>
                <a:cubicBezTo>
                  <a:pt x="337" y="33"/>
                  <a:pt x="297" y="28"/>
                  <a:pt x="259" y="28"/>
                </a:cubicBezTo>
                <a:cubicBezTo>
                  <a:pt x="221" y="28"/>
                  <a:pt x="187" y="33"/>
                  <a:pt x="144" y="28"/>
                </a:cubicBezTo>
                <a:cubicBezTo>
                  <a:pt x="101" y="23"/>
                  <a:pt x="50" y="11"/>
                  <a:pt x="0" y="0"/>
                </a:cubicBezTo>
              </a:path>
            </a:pathLst>
          </a:custGeom>
          <a:noFill/>
          <a:ln w="5715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6" name="Freeform 10"/>
          <p:cNvSpPr>
            <a:spLocks/>
          </p:cNvSpPr>
          <p:nvPr/>
        </p:nvSpPr>
        <p:spPr bwMode="auto">
          <a:xfrm flipV="1">
            <a:off x="1646238" y="5532438"/>
            <a:ext cx="777875" cy="85725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375" y="28"/>
              </a:cxn>
              <a:cxn ang="0">
                <a:pos x="259" y="28"/>
              </a:cxn>
              <a:cxn ang="0">
                <a:pos x="144" y="28"/>
              </a:cxn>
              <a:cxn ang="0">
                <a:pos x="0" y="0"/>
              </a:cxn>
            </a:cxnLst>
            <a:rect l="0" t="0" r="r" b="b"/>
            <a:pathLst>
              <a:path w="490" h="33">
                <a:moveTo>
                  <a:pt x="490" y="0"/>
                </a:moveTo>
                <a:cubicBezTo>
                  <a:pt x="451" y="11"/>
                  <a:pt x="413" y="23"/>
                  <a:pt x="375" y="28"/>
                </a:cubicBezTo>
                <a:cubicBezTo>
                  <a:pt x="337" y="33"/>
                  <a:pt x="297" y="28"/>
                  <a:pt x="259" y="28"/>
                </a:cubicBezTo>
                <a:cubicBezTo>
                  <a:pt x="221" y="28"/>
                  <a:pt x="187" y="33"/>
                  <a:pt x="144" y="28"/>
                </a:cubicBezTo>
                <a:cubicBezTo>
                  <a:pt x="101" y="23"/>
                  <a:pt x="50" y="11"/>
                  <a:pt x="0" y="0"/>
                </a:cubicBezTo>
              </a:path>
            </a:pathLst>
          </a:custGeom>
          <a:noFill/>
          <a:ln w="57150" cap="flat" cmpd="sng">
            <a:solidFill>
              <a:srgbClr val="FFFF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32238" y="2332038"/>
            <a:ext cx="5211762" cy="4481512"/>
            <a:chOff x="2477" y="1469"/>
            <a:chExt cx="3283" cy="2823"/>
          </a:xfrm>
        </p:grpSpPr>
        <p:sp>
          <p:nvSpPr>
            <p:cNvPr id="260108" name="Text Box 12"/>
            <p:cNvSpPr txBox="1">
              <a:spLocks noChangeArrowheads="1"/>
            </p:cNvSpPr>
            <p:nvPr/>
          </p:nvSpPr>
          <p:spPr bwMode="auto">
            <a:xfrm>
              <a:off x="2534" y="3715"/>
              <a:ext cx="322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The winds help stir ocean currents. Generally, western shores get cold water from the poles, eastern shores get warm from the equator.</a:t>
              </a:r>
            </a:p>
          </p:txBody>
        </p:sp>
        <p:pic>
          <p:nvPicPr>
            <p:cNvPr id="26010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7" y="1469"/>
              <a:ext cx="3283" cy="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Zones</a:t>
            </a:r>
            <a:endParaRPr lang="en-US" dirty="0"/>
          </a:p>
        </p:txBody>
      </p:sp>
      <p:pic>
        <p:nvPicPr>
          <p:cNvPr id="5" name="Picture 4" descr="climatez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046" y="1524000"/>
            <a:ext cx="6832954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climate_west"/>
          <p:cNvPicPr>
            <a:picLocks noChangeAspect="1" noChangeArrowheads="1"/>
          </p:cNvPicPr>
          <p:nvPr/>
        </p:nvPicPr>
        <p:blipFill>
          <a:blip r:embed="rId3" cstate="print"/>
          <a:srcRect t="2708" b="6776"/>
          <a:stretch>
            <a:fillRect/>
          </a:stretch>
        </p:blipFill>
        <p:spPr bwMode="auto">
          <a:xfrm>
            <a:off x="434975" y="0"/>
            <a:ext cx="84470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Limitations to </a:t>
            </a:r>
            <a:r>
              <a:rPr lang="en-US" sz="4000" dirty="0" smtClean="0">
                <a:ea typeface="+mj-ea"/>
                <a:cs typeface="+mj-cs"/>
              </a:rPr>
              <a:t>“Naming” Climates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40962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Implies sharp boundary between climate zones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in reality there is a gradual transition (Oklahoma is a great example</a:t>
            </a:r>
            <a:r>
              <a:rPr lang="en-US" dirty="0" smtClean="0"/>
              <a:t>!)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Relates too strongly to vegetation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useful in areas with little climate data, but it is better to use temp/</a:t>
            </a:r>
            <a:r>
              <a:rPr lang="en-US" dirty="0" err="1"/>
              <a:t>precip</a:t>
            </a:r>
            <a:r>
              <a:rPr lang="en-US" dirty="0"/>
              <a:t> </a:t>
            </a:r>
            <a:r>
              <a:rPr lang="en-US" dirty="0" smtClean="0"/>
              <a:t>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Some of the groups (esp. Moist subtropical mid-latitude) are very broad, including what appear to be very different climate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NORMALS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Normal?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 tool helpful when comparing conditions to the long term</a:t>
            </a:r>
          </a:p>
          <a:p>
            <a:pPr>
              <a:spcAft>
                <a:spcPts val="600"/>
              </a:spcAft>
            </a:pPr>
            <a:r>
              <a:rPr lang="en-US" dirty="0"/>
              <a:t>A 30-year average</a:t>
            </a:r>
          </a:p>
          <a:p>
            <a:pPr>
              <a:spcAft>
                <a:spcPts val="600"/>
              </a:spcAft>
            </a:pPr>
            <a:r>
              <a:rPr lang="en-US" dirty="0"/>
              <a:t>Updated every 10 years</a:t>
            </a:r>
          </a:p>
          <a:p>
            <a:r>
              <a:rPr lang="en-US" dirty="0"/>
              <a:t>There are </a:t>
            </a:r>
            <a:r>
              <a:rPr lang="en-US" dirty="0" err="1"/>
              <a:t>normals</a:t>
            </a:r>
            <a:r>
              <a:rPr lang="en-US" dirty="0"/>
              <a:t> for:</a:t>
            </a:r>
          </a:p>
          <a:p>
            <a:pPr lvl="1"/>
            <a:r>
              <a:rPr lang="en-US" dirty="0"/>
              <a:t>Days, months and years</a:t>
            </a:r>
          </a:p>
          <a:p>
            <a:pPr lvl="1"/>
            <a:r>
              <a:rPr lang="en-US" dirty="0"/>
              <a:t>Temperature, rainfall, snowfall, and more!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3679</TotalTime>
  <Words>970</Words>
  <Application>Microsoft Office PowerPoint</Application>
  <PresentationFormat>On-screen Show (4:3)</PresentationFormat>
  <Paragraphs>244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climate</vt:lpstr>
      <vt:lpstr>Remember These?</vt:lpstr>
      <vt:lpstr>The Influence of Water</vt:lpstr>
      <vt:lpstr>Factors that Influence Climate</vt:lpstr>
      <vt:lpstr>Climate Zones</vt:lpstr>
      <vt:lpstr>Slide 6</vt:lpstr>
      <vt:lpstr>Limitations to “Naming” Climates</vt:lpstr>
      <vt:lpstr>A WORD ABOUT NORMALS</vt:lpstr>
      <vt:lpstr>What is Normal?</vt:lpstr>
      <vt:lpstr>September Rainfall: OKC</vt:lpstr>
      <vt:lpstr>All Normals Work the Same Way</vt:lpstr>
      <vt:lpstr>Normal vs. “supposed to”</vt:lpstr>
      <vt:lpstr>Normal vs. “Supposed To”</vt:lpstr>
      <vt:lpstr>So, what’s my point?</vt:lpstr>
      <vt:lpstr>So, why have normals?</vt:lpstr>
      <vt:lpstr>OKLAHOMA’S CLIMATE</vt:lpstr>
      <vt:lpstr>Oklahoma’s Climate</vt:lpstr>
      <vt:lpstr>Oklahoma’s Variable Climate</vt:lpstr>
      <vt:lpstr>Year-to-Year Variability</vt:lpstr>
      <vt:lpstr>It Rains … In Places</vt:lpstr>
      <vt:lpstr>Even more variable rainfall!</vt:lpstr>
      <vt:lpstr>It Even Snows!</vt:lpstr>
      <vt:lpstr>So How Does This Compare?</vt:lpstr>
      <vt:lpstr>What Makes Oklahoma’s Weather?</vt:lpstr>
      <vt:lpstr>Oklahoma Climate Hazards</vt:lpstr>
      <vt:lpstr>Oklahoma Climate Hazards</vt:lpstr>
      <vt:lpstr>Oklahoma Climate Hazards</vt:lpstr>
      <vt:lpstr>Oklahoma Climate Hazards</vt:lpstr>
      <vt:lpstr>Oklahoma Climate Hazards</vt:lpstr>
      <vt:lpstr>Oklahoma Climate Hazards</vt:lpstr>
      <vt:lpstr>Oklahoma Climate Hazards</vt:lpstr>
      <vt:lpstr>Oklahoma Climate Hazards</vt:lpstr>
      <vt:lpstr>But all of that…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</cp:lastModifiedBy>
  <cp:revision>172</cp:revision>
  <dcterms:created xsi:type="dcterms:W3CDTF">2009-10-05T14:01:28Z</dcterms:created>
  <dcterms:modified xsi:type="dcterms:W3CDTF">2010-04-21T01:21:15Z</dcterms:modified>
</cp:coreProperties>
</file>