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1"/>
  </p:notesMasterIdLst>
  <p:sldIdLst>
    <p:sldId id="256" r:id="rId2"/>
    <p:sldId id="281" r:id="rId3"/>
    <p:sldId id="522" r:id="rId4"/>
    <p:sldId id="282" r:id="rId5"/>
    <p:sldId id="283" r:id="rId6"/>
    <p:sldId id="284" r:id="rId7"/>
    <p:sldId id="287" r:id="rId8"/>
    <p:sldId id="288" r:id="rId9"/>
    <p:sldId id="289" r:id="rId10"/>
    <p:sldId id="290" r:id="rId11"/>
    <p:sldId id="291" r:id="rId12"/>
    <p:sldId id="411" r:id="rId13"/>
    <p:sldId id="412" r:id="rId14"/>
    <p:sldId id="413" r:id="rId15"/>
    <p:sldId id="424" r:id="rId16"/>
    <p:sldId id="422" r:id="rId17"/>
    <p:sldId id="423" r:id="rId18"/>
    <p:sldId id="292" r:id="rId19"/>
    <p:sldId id="293" r:id="rId20"/>
    <p:sldId id="294" r:id="rId21"/>
    <p:sldId id="529" r:id="rId22"/>
    <p:sldId id="348" r:id="rId23"/>
    <p:sldId id="528" r:id="rId24"/>
    <p:sldId id="365" r:id="rId25"/>
    <p:sldId id="329" r:id="rId26"/>
    <p:sldId id="428" r:id="rId27"/>
    <p:sldId id="332" r:id="rId28"/>
    <p:sldId id="333" r:id="rId29"/>
    <p:sldId id="43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78CA-FB2A-4CC6-AA32-CAC7F9098E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F2FEBD-FD32-4EC1-A68D-52BC689841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3214CB-D67A-4B1C-BF07-ABAAB1FEBD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atmosphere in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 smtClean="0"/>
              <a:t>Climatology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 provided by NOAA</a:t>
            </a:r>
          </a:p>
          <a:p>
            <a:r>
              <a:rPr lang="en-US" sz="1600" dirty="0" err="1" smtClean="0"/>
              <a:t>Sectoral</a:t>
            </a:r>
            <a:r>
              <a:rPr lang="en-US" sz="1600" dirty="0" smtClean="0"/>
              <a:t> Applications Research Project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atmoscell_big"/>
          <p:cNvPicPr>
            <a:picLocks noChangeAspect="1" noChangeArrowheads="1"/>
          </p:cNvPicPr>
          <p:nvPr/>
        </p:nvPicPr>
        <p:blipFill>
          <a:blip r:embed="rId3" cstate="print"/>
          <a:srcRect r="2571"/>
          <a:stretch>
            <a:fillRect/>
          </a:stretch>
        </p:blipFill>
        <p:spPr bwMode="auto">
          <a:xfrm>
            <a:off x="3733800" y="1981201"/>
            <a:ext cx="5227638" cy="421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Major Circulation Patterns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30563" cy="5029200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earth’s rotation breaks the equator-to-pole travel into three major circulation belts in each </a:t>
            </a:r>
            <a:r>
              <a:rPr lang="en-US" sz="2400" dirty="0" smtClean="0"/>
              <a:t>hemisphere</a:t>
            </a:r>
            <a:endParaRPr lang="en-US" sz="1400" i="1" dirty="0"/>
          </a:p>
          <a:p>
            <a:pPr>
              <a:spcAft>
                <a:spcPts val="1200"/>
              </a:spcAft>
            </a:pPr>
            <a:r>
              <a:rPr lang="en-US" sz="2400" dirty="0"/>
              <a:t>Sinking air is dry</a:t>
            </a:r>
          </a:p>
          <a:p>
            <a:r>
              <a:rPr lang="en-US" sz="2400" dirty="0"/>
              <a:t>Rising moist air makes 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Major Circulation Patterns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62375" cy="5105400"/>
          </a:xfrm>
          <a:solidFill>
            <a:schemeClr val="bg1"/>
          </a:solidFill>
          <a:ln/>
        </p:spPr>
        <p:txBody>
          <a:bodyPr/>
          <a:lstStyle/>
          <a:p>
            <a:pPr marL="168275" indent="-168275"/>
            <a:r>
              <a:rPr lang="en-US" sz="2800" dirty="0"/>
              <a:t>Generally speaking:</a:t>
            </a:r>
          </a:p>
          <a:p>
            <a:pPr marL="463550" lvl="1" indent="-180975"/>
            <a:r>
              <a:rPr lang="en-US" sz="2400" dirty="0"/>
              <a:t>Easterly winds near the equator;</a:t>
            </a:r>
          </a:p>
          <a:p>
            <a:pPr marL="463550" lvl="1" indent="-180975"/>
            <a:r>
              <a:rPr lang="en-US" sz="2400" dirty="0"/>
              <a:t>Westerly winds in temperate regions (most of the U.S., most of the time)</a:t>
            </a:r>
          </a:p>
          <a:p>
            <a:pPr marL="463550" lvl="1" indent="-180975"/>
            <a:r>
              <a:rPr lang="en-US" sz="2400" dirty="0"/>
              <a:t>Easterlies again near the poles.</a:t>
            </a:r>
          </a:p>
        </p:txBody>
      </p:sp>
      <p:pic>
        <p:nvPicPr>
          <p:cNvPr id="462853" name="Picture 5" descr="globalcirc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2332038"/>
            <a:ext cx="4657725" cy="3829050"/>
          </a:xfrm>
          <a:prstGeom prst="rect">
            <a:avLst/>
          </a:prstGeom>
          <a:noFill/>
        </p:spPr>
      </p:pic>
      <p:sp>
        <p:nvSpPr>
          <p:cNvPr id="462856" name="Freeform 8"/>
          <p:cNvSpPr>
            <a:spLocks/>
          </p:cNvSpPr>
          <p:nvPr/>
        </p:nvSpPr>
        <p:spPr bwMode="auto">
          <a:xfrm>
            <a:off x="5257800" y="3154363"/>
            <a:ext cx="1920875" cy="182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86"/>
              </a:cxn>
              <a:cxn ang="0">
                <a:pos x="634" y="115"/>
              </a:cxn>
              <a:cxn ang="0">
                <a:pos x="1037" y="86"/>
              </a:cxn>
              <a:cxn ang="0">
                <a:pos x="1210" y="29"/>
              </a:cxn>
            </a:cxnLst>
            <a:rect l="0" t="0" r="r" b="b"/>
            <a:pathLst>
              <a:path w="1210" h="115">
                <a:moveTo>
                  <a:pt x="0" y="0"/>
                </a:moveTo>
                <a:cubicBezTo>
                  <a:pt x="91" y="33"/>
                  <a:pt x="182" y="67"/>
                  <a:pt x="288" y="86"/>
                </a:cubicBezTo>
                <a:cubicBezTo>
                  <a:pt x="394" y="105"/>
                  <a:pt x="509" y="115"/>
                  <a:pt x="634" y="115"/>
                </a:cubicBezTo>
                <a:cubicBezTo>
                  <a:pt x="759" y="115"/>
                  <a:pt x="941" y="100"/>
                  <a:pt x="1037" y="86"/>
                </a:cubicBezTo>
                <a:cubicBezTo>
                  <a:pt x="1133" y="72"/>
                  <a:pt x="1171" y="50"/>
                  <a:pt x="1210" y="29"/>
                </a:cubicBezTo>
              </a:path>
            </a:pathLst>
          </a:custGeom>
          <a:noFill/>
          <a:ln w="76200" cap="flat" cmpd="sng">
            <a:solidFill>
              <a:srgbClr val="FFFF99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57" name="Freeform 9"/>
          <p:cNvSpPr>
            <a:spLocks/>
          </p:cNvSpPr>
          <p:nvPr/>
        </p:nvSpPr>
        <p:spPr bwMode="auto">
          <a:xfrm flipV="1">
            <a:off x="5303838" y="5121275"/>
            <a:ext cx="1920875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86"/>
              </a:cxn>
              <a:cxn ang="0">
                <a:pos x="634" y="115"/>
              </a:cxn>
              <a:cxn ang="0">
                <a:pos x="1037" y="86"/>
              </a:cxn>
              <a:cxn ang="0">
                <a:pos x="1210" y="29"/>
              </a:cxn>
            </a:cxnLst>
            <a:rect l="0" t="0" r="r" b="b"/>
            <a:pathLst>
              <a:path w="1210" h="115">
                <a:moveTo>
                  <a:pt x="0" y="0"/>
                </a:moveTo>
                <a:cubicBezTo>
                  <a:pt x="91" y="33"/>
                  <a:pt x="182" y="67"/>
                  <a:pt x="288" y="86"/>
                </a:cubicBezTo>
                <a:cubicBezTo>
                  <a:pt x="394" y="105"/>
                  <a:pt x="509" y="115"/>
                  <a:pt x="634" y="115"/>
                </a:cubicBezTo>
                <a:cubicBezTo>
                  <a:pt x="759" y="115"/>
                  <a:pt x="941" y="100"/>
                  <a:pt x="1037" y="86"/>
                </a:cubicBezTo>
                <a:cubicBezTo>
                  <a:pt x="1133" y="72"/>
                  <a:pt x="1171" y="50"/>
                  <a:pt x="1210" y="29"/>
                </a:cubicBezTo>
              </a:path>
            </a:pathLst>
          </a:custGeom>
          <a:noFill/>
          <a:ln w="76200" cap="flat" cmpd="sng">
            <a:solidFill>
              <a:srgbClr val="FFFF99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58" name="Freeform 10"/>
          <p:cNvSpPr>
            <a:spLocks/>
          </p:cNvSpPr>
          <p:nvPr/>
        </p:nvSpPr>
        <p:spPr bwMode="auto">
          <a:xfrm>
            <a:off x="4983163" y="3840163"/>
            <a:ext cx="2422525" cy="190500"/>
          </a:xfrm>
          <a:custGeom>
            <a:avLst/>
            <a:gdLst/>
            <a:ahLst/>
            <a:cxnLst>
              <a:cxn ang="0">
                <a:pos x="1526" y="0"/>
              </a:cxn>
              <a:cxn ang="0">
                <a:pos x="1354" y="29"/>
              </a:cxn>
              <a:cxn ang="0">
                <a:pos x="1238" y="57"/>
              </a:cxn>
              <a:cxn ang="0">
                <a:pos x="979" y="86"/>
              </a:cxn>
              <a:cxn ang="0">
                <a:pos x="749" y="115"/>
              </a:cxn>
              <a:cxn ang="0">
                <a:pos x="432" y="115"/>
              </a:cxn>
              <a:cxn ang="0">
                <a:pos x="144" y="86"/>
              </a:cxn>
              <a:cxn ang="0">
                <a:pos x="0" y="57"/>
              </a:cxn>
            </a:cxnLst>
            <a:rect l="0" t="0" r="r" b="b"/>
            <a:pathLst>
              <a:path w="1526" h="120">
                <a:moveTo>
                  <a:pt x="1526" y="0"/>
                </a:moveTo>
                <a:cubicBezTo>
                  <a:pt x="1464" y="10"/>
                  <a:pt x="1402" y="20"/>
                  <a:pt x="1354" y="29"/>
                </a:cubicBezTo>
                <a:cubicBezTo>
                  <a:pt x="1306" y="38"/>
                  <a:pt x="1300" y="48"/>
                  <a:pt x="1238" y="57"/>
                </a:cubicBezTo>
                <a:cubicBezTo>
                  <a:pt x="1176" y="66"/>
                  <a:pt x="1060" y="76"/>
                  <a:pt x="979" y="86"/>
                </a:cubicBezTo>
                <a:cubicBezTo>
                  <a:pt x="898" y="96"/>
                  <a:pt x="840" y="110"/>
                  <a:pt x="749" y="115"/>
                </a:cubicBezTo>
                <a:cubicBezTo>
                  <a:pt x="658" y="120"/>
                  <a:pt x="533" y="120"/>
                  <a:pt x="432" y="115"/>
                </a:cubicBezTo>
                <a:cubicBezTo>
                  <a:pt x="331" y="110"/>
                  <a:pt x="216" y="96"/>
                  <a:pt x="144" y="86"/>
                </a:cubicBezTo>
                <a:cubicBezTo>
                  <a:pt x="72" y="76"/>
                  <a:pt x="29" y="62"/>
                  <a:pt x="0" y="57"/>
                </a:cubicBezTo>
              </a:path>
            </a:pathLst>
          </a:custGeom>
          <a:noFill/>
          <a:ln w="6350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59" name="Freeform 11"/>
          <p:cNvSpPr>
            <a:spLocks/>
          </p:cNvSpPr>
          <p:nvPr/>
        </p:nvSpPr>
        <p:spPr bwMode="auto">
          <a:xfrm flipV="1">
            <a:off x="5075238" y="4479925"/>
            <a:ext cx="2422525" cy="222250"/>
          </a:xfrm>
          <a:custGeom>
            <a:avLst/>
            <a:gdLst/>
            <a:ahLst/>
            <a:cxnLst>
              <a:cxn ang="0">
                <a:pos x="1526" y="0"/>
              </a:cxn>
              <a:cxn ang="0">
                <a:pos x="1354" y="29"/>
              </a:cxn>
              <a:cxn ang="0">
                <a:pos x="1238" y="57"/>
              </a:cxn>
              <a:cxn ang="0">
                <a:pos x="979" y="86"/>
              </a:cxn>
              <a:cxn ang="0">
                <a:pos x="749" y="115"/>
              </a:cxn>
              <a:cxn ang="0">
                <a:pos x="432" y="115"/>
              </a:cxn>
              <a:cxn ang="0">
                <a:pos x="144" y="86"/>
              </a:cxn>
              <a:cxn ang="0">
                <a:pos x="0" y="57"/>
              </a:cxn>
            </a:cxnLst>
            <a:rect l="0" t="0" r="r" b="b"/>
            <a:pathLst>
              <a:path w="1526" h="120">
                <a:moveTo>
                  <a:pt x="1526" y="0"/>
                </a:moveTo>
                <a:cubicBezTo>
                  <a:pt x="1464" y="10"/>
                  <a:pt x="1402" y="20"/>
                  <a:pt x="1354" y="29"/>
                </a:cubicBezTo>
                <a:cubicBezTo>
                  <a:pt x="1306" y="38"/>
                  <a:pt x="1300" y="48"/>
                  <a:pt x="1238" y="57"/>
                </a:cubicBezTo>
                <a:cubicBezTo>
                  <a:pt x="1176" y="66"/>
                  <a:pt x="1060" y="76"/>
                  <a:pt x="979" y="86"/>
                </a:cubicBezTo>
                <a:cubicBezTo>
                  <a:pt x="898" y="96"/>
                  <a:pt x="840" y="110"/>
                  <a:pt x="749" y="115"/>
                </a:cubicBezTo>
                <a:cubicBezTo>
                  <a:pt x="658" y="120"/>
                  <a:pt x="533" y="120"/>
                  <a:pt x="432" y="115"/>
                </a:cubicBezTo>
                <a:cubicBezTo>
                  <a:pt x="331" y="110"/>
                  <a:pt x="216" y="96"/>
                  <a:pt x="144" y="86"/>
                </a:cubicBezTo>
                <a:cubicBezTo>
                  <a:pt x="72" y="76"/>
                  <a:pt x="29" y="62"/>
                  <a:pt x="0" y="57"/>
                </a:cubicBezTo>
              </a:path>
            </a:pathLst>
          </a:custGeom>
          <a:noFill/>
          <a:ln w="6350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61" name="Freeform 13"/>
          <p:cNvSpPr>
            <a:spLocks/>
          </p:cNvSpPr>
          <p:nvPr/>
        </p:nvSpPr>
        <p:spPr bwMode="auto">
          <a:xfrm>
            <a:off x="5761038" y="2835275"/>
            <a:ext cx="777875" cy="52388"/>
          </a:xfrm>
          <a:custGeom>
            <a:avLst/>
            <a:gdLst/>
            <a:ahLst/>
            <a:cxnLst>
              <a:cxn ang="0">
                <a:pos x="490" y="0"/>
              </a:cxn>
              <a:cxn ang="0">
                <a:pos x="375" y="28"/>
              </a:cxn>
              <a:cxn ang="0">
                <a:pos x="259" y="28"/>
              </a:cxn>
              <a:cxn ang="0">
                <a:pos x="144" y="28"/>
              </a:cxn>
              <a:cxn ang="0">
                <a:pos x="0" y="0"/>
              </a:cxn>
            </a:cxnLst>
            <a:rect l="0" t="0" r="r" b="b"/>
            <a:pathLst>
              <a:path w="490" h="33">
                <a:moveTo>
                  <a:pt x="490" y="0"/>
                </a:moveTo>
                <a:cubicBezTo>
                  <a:pt x="451" y="11"/>
                  <a:pt x="413" y="23"/>
                  <a:pt x="375" y="28"/>
                </a:cubicBezTo>
                <a:cubicBezTo>
                  <a:pt x="337" y="33"/>
                  <a:pt x="297" y="28"/>
                  <a:pt x="259" y="28"/>
                </a:cubicBezTo>
                <a:cubicBezTo>
                  <a:pt x="221" y="28"/>
                  <a:pt x="187" y="33"/>
                  <a:pt x="144" y="28"/>
                </a:cubicBezTo>
                <a:cubicBezTo>
                  <a:pt x="101" y="23"/>
                  <a:pt x="50" y="11"/>
                  <a:pt x="0" y="0"/>
                </a:cubicBezTo>
              </a:path>
            </a:pathLst>
          </a:custGeom>
          <a:noFill/>
          <a:ln w="5715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62" name="Freeform 14"/>
          <p:cNvSpPr>
            <a:spLocks/>
          </p:cNvSpPr>
          <p:nvPr/>
        </p:nvSpPr>
        <p:spPr bwMode="auto">
          <a:xfrm flipV="1">
            <a:off x="5851525" y="5532438"/>
            <a:ext cx="777875" cy="85725"/>
          </a:xfrm>
          <a:custGeom>
            <a:avLst/>
            <a:gdLst/>
            <a:ahLst/>
            <a:cxnLst>
              <a:cxn ang="0">
                <a:pos x="490" y="0"/>
              </a:cxn>
              <a:cxn ang="0">
                <a:pos x="375" y="28"/>
              </a:cxn>
              <a:cxn ang="0">
                <a:pos x="259" y="28"/>
              </a:cxn>
              <a:cxn ang="0">
                <a:pos x="144" y="28"/>
              </a:cxn>
              <a:cxn ang="0">
                <a:pos x="0" y="0"/>
              </a:cxn>
            </a:cxnLst>
            <a:rect l="0" t="0" r="r" b="b"/>
            <a:pathLst>
              <a:path w="490" h="33">
                <a:moveTo>
                  <a:pt x="490" y="0"/>
                </a:moveTo>
                <a:cubicBezTo>
                  <a:pt x="451" y="11"/>
                  <a:pt x="413" y="23"/>
                  <a:pt x="375" y="28"/>
                </a:cubicBezTo>
                <a:cubicBezTo>
                  <a:pt x="337" y="33"/>
                  <a:pt x="297" y="28"/>
                  <a:pt x="259" y="28"/>
                </a:cubicBezTo>
                <a:cubicBezTo>
                  <a:pt x="221" y="28"/>
                  <a:pt x="187" y="33"/>
                  <a:pt x="144" y="28"/>
                </a:cubicBezTo>
                <a:cubicBezTo>
                  <a:pt x="101" y="23"/>
                  <a:pt x="50" y="11"/>
                  <a:pt x="0" y="0"/>
                </a:cubicBezTo>
              </a:path>
            </a:pathLst>
          </a:custGeom>
          <a:noFill/>
          <a:ln w="5715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Factor 4: Latitude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Variation of sunlight affects temperature (more total energy: higher temps)</a:t>
            </a:r>
          </a:p>
          <a:p>
            <a:pPr lvl="1" eaLnBrk="1" hangingPunct="1">
              <a:buNone/>
            </a:pPr>
            <a:endParaRPr lang="en-US" dirty="0"/>
          </a:p>
          <a:p>
            <a:pPr eaLnBrk="1" hangingPunct="1"/>
            <a:r>
              <a:rPr lang="en-US" b="1" dirty="0">
                <a:ea typeface="ＭＳ Ｐゴシック" pitchFamily="27" charset="-128"/>
                <a:cs typeface="ＭＳ Ｐゴシック" pitchFamily="27" charset="-128"/>
              </a:rPr>
              <a:t>Least variation 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at the equator:</a:t>
            </a:r>
          </a:p>
          <a:p>
            <a:pPr lvl="1" eaLnBrk="1" hangingPunct="1"/>
            <a:r>
              <a:rPr lang="en-US" dirty="0"/>
              <a:t>generally warm year round (most direct sunlight)</a:t>
            </a:r>
          </a:p>
          <a:p>
            <a:pPr eaLnBrk="1" hangingPunct="1"/>
            <a:r>
              <a:rPr lang="en-US" b="1" dirty="0">
                <a:ea typeface="ＭＳ Ｐゴシック" pitchFamily="27" charset="-128"/>
                <a:cs typeface="ＭＳ Ｐゴシック" pitchFamily="27" charset="-128"/>
              </a:rPr>
              <a:t>More variation 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at mid-latitudes:</a:t>
            </a:r>
          </a:p>
          <a:p>
            <a:pPr lvl="1" eaLnBrk="1" hangingPunct="1"/>
            <a:r>
              <a:rPr lang="en-US" dirty="0"/>
              <a:t>warm in the summer, cool in the winter (Oklahoma)</a:t>
            </a:r>
          </a:p>
          <a:p>
            <a:pPr eaLnBrk="1" hangingPunct="1"/>
            <a:r>
              <a:rPr lang="en-US" b="1" dirty="0">
                <a:ea typeface="ＭＳ Ｐゴシック" pitchFamily="27" charset="-128"/>
                <a:cs typeface="ＭＳ Ｐゴシック" pitchFamily="27" charset="-128"/>
              </a:rPr>
              <a:t>Most variation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 at high-latitudes:</a:t>
            </a:r>
          </a:p>
          <a:p>
            <a:pPr lvl="1" eaLnBrk="1" hangingPunct="1"/>
            <a:r>
              <a:rPr lang="en-US" dirty="0"/>
              <a:t>cool in the summer, cold in the winter (least direct sunlight).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GlobalTemps"/>
          <p:cNvPicPr>
            <a:picLocks noChangeAspect="1" noChangeArrowheads="1"/>
          </p:cNvPicPr>
          <p:nvPr/>
        </p:nvPicPr>
        <p:blipFill>
          <a:blip r:embed="rId3" cstate="print"/>
          <a:srcRect l="1584" t="6255" r="2208" b="16170"/>
          <a:stretch>
            <a:fillRect/>
          </a:stretch>
        </p:blipFill>
        <p:spPr bwMode="auto">
          <a:xfrm>
            <a:off x="2220913" y="1263650"/>
            <a:ext cx="6923087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Role of Latitude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2286000" cy="387798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Barrow, AK</a:t>
            </a:r>
            <a:r>
              <a:rPr lang="en-US" sz="2000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 (71N)</a:t>
            </a:r>
          </a:p>
          <a:p>
            <a:pPr marL="122238" lvl="1"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July: </a:t>
            </a:r>
            <a:r>
              <a:rPr lang="en-US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Two straight months of sun (still cool, though, because the sunlight is less direct). </a:t>
            </a:r>
            <a:r>
              <a:rPr lang="en-US" dirty="0" smtClean="0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Average </a:t>
            </a:r>
            <a:r>
              <a:rPr lang="en-US" dirty="0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Temp: 40 F</a:t>
            </a:r>
          </a:p>
          <a:p>
            <a:pPr marL="122238" lvl="1"/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January: </a:t>
            </a:r>
            <a:r>
              <a:rPr lang="en-US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Two straight months of darkness</a:t>
            </a:r>
            <a:r>
              <a:rPr lang="en-US" dirty="0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. </a:t>
            </a:r>
            <a:r>
              <a:rPr lang="en-US" dirty="0" err="1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Avg</a:t>
            </a:r>
            <a:r>
              <a:rPr lang="en-US" dirty="0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 Temp: -14 F</a:t>
            </a:r>
          </a:p>
          <a:p>
            <a:pPr marL="122238" lvl="1"/>
            <a:r>
              <a:rPr lang="en-US" b="1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Bottom line: </a:t>
            </a:r>
            <a:r>
              <a:rPr lang="en-US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much cooler, large range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7538" y="5481638"/>
            <a:ext cx="4513262" cy="12303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Maracaibo, Venezuela </a:t>
            </a:r>
            <a:r>
              <a:rPr lang="en-US" sz="2000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(8N)</a:t>
            </a:r>
          </a:p>
          <a:p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July: </a:t>
            </a:r>
            <a:r>
              <a:rPr lang="en-US" dirty="0" err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Avg</a:t>
            </a:r>
            <a:r>
              <a:rPr lang="en-US" dirty="0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 Temp: 83 F</a:t>
            </a:r>
          </a:p>
          <a:p>
            <a:r>
              <a:rPr lang="en-US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January: </a:t>
            </a:r>
            <a:r>
              <a:rPr lang="en-US" dirty="0" err="1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Avg</a:t>
            </a:r>
            <a:r>
              <a:rPr lang="en-US" dirty="0">
                <a:solidFill>
                  <a:srgbClr val="0070C0"/>
                </a:solidFill>
                <a:ea typeface="ＭＳ Ｐゴシック" pitchFamily="27" charset="-128"/>
                <a:cs typeface="ＭＳ Ｐゴシック" pitchFamily="27" charset="-128"/>
              </a:rPr>
              <a:t> Temp: 81 F</a:t>
            </a:r>
          </a:p>
          <a:p>
            <a:r>
              <a:rPr lang="en-US" b="1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Bottom line: </a:t>
            </a:r>
            <a:r>
              <a:rPr lang="en-US" dirty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Warmer, more constant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1425" y="2887663"/>
            <a:ext cx="620713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8063" y="1531938"/>
            <a:ext cx="544512" cy="646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Hey, we build for this stuff!</a:t>
            </a:r>
            <a:endParaRPr lang="en-US" sz="2700" dirty="0">
              <a:ea typeface="+mj-ea"/>
              <a:cs typeface="+mj-cs"/>
            </a:endParaRPr>
          </a:p>
        </p:txBody>
      </p:sp>
      <p:sp>
        <p:nvSpPr>
          <p:cNvPr id="26626" name="Content Placeholder 2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92600" cy="4525962"/>
          </a:xfrm>
        </p:spPr>
        <p:txBody>
          <a:bodyPr>
            <a:normAutofit/>
          </a:bodyPr>
          <a:lstStyle/>
          <a:p>
            <a:pPr marL="290513" indent="-174625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Mid-Latitude Home Design</a:t>
            </a:r>
          </a:p>
          <a:p>
            <a:pPr marL="546100" lvl="1" indent="-174625" eaLnBrk="1" hangingPunct="1">
              <a:lnSpc>
                <a:spcPct val="90000"/>
              </a:lnSpc>
            </a:pPr>
            <a:r>
              <a:rPr lang="en-US" sz="2400" dirty="0"/>
              <a:t>Summer in OK, peak sun angle: ~78 degrees</a:t>
            </a:r>
          </a:p>
          <a:p>
            <a:pPr marL="546100" lvl="1" indent="-174625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Winter in OK, peak sun angle: ~31 degrees</a:t>
            </a:r>
          </a:p>
          <a:p>
            <a:pPr marL="290513" indent="-174625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Overhang should be long enough for summer shade, yet short enough to allow winter sun</a:t>
            </a:r>
          </a:p>
        </p:txBody>
      </p:sp>
      <p:pic>
        <p:nvPicPr>
          <p:cNvPr id="26627" name="Content Placeholder 27" descr="Picture1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905000"/>
            <a:ext cx="4010025" cy="360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Factor 5: Altitude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3" name="Picture 5" descr="M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8150" y="2265363"/>
            <a:ext cx="4040187" cy="2692400"/>
          </a:xfrm>
          <a:ln>
            <a:prstDash val="solid"/>
          </a:ln>
        </p:spPr>
      </p:pic>
      <p:pic>
        <p:nvPicPr>
          <p:cNvPr id="10" name="Picture 6" descr="rapidcitydayskyl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41862" y="2378075"/>
            <a:ext cx="3863975" cy="2576513"/>
          </a:xfrm>
          <a:ln>
            <a:prstDash val="solid"/>
          </a:ln>
        </p:spPr>
      </p:pic>
      <p:sp>
        <p:nvSpPr>
          <p:cNvPr id="37891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465137" y="5170488"/>
            <a:ext cx="4040188" cy="125253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Mt. Washington, NH (44°N, 6288 ft.) annual temp: 27.2F</a:t>
            </a:r>
          </a:p>
        </p:txBody>
      </p:sp>
      <p:sp>
        <p:nvSpPr>
          <p:cNvPr id="3789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52962" y="5170488"/>
            <a:ext cx="4041775" cy="125253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Rapid City, SD (44°N, 3,202 ft.) annual temp: 46.7F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600200"/>
            <a:ext cx="7570787" cy="677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Generally Speaking: Higher Altitude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 Cooler, drier climate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(In climate, like in life, there are exceptions to every rule!)</a:t>
            </a:r>
            <a:endParaRPr lang="en-US" dirty="0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Altitude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7" charset="2"/>
              <a:buChar char="Ø"/>
            </a:pPr>
            <a:r>
              <a:rPr lang="en-US" sz="2400" i="1" u="sng" dirty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Lapse </a:t>
            </a:r>
            <a:r>
              <a:rPr lang="en-US" sz="2400" i="1" u="sng" dirty="0" smtClean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rate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= rate </a:t>
            </a: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of change of temperature with height</a:t>
            </a:r>
          </a:p>
          <a:p>
            <a:pPr eaLnBrk="1" hangingPunct="1">
              <a:buFont typeface="Wingdings" pitchFamily="27" charset="2"/>
              <a:buChar char="Ø"/>
            </a:pP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Lapse </a:t>
            </a: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rate =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~-5.4°F/1000ft </a:t>
            </a: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(up to top of troposphere, around 7.5 miles)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/>
              <a:t>For every 1000 feet you ascend, the temperature drops </a:t>
            </a:r>
            <a:r>
              <a:rPr lang="en-US" sz="2400" dirty="0" smtClean="0"/>
              <a:t>~5.4°F</a:t>
            </a:r>
            <a:r>
              <a:rPr lang="en-US" sz="2400" dirty="0"/>
              <a:t>!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17788" y="4364038"/>
            <a:ext cx="1817687" cy="1789112"/>
            <a:chOff x="1649" y="2283"/>
            <a:chExt cx="1145" cy="1127"/>
          </a:xfrm>
        </p:grpSpPr>
        <p:sp>
          <p:nvSpPr>
            <p:cNvPr id="32792" name="Freeform 5"/>
            <p:cNvSpPr>
              <a:spLocks/>
            </p:cNvSpPr>
            <p:nvPr/>
          </p:nvSpPr>
          <p:spPr bwMode="auto">
            <a:xfrm>
              <a:off x="1649" y="2291"/>
              <a:ext cx="1145" cy="1119"/>
            </a:xfrm>
            <a:custGeom>
              <a:avLst/>
              <a:gdLst>
                <a:gd name="T0" fmla="*/ 622 w 1145"/>
                <a:gd name="T1" fmla="*/ 0 h 1119"/>
                <a:gd name="T2" fmla="*/ 688 w 1145"/>
                <a:gd name="T3" fmla="*/ 14 h 1119"/>
                <a:gd name="T4" fmla="*/ 728 w 1145"/>
                <a:gd name="T5" fmla="*/ 27 h 1119"/>
                <a:gd name="T6" fmla="*/ 761 w 1145"/>
                <a:gd name="T7" fmla="*/ 66 h 1119"/>
                <a:gd name="T8" fmla="*/ 794 w 1145"/>
                <a:gd name="T9" fmla="*/ 101 h 1119"/>
                <a:gd name="T10" fmla="*/ 828 w 1145"/>
                <a:gd name="T11" fmla="*/ 200 h 1119"/>
                <a:gd name="T12" fmla="*/ 854 w 1145"/>
                <a:gd name="T13" fmla="*/ 233 h 1119"/>
                <a:gd name="T14" fmla="*/ 867 w 1145"/>
                <a:gd name="T15" fmla="*/ 266 h 1119"/>
                <a:gd name="T16" fmla="*/ 960 w 1145"/>
                <a:gd name="T17" fmla="*/ 426 h 1119"/>
                <a:gd name="T18" fmla="*/ 1046 w 1145"/>
                <a:gd name="T19" fmla="*/ 586 h 1119"/>
                <a:gd name="T20" fmla="*/ 1106 w 1145"/>
                <a:gd name="T21" fmla="*/ 866 h 1119"/>
                <a:gd name="T22" fmla="*/ 1145 w 1145"/>
                <a:gd name="T23" fmla="*/ 1119 h 1119"/>
                <a:gd name="T24" fmla="*/ 0 w 1145"/>
                <a:gd name="T25" fmla="*/ 1119 h 1119"/>
                <a:gd name="T26" fmla="*/ 66 w 1145"/>
                <a:gd name="T27" fmla="*/ 919 h 1119"/>
                <a:gd name="T28" fmla="*/ 73 w 1145"/>
                <a:gd name="T29" fmla="*/ 799 h 1119"/>
                <a:gd name="T30" fmla="*/ 86 w 1145"/>
                <a:gd name="T31" fmla="*/ 759 h 1119"/>
                <a:gd name="T32" fmla="*/ 126 w 1145"/>
                <a:gd name="T33" fmla="*/ 733 h 1119"/>
                <a:gd name="T34" fmla="*/ 185 w 1145"/>
                <a:gd name="T35" fmla="*/ 666 h 1119"/>
                <a:gd name="T36" fmla="*/ 278 w 1145"/>
                <a:gd name="T37" fmla="*/ 612 h 1119"/>
                <a:gd name="T38" fmla="*/ 311 w 1145"/>
                <a:gd name="T39" fmla="*/ 506 h 1119"/>
                <a:gd name="T40" fmla="*/ 324 w 1145"/>
                <a:gd name="T41" fmla="*/ 406 h 1119"/>
                <a:gd name="T42" fmla="*/ 331 w 1145"/>
                <a:gd name="T43" fmla="*/ 246 h 1119"/>
                <a:gd name="T44" fmla="*/ 530 w 1145"/>
                <a:gd name="T45" fmla="*/ 73 h 1119"/>
                <a:gd name="T46" fmla="*/ 576 w 1145"/>
                <a:gd name="T47" fmla="*/ 20 h 1119"/>
                <a:gd name="T48" fmla="*/ 622 w 1145"/>
                <a:gd name="T49" fmla="*/ 0 h 1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5"/>
                <a:gd name="T76" fmla="*/ 0 h 1119"/>
                <a:gd name="T77" fmla="*/ 1145 w 1145"/>
                <a:gd name="T78" fmla="*/ 1119 h 1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5" h="1119">
                  <a:moveTo>
                    <a:pt x="622" y="0"/>
                  </a:moveTo>
                  <a:cubicBezTo>
                    <a:pt x="664" y="15"/>
                    <a:pt x="620" y="1"/>
                    <a:pt x="688" y="14"/>
                  </a:cubicBezTo>
                  <a:cubicBezTo>
                    <a:pt x="702" y="17"/>
                    <a:pt x="728" y="27"/>
                    <a:pt x="728" y="27"/>
                  </a:cubicBezTo>
                  <a:cubicBezTo>
                    <a:pt x="739" y="40"/>
                    <a:pt x="750" y="53"/>
                    <a:pt x="761" y="66"/>
                  </a:cubicBezTo>
                  <a:cubicBezTo>
                    <a:pt x="772" y="78"/>
                    <a:pt x="794" y="101"/>
                    <a:pt x="794" y="101"/>
                  </a:cubicBezTo>
                  <a:cubicBezTo>
                    <a:pt x="808" y="139"/>
                    <a:pt x="791" y="176"/>
                    <a:pt x="828" y="200"/>
                  </a:cubicBezTo>
                  <a:cubicBezTo>
                    <a:pt x="842" y="248"/>
                    <a:pt x="821" y="193"/>
                    <a:pt x="854" y="233"/>
                  </a:cubicBezTo>
                  <a:cubicBezTo>
                    <a:pt x="861" y="242"/>
                    <a:pt x="862" y="255"/>
                    <a:pt x="867" y="266"/>
                  </a:cubicBezTo>
                  <a:lnTo>
                    <a:pt x="960" y="426"/>
                  </a:lnTo>
                  <a:lnTo>
                    <a:pt x="1046" y="586"/>
                  </a:lnTo>
                  <a:lnTo>
                    <a:pt x="1106" y="866"/>
                  </a:lnTo>
                  <a:lnTo>
                    <a:pt x="1145" y="1119"/>
                  </a:lnTo>
                  <a:lnTo>
                    <a:pt x="0" y="1119"/>
                  </a:lnTo>
                  <a:cubicBezTo>
                    <a:pt x="18" y="1058"/>
                    <a:pt x="28" y="977"/>
                    <a:pt x="66" y="919"/>
                  </a:cubicBezTo>
                  <a:cubicBezTo>
                    <a:pt x="68" y="879"/>
                    <a:pt x="69" y="840"/>
                    <a:pt x="73" y="799"/>
                  </a:cubicBezTo>
                  <a:cubicBezTo>
                    <a:pt x="73" y="797"/>
                    <a:pt x="85" y="760"/>
                    <a:pt x="86" y="759"/>
                  </a:cubicBezTo>
                  <a:cubicBezTo>
                    <a:pt x="97" y="748"/>
                    <a:pt x="115" y="745"/>
                    <a:pt x="126" y="733"/>
                  </a:cubicBezTo>
                  <a:cubicBezTo>
                    <a:pt x="146" y="711"/>
                    <a:pt x="164" y="688"/>
                    <a:pt x="185" y="666"/>
                  </a:cubicBezTo>
                  <a:cubicBezTo>
                    <a:pt x="199" y="626"/>
                    <a:pt x="242" y="622"/>
                    <a:pt x="278" y="612"/>
                  </a:cubicBezTo>
                  <a:cubicBezTo>
                    <a:pt x="299" y="581"/>
                    <a:pt x="311" y="544"/>
                    <a:pt x="311" y="506"/>
                  </a:cubicBezTo>
                  <a:lnTo>
                    <a:pt x="324" y="406"/>
                  </a:lnTo>
                  <a:lnTo>
                    <a:pt x="331" y="246"/>
                  </a:lnTo>
                  <a:cubicBezTo>
                    <a:pt x="375" y="202"/>
                    <a:pt x="459" y="99"/>
                    <a:pt x="530" y="73"/>
                  </a:cubicBezTo>
                  <a:cubicBezTo>
                    <a:pt x="535" y="68"/>
                    <a:pt x="572" y="23"/>
                    <a:pt x="576" y="20"/>
                  </a:cubicBezTo>
                  <a:cubicBezTo>
                    <a:pt x="590" y="9"/>
                    <a:pt x="609" y="15"/>
                    <a:pt x="62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2F18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5" name="Freeform 6"/>
            <p:cNvSpPr>
              <a:spLocks/>
            </p:cNvSpPr>
            <p:nvPr/>
          </p:nvSpPr>
          <p:spPr bwMode="auto">
            <a:xfrm>
              <a:off x="1960" y="2283"/>
              <a:ext cx="570" cy="445"/>
            </a:xfrm>
            <a:custGeom>
              <a:avLst/>
              <a:gdLst>
                <a:gd name="T0" fmla="*/ 604 w 523"/>
                <a:gd name="T1" fmla="*/ 0 h 431"/>
                <a:gd name="T2" fmla="*/ 761 w 523"/>
                <a:gd name="T3" fmla="*/ 47 h 431"/>
                <a:gd name="T4" fmla="*/ 823 w 523"/>
                <a:gd name="T5" fmla="*/ 141 h 431"/>
                <a:gd name="T6" fmla="*/ 921 w 523"/>
                <a:gd name="T7" fmla="*/ 283 h 431"/>
                <a:gd name="T8" fmla="*/ 955 w 523"/>
                <a:gd name="T9" fmla="*/ 364 h 431"/>
                <a:gd name="T10" fmla="*/ 761 w 523"/>
                <a:gd name="T11" fmla="*/ 414 h 431"/>
                <a:gd name="T12" fmla="*/ 631 w 523"/>
                <a:gd name="T13" fmla="*/ 439 h 431"/>
                <a:gd name="T14" fmla="*/ 498 w 523"/>
                <a:gd name="T15" fmla="*/ 538 h 431"/>
                <a:gd name="T16" fmla="*/ 341 w 523"/>
                <a:gd name="T17" fmla="*/ 538 h 431"/>
                <a:gd name="T18" fmla="*/ 267 w 523"/>
                <a:gd name="T19" fmla="*/ 432 h 431"/>
                <a:gd name="T20" fmla="*/ 193 w 523"/>
                <a:gd name="T21" fmla="*/ 382 h 431"/>
                <a:gd name="T22" fmla="*/ 97 w 523"/>
                <a:gd name="T23" fmla="*/ 407 h 431"/>
                <a:gd name="T24" fmla="*/ 0 w 523"/>
                <a:gd name="T25" fmla="*/ 398 h 431"/>
                <a:gd name="T26" fmla="*/ 37 w 523"/>
                <a:gd name="T27" fmla="*/ 274 h 431"/>
                <a:gd name="T28" fmla="*/ 146 w 523"/>
                <a:gd name="T29" fmla="*/ 198 h 431"/>
                <a:gd name="T30" fmla="*/ 363 w 523"/>
                <a:gd name="T31" fmla="*/ 74 h 431"/>
                <a:gd name="T32" fmla="*/ 435 w 523"/>
                <a:gd name="T33" fmla="*/ 41 h 431"/>
                <a:gd name="T34" fmla="*/ 485 w 523"/>
                <a:gd name="T35" fmla="*/ 0 h 431"/>
                <a:gd name="T36" fmla="*/ 604 w 523"/>
                <a:gd name="T37" fmla="*/ 0 h 4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3"/>
                <a:gd name="T58" fmla="*/ 0 h 431"/>
                <a:gd name="T59" fmla="*/ 523 w 523"/>
                <a:gd name="T60" fmla="*/ 431 h 4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3" h="431">
                  <a:moveTo>
                    <a:pt x="331" y="0"/>
                  </a:moveTo>
                  <a:cubicBezTo>
                    <a:pt x="370" y="8"/>
                    <a:pt x="385" y="18"/>
                    <a:pt x="417" y="40"/>
                  </a:cubicBezTo>
                  <a:cubicBezTo>
                    <a:pt x="435" y="66"/>
                    <a:pt x="428" y="92"/>
                    <a:pt x="451" y="113"/>
                  </a:cubicBezTo>
                  <a:cubicBezTo>
                    <a:pt x="456" y="160"/>
                    <a:pt x="454" y="209"/>
                    <a:pt x="504" y="226"/>
                  </a:cubicBezTo>
                  <a:cubicBezTo>
                    <a:pt x="519" y="248"/>
                    <a:pt x="523" y="265"/>
                    <a:pt x="523" y="292"/>
                  </a:cubicBezTo>
                  <a:lnTo>
                    <a:pt x="417" y="331"/>
                  </a:lnTo>
                  <a:lnTo>
                    <a:pt x="345" y="351"/>
                  </a:lnTo>
                  <a:lnTo>
                    <a:pt x="272" y="431"/>
                  </a:lnTo>
                  <a:lnTo>
                    <a:pt x="186" y="431"/>
                  </a:lnTo>
                  <a:lnTo>
                    <a:pt x="146" y="345"/>
                  </a:lnTo>
                  <a:lnTo>
                    <a:pt x="106" y="305"/>
                  </a:lnTo>
                  <a:lnTo>
                    <a:pt x="53" y="325"/>
                  </a:lnTo>
                  <a:lnTo>
                    <a:pt x="0" y="318"/>
                  </a:lnTo>
                  <a:lnTo>
                    <a:pt x="20" y="219"/>
                  </a:lnTo>
                  <a:lnTo>
                    <a:pt x="80" y="159"/>
                  </a:lnTo>
                  <a:lnTo>
                    <a:pt x="199" y="60"/>
                  </a:lnTo>
                  <a:lnTo>
                    <a:pt x="239" y="34"/>
                  </a:lnTo>
                  <a:lnTo>
                    <a:pt x="265" y="0"/>
                  </a:lnTo>
                  <a:lnTo>
                    <a:pt x="33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24525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6" name="Line 8"/>
          <p:cNvSpPr>
            <a:spLocks noChangeShapeType="1"/>
          </p:cNvSpPr>
          <p:nvPr/>
        </p:nvSpPr>
        <p:spPr bwMode="auto">
          <a:xfrm flipH="1">
            <a:off x="4467225" y="6129338"/>
            <a:ext cx="4937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417763" y="5741988"/>
            <a:ext cx="24907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422525" y="5389563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413000" y="5053013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422525" y="4727575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422525" y="4433888"/>
            <a:ext cx="24907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25600" y="4224338"/>
            <a:ext cx="8509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5000 ft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7663" y="4521200"/>
            <a:ext cx="852487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4000 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1313" y="4848225"/>
            <a:ext cx="8509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3000 ft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3375" y="5189538"/>
            <a:ext cx="852488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2000 ft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97025" y="5559425"/>
            <a:ext cx="8509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1000 ft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6913" y="5929313"/>
            <a:ext cx="54451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0 ft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37138" y="5951538"/>
            <a:ext cx="2351087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Sea Level, 59ºF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65713" y="4543395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37.4ºF</a:t>
            </a:r>
            <a:endParaRPr lang="en-US" sz="2000" b="1" dirty="0">
              <a:solidFill>
                <a:srgbClr val="000000"/>
              </a:solidFill>
              <a:latin typeface="Arial Narrow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87938" y="5189508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48.2ºF</a:t>
            </a:r>
            <a:endParaRPr lang="en-US" sz="2000" b="1" dirty="0">
              <a:solidFill>
                <a:srgbClr val="000000"/>
              </a:solidFill>
              <a:latin typeface="Arial Narrow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1425" y="4210020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32.0ºF</a:t>
            </a:r>
            <a:endParaRPr lang="en-US" sz="2000" b="1" dirty="0">
              <a:solidFill>
                <a:srgbClr val="000000"/>
              </a:solidFill>
              <a:latin typeface="Arial Narrow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3488" y="4856133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42.8ºF</a:t>
            </a:r>
            <a:endParaRPr lang="en-US" sz="2000" b="1" dirty="0">
              <a:solidFill>
                <a:srgbClr val="000000"/>
              </a:solidFill>
              <a:latin typeface="Arial Narrow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5713" y="5530820"/>
            <a:ext cx="79861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Narrow" pitchFamily="27" charset="0"/>
                <a:ea typeface="ＭＳ Ｐゴシック" pitchFamily="27" charset="-128"/>
                <a:cs typeface="ＭＳ Ｐゴシック" pitchFamily="27" charset="-128"/>
              </a:rPr>
              <a:t>53.6ºF</a:t>
            </a:r>
            <a:endParaRPr lang="en-US" sz="2000" b="1" dirty="0">
              <a:solidFill>
                <a:srgbClr val="000000"/>
              </a:solidFill>
              <a:latin typeface="Arial Narrow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6153" grpId="0" animBg="1"/>
      <p:bldP spid="6155" grpId="0" animBg="1"/>
      <p:bldP spid="6156" grpId="0" animBg="1"/>
      <p:bldP spid="6157" grpId="0" animBg="1"/>
      <p:bldP spid="6158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Altitude: Rain Shadow Effect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buFont typeface="Wingdings" pitchFamily="27" charset="2"/>
              <a:buChar char="Ø"/>
            </a:pPr>
            <a:r>
              <a:rPr lang="en-US" sz="2800" dirty="0" smtClean="0">
                <a:ea typeface="ＭＳ Ｐゴシック" pitchFamily="27" charset="-128"/>
                <a:cs typeface="ＭＳ Ｐゴシック" pitchFamily="27" charset="-128"/>
              </a:rPr>
              <a:t>Rain on one side of the mountain, dry on the other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Air is lifted up, expands and cools, and forms clouds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Any precipitation falls on this side of the mountain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Air continues over mountain, but without its moisture</a:t>
            </a:r>
          </a:p>
          <a:p>
            <a:pPr lvl="1" eaLnBrk="1" hangingPunct="1">
              <a:buFont typeface="Wingdings" pitchFamily="27" charset="2"/>
              <a:buChar char="Ø"/>
            </a:pPr>
            <a:r>
              <a:rPr lang="en-US" sz="2400" dirty="0" smtClean="0"/>
              <a:t>As this dry air sinks, it warms because it is compressed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89325" y="4254500"/>
            <a:ext cx="1817688" cy="1789113"/>
            <a:chOff x="1649" y="2283"/>
            <a:chExt cx="1145" cy="1127"/>
          </a:xfrm>
        </p:grpSpPr>
        <p:sp>
          <p:nvSpPr>
            <p:cNvPr id="33819" name="Freeform 6"/>
            <p:cNvSpPr>
              <a:spLocks/>
            </p:cNvSpPr>
            <p:nvPr/>
          </p:nvSpPr>
          <p:spPr bwMode="auto">
            <a:xfrm>
              <a:off x="1649" y="2291"/>
              <a:ext cx="1145" cy="1119"/>
            </a:xfrm>
            <a:custGeom>
              <a:avLst/>
              <a:gdLst>
                <a:gd name="T0" fmla="*/ 622 w 1145"/>
                <a:gd name="T1" fmla="*/ 0 h 1119"/>
                <a:gd name="T2" fmla="*/ 688 w 1145"/>
                <a:gd name="T3" fmla="*/ 14 h 1119"/>
                <a:gd name="T4" fmla="*/ 728 w 1145"/>
                <a:gd name="T5" fmla="*/ 27 h 1119"/>
                <a:gd name="T6" fmla="*/ 761 w 1145"/>
                <a:gd name="T7" fmla="*/ 66 h 1119"/>
                <a:gd name="T8" fmla="*/ 794 w 1145"/>
                <a:gd name="T9" fmla="*/ 101 h 1119"/>
                <a:gd name="T10" fmla="*/ 828 w 1145"/>
                <a:gd name="T11" fmla="*/ 200 h 1119"/>
                <a:gd name="T12" fmla="*/ 854 w 1145"/>
                <a:gd name="T13" fmla="*/ 233 h 1119"/>
                <a:gd name="T14" fmla="*/ 867 w 1145"/>
                <a:gd name="T15" fmla="*/ 266 h 1119"/>
                <a:gd name="T16" fmla="*/ 960 w 1145"/>
                <a:gd name="T17" fmla="*/ 426 h 1119"/>
                <a:gd name="T18" fmla="*/ 1046 w 1145"/>
                <a:gd name="T19" fmla="*/ 586 h 1119"/>
                <a:gd name="T20" fmla="*/ 1106 w 1145"/>
                <a:gd name="T21" fmla="*/ 866 h 1119"/>
                <a:gd name="T22" fmla="*/ 1145 w 1145"/>
                <a:gd name="T23" fmla="*/ 1119 h 1119"/>
                <a:gd name="T24" fmla="*/ 0 w 1145"/>
                <a:gd name="T25" fmla="*/ 1119 h 1119"/>
                <a:gd name="T26" fmla="*/ 66 w 1145"/>
                <a:gd name="T27" fmla="*/ 919 h 1119"/>
                <a:gd name="T28" fmla="*/ 73 w 1145"/>
                <a:gd name="T29" fmla="*/ 799 h 1119"/>
                <a:gd name="T30" fmla="*/ 86 w 1145"/>
                <a:gd name="T31" fmla="*/ 759 h 1119"/>
                <a:gd name="T32" fmla="*/ 126 w 1145"/>
                <a:gd name="T33" fmla="*/ 733 h 1119"/>
                <a:gd name="T34" fmla="*/ 185 w 1145"/>
                <a:gd name="T35" fmla="*/ 666 h 1119"/>
                <a:gd name="T36" fmla="*/ 278 w 1145"/>
                <a:gd name="T37" fmla="*/ 612 h 1119"/>
                <a:gd name="T38" fmla="*/ 311 w 1145"/>
                <a:gd name="T39" fmla="*/ 506 h 1119"/>
                <a:gd name="T40" fmla="*/ 324 w 1145"/>
                <a:gd name="T41" fmla="*/ 406 h 1119"/>
                <a:gd name="T42" fmla="*/ 331 w 1145"/>
                <a:gd name="T43" fmla="*/ 246 h 1119"/>
                <a:gd name="T44" fmla="*/ 530 w 1145"/>
                <a:gd name="T45" fmla="*/ 73 h 1119"/>
                <a:gd name="T46" fmla="*/ 576 w 1145"/>
                <a:gd name="T47" fmla="*/ 20 h 1119"/>
                <a:gd name="T48" fmla="*/ 622 w 1145"/>
                <a:gd name="T49" fmla="*/ 0 h 1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5"/>
                <a:gd name="T76" fmla="*/ 0 h 1119"/>
                <a:gd name="T77" fmla="*/ 1145 w 1145"/>
                <a:gd name="T78" fmla="*/ 1119 h 1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5" h="1119">
                  <a:moveTo>
                    <a:pt x="622" y="0"/>
                  </a:moveTo>
                  <a:cubicBezTo>
                    <a:pt x="664" y="15"/>
                    <a:pt x="620" y="1"/>
                    <a:pt x="688" y="14"/>
                  </a:cubicBezTo>
                  <a:cubicBezTo>
                    <a:pt x="702" y="17"/>
                    <a:pt x="728" y="27"/>
                    <a:pt x="728" y="27"/>
                  </a:cubicBezTo>
                  <a:cubicBezTo>
                    <a:pt x="739" y="40"/>
                    <a:pt x="750" y="53"/>
                    <a:pt x="761" y="66"/>
                  </a:cubicBezTo>
                  <a:cubicBezTo>
                    <a:pt x="772" y="78"/>
                    <a:pt x="794" y="101"/>
                    <a:pt x="794" y="101"/>
                  </a:cubicBezTo>
                  <a:cubicBezTo>
                    <a:pt x="808" y="139"/>
                    <a:pt x="791" y="176"/>
                    <a:pt x="828" y="200"/>
                  </a:cubicBezTo>
                  <a:cubicBezTo>
                    <a:pt x="842" y="248"/>
                    <a:pt x="821" y="193"/>
                    <a:pt x="854" y="233"/>
                  </a:cubicBezTo>
                  <a:cubicBezTo>
                    <a:pt x="861" y="242"/>
                    <a:pt x="862" y="255"/>
                    <a:pt x="867" y="266"/>
                  </a:cubicBezTo>
                  <a:lnTo>
                    <a:pt x="960" y="426"/>
                  </a:lnTo>
                  <a:lnTo>
                    <a:pt x="1046" y="586"/>
                  </a:lnTo>
                  <a:lnTo>
                    <a:pt x="1106" y="866"/>
                  </a:lnTo>
                  <a:lnTo>
                    <a:pt x="1145" y="1119"/>
                  </a:lnTo>
                  <a:lnTo>
                    <a:pt x="0" y="1119"/>
                  </a:lnTo>
                  <a:cubicBezTo>
                    <a:pt x="18" y="1058"/>
                    <a:pt x="28" y="977"/>
                    <a:pt x="66" y="919"/>
                  </a:cubicBezTo>
                  <a:cubicBezTo>
                    <a:pt x="68" y="879"/>
                    <a:pt x="69" y="840"/>
                    <a:pt x="73" y="799"/>
                  </a:cubicBezTo>
                  <a:cubicBezTo>
                    <a:pt x="73" y="797"/>
                    <a:pt x="85" y="760"/>
                    <a:pt x="86" y="759"/>
                  </a:cubicBezTo>
                  <a:cubicBezTo>
                    <a:pt x="97" y="748"/>
                    <a:pt x="115" y="745"/>
                    <a:pt x="126" y="733"/>
                  </a:cubicBezTo>
                  <a:cubicBezTo>
                    <a:pt x="146" y="711"/>
                    <a:pt x="164" y="688"/>
                    <a:pt x="185" y="666"/>
                  </a:cubicBezTo>
                  <a:cubicBezTo>
                    <a:pt x="199" y="626"/>
                    <a:pt x="242" y="622"/>
                    <a:pt x="278" y="612"/>
                  </a:cubicBezTo>
                  <a:cubicBezTo>
                    <a:pt x="299" y="581"/>
                    <a:pt x="311" y="544"/>
                    <a:pt x="311" y="506"/>
                  </a:cubicBezTo>
                  <a:lnTo>
                    <a:pt x="324" y="406"/>
                  </a:lnTo>
                  <a:lnTo>
                    <a:pt x="331" y="246"/>
                  </a:lnTo>
                  <a:cubicBezTo>
                    <a:pt x="375" y="202"/>
                    <a:pt x="459" y="99"/>
                    <a:pt x="530" y="73"/>
                  </a:cubicBezTo>
                  <a:cubicBezTo>
                    <a:pt x="535" y="68"/>
                    <a:pt x="572" y="23"/>
                    <a:pt x="576" y="20"/>
                  </a:cubicBezTo>
                  <a:cubicBezTo>
                    <a:pt x="590" y="9"/>
                    <a:pt x="609" y="15"/>
                    <a:pt x="62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2F18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Freeform 7"/>
            <p:cNvSpPr>
              <a:spLocks/>
            </p:cNvSpPr>
            <p:nvPr/>
          </p:nvSpPr>
          <p:spPr bwMode="auto">
            <a:xfrm>
              <a:off x="1960" y="2283"/>
              <a:ext cx="570" cy="445"/>
            </a:xfrm>
            <a:custGeom>
              <a:avLst/>
              <a:gdLst>
                <a:gd name="T0" fmla="*/ 604 w 523"/>
                <a:gd name="T1" fmla="*/ 0 h 431"/>
                <a:gd name="T2" fmla="*/ 761 w 523"/>
                <a:gd name="T3" fmla="*/ 47 h 431"/>
                <a:gd name="T4" fmla="*/ 823 w 523"/>
                <a:gd name="T5" fmla="*/ 141 h 431"/>
                <a:gd name="T6" fmla="*/ 921 w 523"/>
                <a:gd name="T7" fmla="*/ 283 h 431"/>
                <a:gd name="T8" fmla="*/ 955 w 523"/>
                <a:gd name="T9" fmla="*/ 364 h 431"/>
                <a:gd name="T10" fmla="*/ 761 w 523"/>
                <a:gd name="T11" fmla="*/ 414 h 431"/>
                <a:gd name="T12" fmla="*/ 631 w 523"/>
                <a:gd name="T13" fmla="*/ 439 h 431"/>
                <a:gd name="T14" fmla="*/ 498 w 523"/>
                <a:gd name="T15" fmla="*/ 538 h 431"/>
                <a:gd name="T16" fmla="*/ 341 w 523"/>
                <a:gd name="T17" fmla="*/ 538 h 431"/>
                <a:gd name="T18" fmla="*/ 267 w 523"/>
                <a:gd name="T19" fmla="*/ 432 h 431"/>
                <a:gd name="T20" fmla="*/ 193 w 523"/>
                <a:gd name="T21" fmla="*/ 382 h 431"/>
                <a:gd name="T22" fmla="*/ 97 w 523"/>
                <a:gd name="T23" fmla="*/ 407 h 431"/>
                <a:gd name="T24" fmla="*/ 0 w 523"/>
                <a:gd name="T25" fmla="*/ 398 h 431"/>
                <a:gd name="T26" fmla="*/ 37 w 523"/>
                <a:gd name="T27" fmla="*/ 274 h 431"/>
                <a:gd name="T28" fmla="*/ 146 w 523"/>
                <a:gd name="T29" fmla="*/ 198 h 431"/>
                <a:gd name="T30" fmla="*/ 363 w 523"/>
                <a:gd name="T31" fmla="*/ 74 h 431"/>
                <a:gd name="T32" fmla="*/ 435 w 523"/>
                <a:gd name="T33" fmla="*/ 41 h 431"/>
                <a:gd name="T34" fmla="*/ 485 w 523"/>
                <a:gd name="T35" fmla="*/ 0 h 431"/>
                <a:gd name="T36" fmla="*/ 604 w 523"/>
                <a:gd name="T37" fmla="*/ 0 h 4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3"/>
                <a:gd name="T58" fmla="*/ 0 h 431"/>
                <a:gd name="T59" fmla="*/ 523 w 523"/>
                <a:gd name="T60" fmla="*/ 431 h 4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3" h="431">
                  <a:moveTo>
                    <a:pt x="331" y="0"/>
                  </a:moveTo>
                  <a:cubicBezTo>
                    <a:pt x="370" y="8"/>
                    <a:pt x="385" y="18"/>
                    <a:pt x="417" y="40"/>
                  </a:cubicBezTo>
                  <a:cubicBezTo>
                    <a:pt x="435" y="66"/>
                    <a:pt x="428" y="92"/>
                    <a:pt x="451" y="113"/>
                  </a:cubicBezTo>
                  <a:cubicBezTo>
                    <a:pt x="456" y="160"/>
                    <a:pt x="454" y="209"/>
                    <a:pt x="504" y="226"/>
                  </a:cubicBezTo>
                  <a:cubicBezTo>
                    <a:pt x="519" y="248"/>
                    <a:pt x="523" y="265"/>
                    <a:pt x="523" y="292"/>
                  </a:cubicBezTo>
                  <a:lnTo>
                    <a:pt x="417" y="331"/>
                  </a:lnTo>
                  <a:lnTo>
                    <a:pt x="345" y="351"/>
                  </a:lnTo>
                  <a:lnTo>
                    <a:pt x="272" y="431"/>
                  </a:lnTo>
                  <a:lnTo>
                    <a:pt x="186" y="431"/>
                  </a:lnTo>
                  <a:lnTo>
                    <a:pt x="146" y="345"/>
                  </a:lnTo>
                  <a:lnTo>
                    <a:pt x="106" y="305"/>
                  </a:lnTo>
                  <a:lnTo>
                    <a:pt x="53" y="325"/>
                  </a:lnTo>
                  <a:lnTo>
                    <a:pt x="0" y="318"/>
                  </a:lnTo>
                  <a:lnTo>
                    <a:pt x="20" y="219"/>
                  </a:lnTo>
                  <a:lnTo>
                    <a:pt x="80" y="159"/>
                  </a:lnTo>
                  <a:lnTo>
                    <a:pt x="199" y="60"/>
                  </a:lnTo>
                  <a:lnTo>
                    <a:pt x="239" y="34"/>
                  </a:lnTo>
                  <a:lnTo>
                    <a:pt x="265" y="0"/>
                  </a:lnTo>
                  <a:lnTo>
                    <a:pt x="33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24525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72" name="Freeform 8"/>
          <p:cNvSpPr>
            <a:spLocks/>
          </p:cNvSpPr>
          <p:nvPr/>
        </p:nvSpPr>
        <p:spPr bwMode="auto">
          <a:xfrm>
            <a:off x="2595563" y="4414838"/>
            <a:ext cx="1198562" cy="1592262"/>
          </a:xfrm>
          <a:custGeom>
            <a:avLst/>
            <a:gdLst>
              <a:gd name="T0" fmla="*/ 0 w 755"/>
              <a:gd name="T1" fmla="*/ 2147483647 h 1003"/>
              <a:gd name="T2" fmla="*/ 2147483647 w 755"/>
              <a:gd name="T3" fmla="*/ 2147483647 h 1003"/>
              <a:gd name="T4" fmla="*/ 2147483647 w 755"/>
              <a:gd name="T5" fmla="*/ 2147483647 h 1003"/>
              <a:gd name="T6" fmla="*/ 2147483647 w 755"/>
              <a:gd name="T7" fmla="*/ 2147483647 h 1003"/>
              <a:gd name="T8" fmla="*/ 2147483647 w 755"/>
              <a:gd name="T9" fmla="*/ 0 h 1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"/>
              <a:gd name="T16" fmla="*/ 0 h 1003"/>
              <a:gd name="T17" fmla="*/ 755 w 755"/>
              <a:gd name="T18" fmla="*/ 1003 h 10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" h="1003">
                <a:moveTo>
                  <a:pt x="0" y="980"/>
                </a:moveTo>
                <a:cubicBezTo>
                  <a:pt x="111" y="991"/>
                  <a:pt x="222" y="1003"/>
                  <a:pt x="305" y="973"/>
                </a:cubicBezTo>
                <a:cubicBezTo>
                  <a:pt x="388" y="943"/>
                  <a:pt x="442" y="895"/>
                  <a:pt x="497" y="801"/>
                </a:cubicBezTo>
                <a:cubicBezTo>
                  <a:pt x="552" y="707"/>
                  <a:pt x="593" y="543"/>
                  <a:pt x="636" y="410"/>
                </a:cubicBezTo>
                <a:cubicBezTo>
                  <a:pt x="679" y="277"/>
                  <a:pt x="717" y="138"/>
                  <a:pt x="75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636838" y="5894388"/>
            <a:ext cx="168275" cy="168275"/>
          </a:xfrm>
          <a:prstGeom prst="ellipse">
            <a:avLst/>
          </a:prstGeom>
          <a:solidFill>
            <a:srgbClr val="2452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Cloud"/>
          <p:cNvSpPr>
            <a:spLocks noChangeAspect="1" noEditPoints="1" noChangeArrowheads="1"/>
          </p:cNvSpPr>
          <p:nvPr/>
        </p:nvSpPr>
        <p:spPr bwMode="auto">
          <a:xfrm rot="5774013">
            <a:off x="3278981" y="4404519"/>
            <a:ext cx="830263" cy="555625"/>
          </a:xfrm>
          <a:custGeom>
            <a:avLst/>
            <a:gdLst>
              <a:gd name="T0" fmla="*/ 98978 w 21600"/>
              <a:gd name="T1" fmla="*/ 7146289 h 21600"/>
              <a:gd name="T2" fmla="*/ 15956886 w 21600"/>
              <a:gd name="T3" fmla="*/ 14277325 h 21600"/>
              <a:gd name="T4" fmla="*/ 31887135 w 21600"/>
              <a:gd name="T5" fmla="*/ 7146289 h 21600"/>
              <a:gd name="T6" fmla="*/ 15956886 w 21600"/>
              <a:gd name="T7" fmla="*/ 8171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33">
              <a:alpha val="47058"/>
            </a:srgbClr>
          </a:solidFill>
          <a:ln w="15875">
            <a:solidFill>
              <a:srgbClr val="333333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5273901">
            <a:off x="3194844" y="4769644"/>
            <a:ext cx="996950" cy="347662"/>
            <a:chOff x="3073" y="3792"/>
            <a:chExt cx="628" cy="219"/>
          </a:xfrm>
        </p:grpSpPr>
        <p:sp>
          <p:nvSpPr>
            <p:cNvPr id="62475" name="Oval 11"/>
            <p:cNvSpPr>
              <a:spLocks noChangeArrowheads="1"/>
            </p:cNvSpPr>
            <p:nvPr/>
          </p:nvSpPr>
          <p:spPr bwMode="auto">
            <a:xfrm>
              <a:off x="3228" y="392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Oval 12"/>
            <p:cNvSpPr>
              <a:spLocks noChangeArrowheads="1"/>
            </p:cNvSpPr>
            <p:nvPr/>
          </p:nvSpPr>
          <p:spPr bwMode="auto">
            <a:xfrm>
              <a:off x="3065" y="388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Oval 13"/>
            <p:cNvSpPr>
              <a:spLocks noChangeArrowheads="1"/>
            </p:cNvSpPr>
            <p:nvPr/>
          </p:nvSpPr>
          <p:spPr bwMode="auto">
            <a:xfrm>
              <a:off x="3218" y="3792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Oval 14"/>
            <p:cNvSpPr>
              <a:spLocks noChangeArrowheads="1"/>
            </p:cNvSpPr>
            <p:nvPr/>
          </p:nvSpPr>
          <p:spPr bwMode="auto">
            <a:xfrm>
              <a:off x="3371" y="3898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Oval 15"/>
            <p:cNvSpPr>
              <a:spLocks noChangeArrowheads="1"/>
            </p:cNvSpPr>
            <p:nvPr/>
          </p:nvSpPr>
          <p:spPr bwMode="auto">
            <a:xfrm>
              <a:off x="3476" y="384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Oval 16"/>
            <p:cNvSpPr>
              <a:spLocks noChangeArrowheads="1"/>
            </p:cNvSpPr>
            <p:nvPr/>
          </p:nvSpPr>
          <p:spPr bwMode="auto">
            <a:xfrm>
              <a:off x="3544" y="3931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Oval 17"/>
            <p:cNvSpPr>
              <a:spLocks noChangeArrowheads="1"/>
            </p:cNvSpPr>
            <p:nvPr/>
          </p:nvSpPr>
          <p:spPr bwMode="auto">
            <a:xfrm>
              <a:off x="3632" y="3860"/>
              <a:ext cx="61" cy="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auto">
            <a:xfrm>
              <a:off x="3320" y="3806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auto">
            <a:xfrm>
              <a:off x="3185" y="3879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auto">
            <a:xfrm>
              <a:off x="3463" y="3946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auto">
            <a:xfrm>
              <a:off x="3575" y="3841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auto">
            <a:xfrm>
              <a:off x="3291" y="3945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7" name="Oval 23"/>
            <p:cNvSpPr>
              <a:spLocks noChangeArrowheads="1"/>
            </p:cNvSpPr>
            <p:nvPr/>
          </p:nvSpPr>
          <p:spPr bwMode="auto">
            <a:xfrm>
              <a:off x="3145" y="3967"/>
              <a:ext cx="41" cy="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1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90" name="Freeform 26"/>
          <p:cNvSpPr>
            <a:spLocks/>
          </p:cNvSpPr>
          <p:nvPr/>
        </p:nvSpPr>
        <p:spPr bwMode="auto">
          <a:xfrm>
            <a:off x="3889375" y="3978275"/>
            <a:ext cx="2332038" cy="2044700"/>
          </a:xfrm>
          <a:custGeom>
            <a:avLst/>
            <a:gdLst>
              <a:gd name="T0" fmla="*/ 0 w 1469"/>
              <a:gd name="T1" fmla="*/ 2147483647 h 1288"/>
              <a:gd name="T2" fmla="*/ 2147483647 w 1469"/>
              <a:gd name="T3" fmla="*/ 2147483647 h 1288"/>
              <a:gd name="T4" fmla="*/ 2147483647 w 1469"/>
              <a:gd name="T5" fmla="*/ 2147483647 h 1288"/>
              <a:gd name="T6" fmla="*/ 2147483647 w 1469"/>
              <a:gd name="T7" fmla="*/ 2147483647 h 1288"/>
              <a:gd name="T8" fmla="*/ 2147483647 w 1469"/>
              <a:gd name="T9" fmla="*/ 2147483647 h 1288"/>
              <a:gd name="T10" fmla="*/ 2147483647 w 1469"/>
              <a:gd name="T11" fmla="*/ 2147483647 h 1288"/>
              <a:gd name="T12" fmla="*/ 2147483647 w 1469"/>
              <a:gd name="T13" fmla="*/ 2147483647 h 1288"/>
              <a:gd name="T14" fmla="*/ 2147483647 w 1469"/>
              <a:gd name="T15" fmla="*/ 2147483647 h 1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9"/>
              <a:gd name="T25" fmla="*/ 0 h 1288"/>
              <a:gd name="T26" fmla="*/ 1469 w 1469"/>
              <a:gd name="T27" fmla="*/ 1288 h 12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9" h="1288">
                <a:moveTo>
                  <a:pt x="0" y="228"/>
                </a:moveTo>
                <a:cubicBezTo>
                  <a:pt x="31" y="181"/>
                  <a:pt x="63" y="134"/>
                  <a:pt x="125" y="96"/>
                </a:cubicBezTo>
                <a:cubicBezTo>
                  <a:pt x="187" y="58"/>
                  <a:pt x="291" y="0"/>
                  <a:pt x="370" y="3"/>
                </a:cubicBezTo>
                <a:cubicBezTo>
                  <a:pt x="449" y="6"/>
                  <a:pt x="518" y="20"/>
                  <a:pt x="602" y="116"/>
                </a:cubicBezTo>
                <a:cubicBezTo>
                  <a:pt x="686" y="212"/>
                  <a:pt x="802" y="425"/>
                  <a:pt x="874" y="579"/>
                </a:cubicBezTo>
                <a:cubicBezTo>
                  <a:pt x="946" y="733"/>
                  <a:pt x="977" y="933"/>
                  <a:pt x="1032" y="1043"/>
                </a:cubicBezTo>
                <a:cubicBezTo>
                  <a:pt x="1087" y="1153"/>
                  <a:pt x="1132" y="1200"/>
                  <a:pt x="1205" y="1241"/>
                </a:cubicBezTo>
                <a:cubicBezTo>
                  <a:pt x="1278" y="1282"/>
                  <a:pt x="1373" y="1285"/>
                  <a:pt x="1469" y="12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Cloud"/>
          <p:cNvSpPr>
            <a:spLocks noChangeAspect="1" noEditPoints="1" noChangeArrowheads="1"/>
          </p:cNvSpPr>
          <p:nvPr/>
        </p:nvSpPr>
        <p:spPr bwMode="auto">
          <a:xfrm rot="9056263">
            <a:off x="3798888" y="3729038"/>
            <a:ext cx="830262" cy="555625"/>
          </a:xfrm>
          <a:custGeom>
            <a:avLst/>
            <a:gdLst>
              <a:gd name="T0" fmla="*/ 98978 w 21600"/>
              <a:gd name="T1" fmla="*/ 7146289 h 21600"/>
              <a:gd name="T2" fmla="*/ 15956828 w 21600"/>
              <a:gd name="T3" fmla="*/ 14277325 h 21600"/>
              <a:gd name="T4" fmla="*/ 31887058 w 21600"/>
              <a:gd name="T5" fmla="*/ 7146289 h 21600"/>
              <a:gd name="T6" fmla="*/ 15956828 w 21600"/>
              <a:gd name="T7" fmla="*/ 8171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6600">
              <a:alpha val="47058"/>
            </a:srgbClr>
          </a:solidFill>
          <a:ln w="15875">
            <a:solidFill>
              <a:srgbClr val="333333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5322888" y="5207000"/>
            <a:ext cx="168275" cy="1682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79538" y="5500688"/>
            <a:ext cx="1468437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3366"/>
                </a:solidFill>
                <a:ea typeface="ＭＳ Ｐゴシック" pitchFamily="27" charset="-128"/>
                <a:cs typeface="ＭＳ Ｐゴシック" pitchFamily="27" charset="-128"/>
              </a:rPr>
              <a:t>Cool, moist</a:t>
            </a:r>
            <a:endParaRPr lang="en-US" b="1" dirty="0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5088" y="5513388"/>
            <a:ext cx="1190625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B641B"/>
                </a:solidFill>
                <a:ea typeface="ＭＳ Ｐゴシック" pitchFamily="27" charset="-128"/>
                <a:cs typeface="ＭＳ Ｐゴシック" pitchFamily="27" charset="-128"/>
              </a:rPr>
              <a:t>Hot, 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4 C 0.01111 0.00093 0.0224 0.00162 0.0316 -0.00092 C 0.04062 -0.00347 0.04809 -0.00832 0.05521 -0.01503 C 0.06215 -0.02174 0.06788 -0.02891 0.07309 -0.04117 C 0.07847 -0.0532 0.0816 -0.06847 0.08663 -0.08836 C 0.09184 -0.10825 0.09965 -0.14411 0.10347 -0.1603 C 0.10746 -0.17649 0.10885 -0.18089 0.11042 -0.18505 " pathEditMode="relative" rAng="0" ptsTypes="aaaaaaA">
                                      <p:cBhvr>
                                        <p:cTn id="29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9399E-6 L -0.01736 0.146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4488E-6 C 0.00695 -0.00555 0.01407 -0.01087 0.02257 -0.01134 C 0.03125 -0.01134 0.04375 -0.00787 0.05174 -0.00255 C 0.0599 0.00301 0.0625 0.00555 0.07136 0.02128 C 0.08039 0.03678 0.09775 0.07009 0.10573 0.09114 C 0.11407 0.11196 0.1165 0.13278 0.12032 0.14804 C 0.12448 0.16354 0.12709 0.17326 0.12987 0.1832 " pathEditMode="relative" rAng="0" ptsTypes="aaaaaaA">
                                      <p:cBhvr>
                                        <p:cTn id="71" dur="2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393 C 0.00104 0.00578 0.00295 0.0155 0.00607 0.0266 C 0.0092 0.03771 0.01215 0.05297 0.01771 0.06338 C 0.02326 0.07379 0.0316 0.08374 0.03941 0.08952 C 0.04722 0.0953 0.0592 0.09669 0.06476 0.09854 C 0.07031 0.10039 0.07153 0.10016 0.07274 0.10016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  <p:bldP spid="62473" grpId="1" animBg="1"/>
      <p:bldP spid="62473" grpId="2" animBg="1"/>
      <p:bldP spid="62474" grpId="0" animBg="1"/>
      <p:bldP spid="62474" grpId="1" animBg="1"/>
      <p:bldP spid="62490" grpId="0" animBg="1"/>
      <p:bldP spid="62489" grpId="0" animBg="1"/>
      <p:bldP spid="62489" grpId="1" animBg="1"/>
      <p:bldP spid="62489" grpId="2" animBg="1"/>
      <p:bldP spid="62491" grpId="0" animBg="1"/>
      <p:bldP spid="62491" grpId="1" animBg="1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</a:t>
            </a:r>
            <a:r>
              <a:rPr lang="en-US" sz="4000" dirty="0" smtClean="0"/>
              <a:t> 6: </a:t>
            </a:r>
            <a:r>
              <a:rPr lang="en-US" sz="4000" dirty="0"/>
              <a:t>Land &amp; Water are Different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Land surfaces heat and cool much more quickly than water/oceans.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This is important because the atmosphere is mostly heated from below.</a:t>
            </a:r>
          </a:p>
          <a:p>
            <a:pPr>
              <a:spcAft>
                <a:spcPts val="600"/>
              </a:spcAft>
            </a:pPr>
            <a:r>
              <a:rPr lang="en-US" dirty="0"/>
              <a:t>Also, continents get in the way of oceans</a:t>
            </a:r>
          </a:p>
          <a:p>
            <a:r>
              <a:rPr lang="en-US" dirty="0"/>
              <a:t>Remember our idealized “bowling ball” world?</a:t>
            </a:r>
          </a:p>
          <a:p>
            <a:endParaRPr lang="en-US" dirty="0"/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1238" y="5121275"/>
            <a:ext cx="1592262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3" cstate="print"/>
          <a:srcRect t="5714" b="5119"/>
          <a:stretch>
            <a:fillRect/>
          </a:stretch>
        </p:blipFill>
        <p:spPr bwMode="auto">
          <a:xfrm>
            <a:off x="609600" y="1523248"/>
            <a:ext cx="8108950" cy="4650539"/>
          </a:xfrm>
          <a:prstGeom prst="rect">
            <a:avLst/>
          </a:prstGeom>
          <a:noFill/>
        </p:spPr>
      </p:pic>
      <p:pic>
        <p:nvPicPr>
          <p:cNvPr id="434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3" y="5622925"/>
            <a:ext cx="1041400" cy="1041400"/>
          </a:xfrm>
          <a:prstGeom prst="rect">
            <a:avLst/>
          </a:prstGeom>
          <a:noFill/>
        </p:spPr>
      </p:pic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6035675"/>
            <a:ext cx="740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48" charset="0"/>
              </a:rPr>
              <a:t>This is </a:t>
            </a:r>
            <a:r>
              <a:rPr lang="en-US" sz="2400" i="1">
                <a:latin typeface="Times New Roman" pitchFamily="48" charset="0"/>
              </a:rPr>
              <a:t>January</a:t>
            </a:r>
            <a:r>
              <a:rPr lang="en-US" sz="2400">
                <a:latin typeface="Times New Roman" pitchFamily="48" charset="0"/>
              </a:rPr>
              <a:t>. How do the observations differ from our ideal bowling ball? Why?</a:t>
            </a:r>
          </a:p>
        </p:txBody>
      </p:sp>
      <p:sp>
        <p:nvSpPr>
          <p:cNvPr id="4341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January temperatures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1: Our Energy Source</a:t>
            </a:r>
          </a:p>
        </p:txBody>
      </p:sp>
      <p:pic>
        <p:nvPicPr>
          <p:cNvPr id="446468" name="Picture 4" descr="sun-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3417888"/>
            <a:ext cx="3403600" cy="3403600"/>
          </a:xfrm>
          <a:prstGeom prst="rect">
            <a:avLst/>
          </a:prstGeom>
          <a:noFill/>
        </p:spPr>
      </p:pic>
      <p:sp>
        <p:nvSpPr>
          <p:cNvPr id="446472" name="AutoShape 8"/>
          <p:cNvSpPr>
            <a:spLocks noChangeArrowheads="1"/>
          </p:cNvSpPr>
          <p:nvPr/>
        </p:nvSpPr>
        <p:spPr bwMode="auto">
          <a:xfrm>
            <a:off x="822325" y="2057400"/>
            <a:ext cx="4208463" cy="4389438"/>
          </a:xfrm>
          <a:prstGeom prst="wedgeRoundRectCallout">
            <a:avLst>
              <a:gd name="adj1" fmla="val 91681"/>
              <a:gd name="adj2" fmla="val 19514"/>
              <a:gd name="adj3" fmla="val 16667"/>
            </a:avLst>
          </a:prstGeom>
          <a:solidFill>
            <a:schemeClr val="hlink">
              <a:alpha val="60001"/>
            </a:schemeClr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 algn="ctr"/>
            <a:r>
              <a:rPr lang="en-US" sz="2800">
                <a:latin typeface="Arial Narrow" pitchFamily="34" charset="0"/>
              </a:rPr>
              <a:t>Hi, I’m the Sun! I provide 99.9999+ percent of the energy that drives the Earth’s weather and climate patterns. In other words, I pretty much make weather happen on your planet. </a:t>
            </a:r>
          </a:p>
          <a:p>
            <a:pPr algn="ctr"/>
            <a:r>
              <a:rPr lang="en-US" sz="2800">
                <a:latin typeface="Arial Narrow" pitchFamily="34" charset="0"/>
              </a:rPr>
              <a:t>Also, if it wasn’t for me, you wouldn’t be 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3" cstate="print"/>
          <a:srcRect t="5522" b="7245"/>
          <a:stretch>
            <a:fillRect/>
          </a:stretch>
        </p:blipFill>
        <p:spPr bwMode="auto">
          <a:xfrm>
            <a:off x="609600" y="1521205"/>
            <a:ext cx="8108950" cy="4560508"/>
          </a:xfrm>
          <a:prstGeom prst="rect">
            <a:avLst/>
          </a:prstGeom>
          <a:noFill/>
        </p:spPr>
      </p:pic>
      <p:sp>
        <p:nvSpPr>
          <p:cNvPr id="435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temps in July.</a:t>
            </a:r>
          </a:p>
        </p:txBody>
      </p:sp>
      <p:pic>
        <p:nvPicPr>
          <p:cNvPr id="4352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3" y="5622925"/>
            <a:ext cx="1041400" cy="1041400"/>
          </a:xfrm>
          <a:prstGeom prst="rect">
            <a:avLst/>
          </a:prstGeom>
          <a:noFill/>
        </p:spPr>
      </p:pic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0" y="6035675"/>
            <a:ext cx="740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48" charset="0"/>
              </a:rPr>
              <a:t>This is </a:t>
            </a:r>
            <a:r>
              <a:rPr lang="en-US" sz="2400" i="1">
                <a:latin typeface="Times New Roman" pitchFamily="48" charset="0"/>
              </a:rPr>
              <a:t>July</a:t>
            </a:r>
            <a:r>
              <a:rPr lang="en-US" sz="2400">
                <a:latin typeface="Times New Roman" pitchFamily="48" charset="0"/>
              </a:rPr>
              <a:t>. What has changed since January? Which hemisphere has more land?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 1: Our Energy Source</a:t>
            </a:r>
          </a:p>
          <a:p>
            <a:r>
              <a:rPr lang="en-US" dirty="0" smtClean="0"/>
              <a:t>Factor 2: Revolution &amp; Tilt</a:t>
            </a:r>
          </a:p>
          <a:p>
            <a:r>
              <a:rPr lang="en-US" dirty="0" smtClean="0"/>
              <a:t>Factor 3: Rotation!</a:t>
            </a:r>
          </a:p>
          <a:p>
            <a:r>
              <a:rPr lang="en-US" dirty="0" smtClean="0"/>
              <a:t>Factor 4: Latitude</a:t>
            </a:r>
          </a:p>
          <a:p>
            <a:r>
              <a:rPr lang="en-US" dirty="0" smtClean="0"/>
              <a:t>Factor 5: Altitude</a:t>
            </a:r>
          </a:p>
          <a:p>
            <a:r>
              <a:rPr lang="en-US" dirty="0" smtClean="0"/>
              <a:t>Factor 6: Land &amp; Water are Different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WEATHER PATTERNS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Relatively narrow bands of strong winds in the upper levels of the troposphere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Generally west-to-east, but parts can be north-south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Forms at the boundaries of circulation cells</a:t>
            </a:r>
          </a:p>
          <a:p>
            <a:r>
              <a:rPr lang="en-US" sz="2400" dirty="0" smtClean="0"/>
              <a:t>The Polar Jet is usually stronger because the temperature differences are greatest</a:t>
            </a:r>
          </a:p>
        </p:txBody>
      </p:sp>
      <p:pic>
        <p:nvPicPr>
          <p:cNvPr id="576514" name="Picture 2" descr="C:\Personal\Mark\Work\Outreach\Boy Scouts\images\jetstre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06900"/>
            <a:ext cx="4267200" cy="2451100"/>
          </a:xfrm>
          <a:prstGeom prst="rect">
            <a:avLst/>
          </a:prstGeom>
          <a:noFill/>
        </p:spPr>
      </p:pic>
      <p:pic>
        <p:nvPicPr>
          <p:cNvPr id="6" name="Picture 2" descr="atmoscell_big"/>
          <p:cNvPicPr>
            <a:picLocks noChangeAspect="1" noChangeArrowheads="1"/>
          </p:cNvPicPr>
          <p:nvPr/>
        </p:nvPicPr>
        <p:blipFill>
          <a:blip r:embed="rId4" cstate="print"/>
          <a:srcRect r="2571"/>
          <a:stretch>
            <a:fillRect/>
          </a:stretch>
        </p:blipFill>
        <p:spPr bwMode="auto">
          <a:xfrm>
            <a:off x="5973762" y="1524000"/>
            <a:ext cx="3170238" cy="25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9459" name="Rectangle 27"/>
          <p:cNvSpPr>
            <a:spLocks noChangeArrowheads="1"/>
          </p:cNvSpPr>
          <p:nvPr/>
        </p:nvSpPr>
        <p:spPr bwMode="auto">
          <a:xfrm>
            <a:off x="839788" y="587375"/>
            <a:ext cx="81359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27" charset="2"/>
              <a:buChar char="Ø"/>
            </a:pPr>
            <a:r>
              <a:rPr lang="en-US" sz="2400">
                <a:solidFill>
                  <a:srgbClr val="003366"/>
                </a:solidFill>
              </a:rPr>
              <a:t>Ridges and Troughs</a:t>
            </a:r>
          </a:p>
        </p:txBody>
      </p:sp>
      <p:pic>
        <p:nvPicPr>
          <p:cNvPr id="1946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30"/>
          <p:cNvSpPr>
            <a:spLocks noChangeShapeType="1"/>
          </p:cNvSpPr>
          <p:nvPr/>
        </p:nvSpPr>
        <p:spPr bwMode="auto">
          <a:xfrm flipH="1">
            <a:off x="768350" y="1568450"/>
            <a:ext cx="790575" cy="1608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Line 31"/>
          <p:cNvSpPr>
            <a:spLocks noChangeShapeType="1"/>
          </p:cNvSpPr>
          <p:nvPr/>
        </p:nvSpPr>
        <p:spPr bwMode="auto">
          <a:xfrm flipH="1">
            <a:off x="744538" y="3141663"/>
            <a:ext cx="38100" cy="1876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Line 32"/>
          <p:cNvSpPr>
            <a:spLocks noChangeShapeType="1"/>
          </p:cNvSpPr>
          <p:nvPr/>
        </p:nvSpPr>
        <p:spPr bwMode="auto">
          <a:xfrm>
            <a:off x="5981700" y="1717675"/>
            <a:ext cx="1203325" cy="3135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5" name="Line 33"/>
          <p:cNvSpPr>
            <a:spLocks noChangeShapeType="1"/>
          </p:cNvSpPr>
          <p:nvPr/>
        </p:nvSpPr>
        <p:spPr bwMode="auto">
          <a:xfrm>
            <a:off x="3860800" y="1222375"/>
            <a:ext cx="303213" cy="3763963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6" name="Text Box 34"/>
          <p:cNvSpPr txBox="1">
            <a:spLocks noChangeArrowheads="1"/>
          </p:cNvSpPr>
          <p:nvPr/>
        </p:nvSpPr>
        <p:spPr bwMode="auto">
          <a:xfrm>
            <a:off x="990600" y="1027113"/>
            <a:ext cx="12779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003366"/>
                </a:solidFill>
              </a:rPr>
              <a:t>TROUGH</a:t>
            </a:r>
          </a:p>
        </p:txBody>
      </p:sp>
      <p:sp>
        <p:nvSpPr>
          <p:cNvPr id="19467" name="Rectangle 35"/>
          <p:cNvSpPr>
            <a:spLocks noChangeArrowheads="1"/>
          </p:cNvSpPr>
          <p:nvPr/>
        </p:nvSpPr>
        <p:spPr bwMode="auto">
          <a:xfrm>
            <a:off x="5356225" y="1441450"/>
            <a:ext cx="12779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003366"/>
                </a:solidFill>
              </a:rPr>
              <a:t>TROUGH</a:t>
            </a:r>
          </a:p>
        </p:txBody>
      </p:sp>
      <p:sp>
        <p:nvSpPr>
          <p:cNvPr id="19468" name="Rectangle 36"/>
          <p:cNvSpPr>
            <a:spLocks noChangeArrowheads="1"/>
          </p:cNvSpPr>
          <p:nvPr/>
        </p:nvSpPr>
        <p:spPr bwMode="auto">
          <a:xfrm>
            <a:off x="3352800" y="825500"/>
            <a:ext cx="9826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990033"/>
                </a:solidFill>
              </a:rPr>
              <a:t>RIDGE</a:t>
            </a:r>
          </a:p>
        </p:txBody>
      </p:sp>
      <p:sp>
        <p:nvSpPr>
          <p:cNvPr id="19469" name="Freeform 37"/>
          <p:cNvSpPr>
            <a:spLocks/>
          </p:cNvSpPr>
          <p:nvPr/>
        </p:nvSpPr>
        <p:spPr bwMode="auto">
          <a:xfrm>
            <a:off x="1728788" y="2279650"/>
            <a:ext cx="5564187" cy="1003300"/>
          </a:xfrm>
          <a:custGeom>
            <a:avLst/>
            <a:gdLst>
              <a:gd name="T0" fmla="*/ 0 w 3545"/>
              <a:gd name="T1" fmla="*/ 0 h 536"/>
              <a:gd name="T2" fmla="*/ 1096303367 w 3545"/>
              <a:gd name="T3" fmla="*/ 770822662 h 536"/>
              <a:gd name="T4" fmla="*/ 2147483647 w 3545"/>
              <a:gd name="T5" fmla="*/ 1478579682 h 536"/>
              <a:gd name="T6" fmla="*/ 2147483647 w 3545"/>
              <a:gd name="T7" fmla="*/ 1832456321 h 536"/>
              <a:gd name="T8" fmla="*/ 2147483647 w 3545"/>
              <a:gd name="T9" fmla="*/ 1748366303 h 536"/>
              <a:gd name="T10" fmla="*/ 2147483647 w 3545"/>
              <a:gd name="T11" fmla="*/ 1061633659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45"/>
              <a:gd name="T19" fmla="*/ 0 h 536"/>
              <a:gd name="T20" fmla="*/ 3545 w 3545"/>
              <a:gd name="T21" fmla="*/ 536 h 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45" h="536">
                <a:moveTo>
                  <a:pt x="0" y="0"/>
                </a:moveTo>
                <a:cubicBezTo>
                  <a:pt x="120" y="75"/>
                  <a:pt x="240" y="150"/>
                  <a:pt x="445" y="220"/>
                </a:cubicBezTo>
                <a:cubicBezTo>
                  <a:pt x="650" y="290"/>
                  <a:pt x="977" y="372"/>
                  <a:pt x="1229" y="422"/>
                </a:cubicBezTo>
                <a:cubicBezTo>
                  <a:pt x="1481" y="472"/>
                  <a:pt x="1717" y="510"/>
                  <a:pt x="1960" y="523"/>
                </a:cubicBezTo>
                <a:cubicBezTo>
                  <a:pt x="2203" y="536"/>
                  <a:pt x="2426" y="536"/>
                  <a:pt x="2690" y="499"/>
                </a:cubicBezTo>
                <a:cubicBezTo>
                  <a:pt x="2954" y="462"/>
                  <a:pt x="3249" y="382"/>
                  <a:pt x="3545" y="3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Text Box 38"/>
          <p:cNvSpPr txBox="1">
            <a:spLocks noChangeArrowheads="1"/>
          </p:cNvSpPr>
          <p:nvPr/>
        </p:nvSpPr>
        <p:spPr bwMode="auto">
          <a:xfrm>
            <a:off x="0" y="4711700"/>
            <a:ext cx="18288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Windy, cooler, cloudier, possible precip.</a:t>
            </a:r>
          </a:p>
        </p:txBody>
      </p:sp>
      <p:sp>
        <p:nvSpPr>
          <p:cNvPr id="19471" name="Text Box 39"/>
          <p:cNvSpPr txBox="1">
            <a:spLocks noChangeArrowheads="1"/>
          </p:cNvSpPr>
          <p:nvPr/>
        </p:nvSpPr>
        <p:spPr bwMode="auto">
          <a:xfrm>
            <a:off x="6372225" y="4672013"/>
            <a:ext cx="1828800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Windy, cooler, cloudier, possible precip.</a:t>
            </a:r>
          </a:p>
        </p:txBody>
      </p:sp>
      <p:sp>
        <p:nvSpPr>
          <p:cNvPr id="19472" name="Text Box 40"/>
          <p:cNvSpPr txBox="1">
            <a:spLocks noChangeArrowheads="1"/>
          </p:cNvSpPr>
          <p:nvPr/>
        </p:nvSpPr>
        <p:spPr bwMode="auto">
          <a:xfrm>
            <a:off x="3009900" y="4660900"/>
            <a:ext cx="2379663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Calmer, warmer, sunnier, rarely precip.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565338"/>
            <a:ext cx="9144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  <a:latin typeface="Arial Narrow" pitchFamily="34" charset="0"/>
              </a:rPr>
              <a:t>Ridges</a:t>
            </a:r>
            <a:r>
              <a:rPr lang="en-US" sz="2000" b="1" i="1" dirty="0">
                <a:latin typeface="Arial Narrow" pitchFamily="34" charset="0"/>
              </a:rPr>
              <a:t>:</a:t>
            </a:r>
            <a:r>
              <a:rPr lang="en-US" sz="2000" dirty="0">
                <a:latin typeface="Arial Narrow" pitchFamily="34" charset="0"/>
              </a:rPr>
              <a:t> Warm air, usually moving from equator to pole. Associated with: tranquil weather, lighter winds, clearer skies, this is summer’s “heat dome”.</a:t>
            </a:r>
          </a:p>
          <a:p>
            <a:r>
              <a:rPr lang="en-US" sz="2000" b="1" i="1" u="sng" dirty="0">
                <a:solidFill>
                  <a:srgbClr val="000090"/>
                </a:solidFill>
                <a:latin typeface="Arial Narrow" pitchFamily="34" charset="0"/>
              </a:rPr>
              <a:t>Troughs</a:t>
            </a:r>
            <a:r>
              <a:rPr lang="en-US" sz="2000" b="1" i="1" dirty="0">
                <a:latin typeface="Arial Narrow" pitchFamily="34" charset="0"/>
              </a:rPr>
              <a:t>:</a:t>
            </a:r>
            <a:r>
              <a:rPr lang="en-US" sz="2000" dirty="0">
                <a:latin typeface="Arial Narrow" pitchFamily="34" charset="0"/>
              </a:rPr>
              <a:t> Cold air, usually moving from pole to equator. Associated with: disturbed weather, stronger winds, clouds, </a:t>
            </a:r>
            <a:r>
              <a:rPr lang="en-US" sz="2000" dirty="0" smtClean="0">
                <a:latin typeface="Arial Narrow" pitchFamily="34" charset="0"/>
              </a:rPr>
              <a:t>precipitation </a:t>
            </a:r>
            <a:r>
              <a:rPr lang="en-US" sz="2000" dirty="0">
                <a:latin typeface="Arial Narrow" pitchFamily="34" charset="0"/>
              </a:rPr>
              <a:t>and “weather systems”.</a:t>
            </a:r>
            <a:endParaRPr lang="en-US" sz="20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229600" cy="990600"/>
          </a:xfrm>
        </p:spPr>
        <p:txBody>
          <a:bodyPr/>
          <a:lstStyle/>
          <a:p>
            <a:r>
              <a:rPr lang="en-US" dirty="0" smtClean="0"/>
              <a:t>Global Weather Patterns</a:t>
            </a:r>
            <a:endParaRPr lang="en-US" dirty="0"/>
          </a:p>
        </p:txBody>
      </p:sp>
      <p:pic>
        <p:nvPicPr>
          <p:cNvPr id="2652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1267" t="5304" r="7289"/>
          <a:stretch>
            <a:fillRect/>
          </a:stretch>
        </p:blipFill>
        <p:spPr>
          <a:xfrm>
            <a:off x="320675" y="2332038"/>
            <a:ext cx="4038600" cy="3640137"/>
          </a:xfrm>
          <a:noFill/>
          <a:ln/>
        </p:spPr>
      </p:pic>
      <p:sp>
        <p:nvSpPr>
          <p:cNvPr id="265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343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These </a:t>
            </a:r>
            <a:r>
              <a:rPr lang="en-US" sz="2400" i="1" dirty="0" smtClean="0">
                <a:solidFill>
                  <a:srgbClr val="000090"/>
                </a:solidFill>
              </a:rPr>
              <a:t>ridges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000090"/>
                </a:solidFill>
              </a:rPr>
              <a:t>troughs</a:t>
            </a:r>
            <a:r>
              <a:rPr lang="en-US" sz="2400" dirty="0" smtClean="0"/>
              <a:t> make a pattern around the world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Energy moves through these “waves” as they migrate around the globe</a:t>
            </a:r>
          </a:p>
          <a:p>
            <a:r>
              <a:rPr lang="en-US" sz="2400" dirty="0" smtClean="0"/>
              <a:t>Disruptions in one place can have impacts at far distant locations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228600" y="6035675"/>
            <a:ext cx="4297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 typical 500 </a:t>
            </a:r>
            <a:r>
              <a:rPr lang="en-US" dirty="0" err="1" smtClean="0"/>
              <a:t>mb</a:t>
            </a:r>
            <a:r>
              <a:rPr lang="en-US" dirty="0" smtClean="0"/>
              <a:t> map showing series of troughs and ridges</a:t>
            </a:r>
            <a:endParaRPr lang="en-US" dirty="0"/>
          </a:p>
        </p:txBody>
      </p:sp>
      <p:sp>
        <p:nvSpPr>
          <p:cNvPr id="265222" name="Oval 6"/>
          <p:cNvSpPr>
            <a:spLocks noChangeArrowheads="1"/>
          </p:cNvSpPr>
          <p:nvPr/>
        </p:nvSpPr>
        <p:spPr bwMode="auto">
          <a:xfrm>
            <a:off x="2149475" y="4068763"/>
            <a:ext cx="365125" cy="26511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1200" b="1"/>
              <a:t>NP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"/>
          <p:cNvSpPr>
            <a:spLocks noChangeArrowheads="1"/>
          </p:cNvSpPr>
          <p:nvPr/>
        </p:nvSpPr>
        <p:spPr bwMode="auto">
          <a:xfrm>
            <a:off x="6262688" y="5048250"/>
            <a:ext cx="2490787" cy="1154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6753225" y="5122863"/>
            <a:ext cx="1549400" cy="811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Teleconnections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>
              <a:buFont typeface="Wingdings" pitchFamily="27" charset="2"/>
              <a:buChar char="Ø"/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Connectedness of large-scale weather patterns across the world</a:t>
            </a:r>
          </a:p>
          <a:p>
            <a:pPr lvl="1">
              <a:buFont typeface="Wingdings" pitchFamily="27" charset="2"/>
              <a:buChar char="Ø"/>
            </a:pPr>
            <a:r>
              <a:rPr lang="en-US" sz="2000" dirty="0"/>
              <a:t>If you poke one area, another area is affected as well (can be across the world, very far away)</a:t>
            </a:r>
          </a:p>
          <a:p>
            <a:pPr lvl="1">
              <a:buFont typeface="Wingdings" pitchFamily="27" charset="2"/>
              <a:buChar char="Ø"/>
            </a:pPr>
            <a:r>
              <a:rPr lang="en-US" sz="2000" dirty="0"/>
              <a:t>Dropping a pebble in a pond—ripples created interact with waves</a:t>
            </a:r>
          </a:p>
          <a:p>
            <a:pPr>
              <a:buFont typeface="Wingdings" pitchFamily="27" charset="2"/>
              <a:buChar char="Ø"/>
            </a:pPr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For Example:</a:t>
            </a:r>
          </a:p>
          <a:p>
            <a:pPr lvl="1">
              <a:buFont typeface="Wingdings" pitchFamily="27" charset="2"/>
              <a:buChar char="Ø"/>
            </a:pPr>
            <a:r>
              <a:rPr lang="en-US" sz="2000" dirty="0"/>
              <a:t>El Niño-Southern Oscillation (ENSO)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7091363" y="5187950"/>
            <a:ext cx="876300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7334250" y="5262563"/>
            <a:ext cx="382588" cy="17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7324725" y="3254375"/>
            <a:ext cx="373063" cy="373063"/>
          </a:xfrm>
          <a:prstGeom prst="ellipse">
            <a:avLst/>
          </a:prstGeom>
          <a:gradFill rotWithShape="1">
            <a:gsLst>
              <a:gs pos="0">
                <a:srgbClr val="FBEA6D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7212013" y="5373688"/>
            <a:ext cx="635000" cy="392112"/>
          </a:xfrm>
          <a:custGeom>
            <a:avLst/>
            <a:gdLst>
              <a:gd name="T0" fmla="*/ 2147483647 w 400"/>
              <a:gd name="T1" fmla="*/ 0 h 159"/>
              <a:gd name="T2" fmla="*/ 0 w 400"/>
              <a:gd name="T3" fmla="*/ 2147483647 h 159"/>
              <a:gd name="T4" fmla="*/ 2147483647 w 400"/>
              <a:gd name="T5" fmla="*/ 2147483647 h 159"/>
              <a:gd name="T6" fmla="*/ 2147483647 w 400"/>
              <a:gd name="T7" fmla="*/ 2147483647 h 159"/>
              <a:gd name="T8" fmla="*/ 2147483647 w 400"/>
              <a:gd name="T9" fmla="*/ 2147483647 h 159"/>
              <a:gd name="T10" fmla="*/ 2147483647 w 400"/>
              <a:gd name="T11" fmla="*/ 2147483647 h 159"/>
              <a:gd name="T12" fmla="*/ 2147483647 w 400"/>
              <a:gd name="T13" fmla="*/ 2147483647 h 159"/>
              <a:gd name="T14" fmla="*/ 2147483647 w 400"/>
              <a:gd name="T15" fmla="*/ 0 h 159"/>
              <a:gd name="T16" fmla="*/ 2147483647 w 400"/>
              <a:gd name="T17" fmla="*/ 2147483647 h 159"/>
              <a:gd name="T18" fmla="*/ 2147483647 w 400"/>
              <a:gd name="T19" fmla="*/ 2147483647 h 159"/>
              <a:gd name="T20" fmla="*/ 2147483647 w 400"/>
              <a:gd name="T21" fmla="*/ 2147483647 h 159"/>
              <a:gd name="T22" fmla="*/ 2147483647 w 400"/>
              <a:gd name="T23" fmla="*/ 0 h 1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0"/>
              <a:gd name="T37" fmla="*/ 0 h 159"/>
              <a:gd name="T38" fmla="*/ 400 w 400"/>
              <a:gd name="T39" fmla="*/ 159 h 1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0" h="159">
                <a:moveTo>
                  <a:pt x="65" y="0"/>
                </a:moveTo>
                <a:lnTo>
                  <a:pt x="0" y="112"/>
                </a:lnTo>
                <a:lnTo>
                  <a:pt x="77" y="147"/>
                </a:lnTo>
                <a:lnTo>
                  <a:pt x="200" y="159"/>
                </a:lnTo>
                <a:lnTo>
                  <a:pt x="318" y="141"/>
                </a:lnTo>
                <a:lnTo>
                  <a:pt x="394" y="77"/>
                </a:lnTo>
                <a:lnTo>
                  <a:pt x="400" y="24"/>
                </a:lnTo>
                <a:lnTo>
                  <a:pt x="324" y="0"/>
                </a:lnTo>
                <a:lnTo>
                  <a:pt x="241" y="12"/>
                </a:lnTo>
                <a:lnTo>
                  <a:pt x="159" y="18"/>
                </a:lnTo>
                <a:lnTo>
                  <a:pt x="89" y="6"/>
                </a:lnTo>
                <a:lnTo>
                  <a:pt x="65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7343775" y="5346700"/>
            <a:ext cx="363538" cy="93663"/>
          </a:xfrm>
          <a:custGeom>
            <a:avLst/>
            <a:gdLst>
              <a:gd name="T0" fmla="*/ 0 w 229"/>
              <a:gd name="T1" fmla="*/ 2147483647 h 59"/>
              <a:gd name="T2" fmla="*/ 2147483647 w 229"/>
              <a:gd name="T3" fmla="*/ 2147483647 h 59"/>
              <a:gd name="T4" fmla="*/ 2147483647 w 229"/>
              <a:gd name="T5" fmla="*/ 2147483647 h 59"/>
              <a:gd name="T6" fmla="*/ 2147483647 w 229"/>
              <a:gd name="T7" fmla="*/ 2147483647 h 59"/>
              <a:gd name="T8" fmla="*/ 2147483647 w 229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"/>
              <a:gd name="T16" fmla="*/ 0 h 59"/>
              <a:gd name="T17" fmla="*/ 229 w 229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" h="59">
                <a:moveTo>
                  <a:pt x="0" y="17"/>
                </a:moveTo>
                <a:cubicBezTo>
                  <a:pt x="21" y="32"/>
                  <a:pt x="42" y="47"/>
                  <a:pt x="64" y="53"/>
                </a:cubicBezTo>
                <a:cubicBezTo>
                  <a:pt x="86" y="59"/>
                  <a:pt x="112" y="56"/>
                  <a:pt x="135" y="53"/>
                </a:cubicBezTo>
                <a:cubicBezTo>
                  <a:pt x="158" y="50"/>
                  <a:pt x="189" y="44"/>
                  <a:pt x="205" y="35"/>
                </a:cubicBezTo>
                <a:cubicBezTo>
                  <a:pt x="221" y="26"/>
                  <a:pt x="225" y="13"/>
                  <a:pt x="2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7165975" y="5568950"/>
            <a:ext cx="717550" cy="84138"/>
          </a:xfrm>
          <a:custGeom>
            <a:avLst/>
            <a:gdLst>
              <a:gd name="T0" fmla="*/ 0 w 406"/>
              <a:gd name="T1" fmla="*/ 0 h 47"/>
              <a:gd name="T2" fmla="*/ 2147483647 w 406"/>
              <a:gd name="T3" fmla="*/ 2147483647 h 47"/>
              <a:gd name="T4" fmla="*/ 2147483647 w 406"/>
              <a:gd name="T5" fmla="*/ 2147483647 h 47"/>
              <a:gd name="T6" fmla="*/ 2147483647 w 406"/>
              <a:gd name="T7" fmla="*/ 2147483647 h 47"/>
              <a:gd name="T8" fmla="*/ 2147483647 w 406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47"/>
              <a:gd name="T17" fmla="*/ 406 w 40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47">
                <a:moveTo>
                  <a:pt x="0" y="0"/>
                </a:moveTo>
                <a:cubicBezTo>
                  <a:pt x="30" y="13"/>
                  <a:pt x="60" y="27"/>
                  <a:pt x="94" y="35"/>
                </a:cubicBezTo>
                <a:cubicBezTo>
                  <a:pt x="128" y="43"/>
                  <a:pt x="166" y="47"/>
                  <a:pt x="206" y="47"/>
                </a:cubicBezTo>
                <a:cubicBezTo>
                  <a:pt x="246" y="47"/>
                  <a:pt x="302" y="43"/>
                  <a:pt x="335" y="35"/>
                </a:cubicBezTo>
                <a:cubicBezTo>
                  <a:pt x="368" y="27"/>
                  <a:pt x="387" y="13"/>
                  <a:pt x="4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7481888" y="5132388"/>
            <a:ext cx="88900" cy="88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BADB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7496175" y="4995863"/>
            <a:ext cx="60325" cy="71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BADB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7497763" y="4875213"/>
            <a:ext cx="42862" cy="428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BADB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4525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158750" y="4879975"/>
            <a:ext cx="6035675" cy="1922463"/>
          </a:xfrm>
          <a:custGeom>
            <a:avLst/>
            <a:gdLst>
              <a:gd name="T0" fmla="*/ 0 w 3802"/>
              <a:gd name="T1" fmla="*/ 0 h 1211"/>
              <a:gd name="T2" fmla="*/ 2147483647 w 3802"/>
              <a:gd name="T3" fmla="*/ 2147483647 h 1211"/>
              <a:gd name="T4" fmla="*/ 2147483647 w 3802"/>
              <a:gd name="T5" fmla="*/ 2147483647 h 1211"/>
              <a:gd name="T6" fmla="*/ 2147483647 w 3802"/>
              <a:gd name="T7" fmla="*/ 2147483647 h 1211"/>
              <a:gd name="T8" fmla="*/ 2147483647 w 3802"/>
              <a:gd name="T9" fmla="*/ 2147483647 h 1211"/>
              <a:gd name="T10" fmla="*/ 2147483647 w 3802"/>
              <a:gd name="T11" fmla="*/ 2147483647 h 1211"/>
              <a:gd name="T12" fmla="*/ 2147483647 w 3802"/>
              <a:gd name="T13" fmla="*/ 2147483647 h 1211"/>
              <a:gd name="T14" fmla="*/ 2147483647 w 3802"/>
              <a:gd name="T15" fmla="*/ 2147483647 h 12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02"/>
              <a:gd name="T25" fmla="*/ 0 h 1211"/>
              <a:gd name="T26" fmla="*/ 3802 w 3802"/>
              <a:gd name="T27" fmla="*/ 1211 h 12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02" h="1211">
                <a:moveTo>
                  <a:pt x="0" y="0"/>
                </a:moveTo>
                <a:cubicBezTo>
                  <a:pt x="221" y="3"/>
                  <a:pt x="442" y="7"/>
                  <a:pt x="858" y="23"/>
                </a:cubicBezTo>
                <a:cubicBezTo>
                  <a:pt x="1274" y="39"/>
                  <a:pt x="2040" y="21"/>
                  <a:pt x="2498" y="94"/>
                </a:cubicBezTo>
                <a:cubicBezTo>
                  <a:pt x="2956" y="167"/>
                  <a:pt x="3416" y="335"/>
                  <a:pt x="3609" y="464"/>
                </a:cubicBezTo>
                <a:cubicBezTo>
                  <a:pt x="3802" y="593"/>
                  <a:pt x="3789" y="772"/>
                  <a:pt x="3656" y="870"/>
                </a:cubicBezTo>
                <a:cubicBezTo>
                  <a:pt x="3523" y="968"/>
                  <a:pt x="3262" y="1003"/>
                  <a:pt x="2809" y="1052"/>
                </a:cubicBezTo>
                <a:cubicBezTo>
                  <a:pt x="2356" y="1101"/>
                  <a:pt x="1387" y="1138"/>
                  <a:pt x="940" y="1164"/>
                </a:cubicBezTo>
                <a:cubicBezTo>
                  <a:pt x="493" y="1190"/>
                  <a:pt x="263" y="1203"/>
                  <a:pt x="129" y="1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242888" y="5281613"/>
            <a:ext cx="5030787" cy="1025525"/>
          </a:xfrm>
          <a:custGeom>
            <a:avLst/>
            <a:gdLst>
              <a:gd name="T0" fmla="*/ 0 w 3169"/>
              <a:gd name="T1" fmla="*/ 0 h 646"/>
              <a:gd name="T2" fmla="*/ 2147483647 w 3169"/>
              <a:gd name="T3" fmla="*/ 2147483647 h 646"/>
              <a:gd name="T4" fmla="*/ 2147483647 w 3169"/>
              <a:gd name="T5" fmla="*/ 2147483647 h 646"/>
              <a:gd name="T6" fmla="*/ 2147483647 w 3169"/>
              <a:gd name="T7" fmla="*/ 2147483647 h 646"/>
              <a:gd name="T8" fmla="*/ 2147483647 w 3169"/>
              <a:gd name="T9" fmla="*/ 2147483647 h 646"/>
              <a:gd name="T10" fmla="*/ 2147483647 w 3169"/>
              <a:gd name="T11" fmla="*/ 2147483647 h 646"/>
              <a:gd name="T12" fmla="*/ 2147483647 w 3169"/>
              <a:gd name="T13" fmla="*/ 2147483647 h 646"/>
              <a:gd name="T14" fmla="*/ 2147483647 w 3169"/>
              <a:gd name="T15" fmla="*/ 2147483647 h 646"/>
              <a:gd name="T16" fmla="*/ 2147483647 w 3169"/>
              <a:gd name="T17" fmla="*/ 2147483647 h 6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69"/>
              <a:gd name="T28" fmla="*/ 0 h 646"/>
              <a:gd name="T29" fmla="*/ 3169 w 3169"/>
              <a:gd name="T30" fmla="*/ 646 h 6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69" h="646">
                <a:moveTo>
                  <a:pt x="0" y="0"/>
                </a:moveTo>
                <a:cubicBezTo>
                  <a:pt x="259" y="3"/>
                  <a:pt x="519" y="6"/>
                  <a:pt x="852" y="11"/>
                </a:cubicBezTo>
                <a:cubicBezTo>
                  <a:pt x="1185" y="16"/>
                  <a:pt x="1669" y="6"/>
                  <a:pt x="1998" y="29"/>
                </a:cubicBezTo>
                <a:cubicBezTo>
                  <a:pt x="2327" y="52"/>
                  <a:pt x="2635" y="94"/>
                  <a:pt x="2827" y="147"/>
                </a:cubicBezTo>
                <a:cubicBezTo>
                  <a:pt x="3019" y="200"/>
                  <a:pt x="3131" y="286"/>
                  <a:pt x="3150" y="346"/>
                </a:cubicBezTo>
                <a:cubicBezTo>
                  <a:pt x="3169" y="406"/>
                  <a:pt x="3057" y="469"/>
                  <a:pt x="2944" y="505"/>
                </a:cubicBezTo>
                <a:cubicBezTo>
                  <a:pt x="2831" y="541"/>
                  <a:pt x="2778" y="544"/>
                  <a:pt x="2474" y="564"/>
                </a:cubicBezTo>
                <a:cubicBezTo>
                  <a:pt x="2170" y="584"/>
                  <a:pt x="1532" y="609"/>
                  <a:pt x="1122" y="623"/>
                </a:cubicBezTo>
                <a:cubicBezTo>
                  <a:pt x="712" y="637"/>
                  <a:pt x="362" y="641"/>
                  <a:pt x="12" y="6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279400" y="5580063"/>
            <a:ext cx="3810000" cy="471487"/>
          </a:xfrm>
          <a:custGeom>
            <a:avLst/>
            <a:gdLst>
              <a:gd name="T0" fmla="*/ 2147483647 w 2400"/>
              <a:gd name="T1" fmla="*/ 0 h 297"/>
              <a:gd name="T2" fmla="*/ 2147483647 w 2400"/>
              <a:gd name="T3" fmla="*/ 2147483647 h 297"/>
              <a:gd name="T4" fmla="*/ 2147483647 w 2400"/>
              <a:gd name="T5" fmla="*/ 2147483647 h 297"/>
              <a:gd name="T6" fmla="*/ 2147483647 w 2400"/>
              <a:gd name="T7" fmla="*/ 2147483647 h 297"/>
              <a:gd name="T8" fmla="*/ 2147483647 w 2400"/>
              <a:gd name="T9" fmla="*/ 2147483647 h 297"/>
              <a:gd name="T10" fmla="*/ 2147483647 w 2400"/>
              <a:gd name="T11" fmla="*/ 2147483647 h 297"/>
              <a:gd name="T12" fmla="*/ 2147483647 w 2400"/>
              <a:gd name="T13" fmla="*/ 2147483647 h 297"/>
              <a:gd name="T14" fmla="*/ 0 w 2400"/>
              <a:gd name="T15" fmla="*/ 2147483647 h 2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0"/>
              <a:gd name="T25" fmla="*/ 0 h 297"/>
              <a:gd name="T26" fmla="*/ 2400 w 2400"/>
              <a:gd name="T27" fmla="*/ 297 h 2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0" h="297">
                <a:moveTo>
                  <a:pt x="18" y="0"/>
                </a:moveTo>
                <a:cubicBezTo>
                  <a:pt x="383" y="4"/>
                  <a:pt x="749" y="9"/>
                  <a:pt x="1082" y="17"/>
                </a:cubicBezTo>
                <a:cubicBezTo>
                  <a:pt x="1415" y="25"/>
                  <a:pt x="1806" y="28"/>
                  <a:pt x="2016" y="47"/>
                </a:cubicBezTo>
                <a:cubicBezTo>
                  <a:pt x="2226" y="66"/>
                  <a:pt x="2290" y="102"/>
                  <a:pt x="2345" y="129"/>
                </a:cubicBezTo>
                <a:cubicBezTo>
                  <a:pt x="2400" y="156"/>
                  <a:pt x="2398" y="187"/>
                  <a:pt x="2345" y="211"/>
                </a:cubicBezTo>
                <a:cubicBezTo>
                  <a:pt x="2292" y="235"/>
                  <a:pt x="2253" y="262"/>
                  <a:pt x="2028" y="276"/>
                </a:cubicBezTo>
                <a:cubicBezTo>
                  <a:pt x="1803" y="290"/>
                  <a:pt x="1332" y="291"/>
                  <a:pt x="994" y="294"/>
                </a:cubicBezTo>
                <a:cubicBezTo>
                  <a:pt x="656" y="297"/>
                  <a:pt x="328" y="295"/>
                  <a:pt x="0" y="2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27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62013" y="4652963"/>
            <a:ext cx="2406650" cy="1547812"/>
            <a:chOff x="543" y="2931"/>
            <a:chExt cx="1516" cy="975"/>
          </a:xfrm>
        </p:grpSpPr>
        <p:sp>
          <p:nvSpPr>
            <p:cNvPr id="57364" name="Freeform 20"/>
            <p:cNvSpPr>
              <a:spLocks/>
            </p:cNvSpPr>
            <p:nvPr/>
          </p:nvSpPr>
          <p:spPr bwMode="auto">
            <a:xfrm>
              <a:off x="543" y="3343"/>
              <a:ext cx="1516" cy="563"/>
            </a:xfrm>
            <a:custGeom>
              <a:avLst/>
              <a:gdLst>
                <a:gd name="T0" fmla="*/ 1245 w 1516"/>
                <a:gd name="T1" fmla="*/ 120 h 563"/>
                <a:gd name="T2" fmla="*/ 1417 w 1516"/>
                <a:gd name="T3" fmla="*/ 179 h 563"/>
                <a:gd name="T4" fmla="*/ 1516 w 1516"/>
                <a:gd name="T5" fmla="*/ 265 h 563"/>
                <a:gd name="T6" fmla="*/ 1410 w 1516"/>
                <a:gd name="T7" fmla="*/ 411 h 563"/>
                <a:gd name="T8" fmla="*/ 1185 w 1516"/>
                <a:gd name="T9" fmla="*/ 550 h 563"/>
                <a:gd name="T10" fmla="*/ 708 w 1516"/>
                <a:gd name="T11" fmla="*/ 563 h 563"/>
                <a:gd name="T12" fmla="*/ 291 w 1516"/>
                <a:gd name="T13" fmla="*/ 550 h 563"/>
                <a:gd name="T14" fmla="*/ 73 w 1516"/>
                <a:gd name="T15" fmla="*/ 384 h 563"/>
                <a:gd name="T16" fmla="*/ 0 w 1516"/>
                <a:gd name="T17" fmla="*/ 139 h 563"/>
                <a:gd name="T18" fmla="*/ 232 w 1516"/>
                <a:gd name="T19" fmla="*/ 7 h 563"/>
                <a:gd name="T20" fmla="*/ 490 w 1516"/>
                <a:gd name="T21" fmla="*/ 0 h 563"/>
                <a:gd name="T22" fmla="*/ 973 w 1516"/>
                <a:gd name="T23" fmla="*/ 7 h 563"/>
                <a:gd name="T24" fmla="*/ 1245 w 1516"/>
                <a:gd name="T25" fmla="*/ 120 h 5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6"/>
                <a:gd name="T40" fmla="*/ 0 h 563"/>
                <a:gd name="T41" fmla="*/ 1516 w 1516"/>
                <a:gd name="T42" fmla="*/ 563 h 5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6" h="563">
                  <a:moveTo>
                    <a:pt x="1245" y="120"/>
                  </a:moveTo>
                  <a:lnTo>
                    <a:pt x="1417" y="179"/>
                  </a:lnTo>
                  <a:lnTo>
                    <a:pt x="1516" y="265"/>
                  </a:lnTo>
                  <a:lnTo>
                    <a:pt x="1410" y="411"/>
                  </a:lnTo>
                  <a:lnTo>
                    <a:pt x="1185" y="550"/>
                  </a:lnTo>
                  <a:lnTo>
                    <a:pt x="708" y="563"/>
                  </a:lnTo>
                  <a:lnTo>
                    <a:pt x="291" y="550"/>
                  </a:lnTo>
                  <a:lnTo>
                    <a:pt x="73" y="384"/>
                  </a:lnTo>
                  <a:lnTo>
                    <a:pt x="0" y="139"/>
                  </a:lnTo>
                  <a:lnTo>
                    <a:pt x="232" y="7"/>
                  </a:lnTo>
                  <a:lnTo>
                    <a:pt x="490" y="0"/>
                  </a:lnTo>
                  <a:lnTo>
                    <a:pt x="973" y="7"/>
                  </a:lnTo>
                  <a:lnTo>
                    <a:pt x="1245" y="120"/>
                  </a:lnTo>
                  <a:close/>
                </a:path>
              </a:pathLst>
            </a:custGeom>
            <a:gradFill rotWithShape="1">
              <a:gsLst>
                <a:gs pos="0">
                  <a:srgbClr val="127016"/>
                </a:gs>
                <a:gs pos="50000">
                  <a:srgbClr val="08340A"/>
                </a:gs>
                <a:gs pos="100000">
                  <a:srgbClr val="12701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127016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>
                <a:latin typeface="Calibri" pitchFamily="27" charset="0"/>
              </a:endParaRPr>
            </a:p>
          </p:txBody>
        </p:sp>
        <p:pic>
          <p:nvPicPr>
            <p:cNvPr id="57365" name="Picture 21" descr="To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91" y="2931"/>
              <a:ext cx="901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0191 0.310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nimBg="1"/>
      <p:bldP spid="61447" grpId="0" animBg="1"/>
      <p:bldP spid="61448" grpId="0" animBg="1"/>
      <p:bldP spid="61449" grpId="0" animBg="1"/>
      <p:bldP spid="61449" grpId="1" animBg="1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/>
      <p:bldP spid="614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Nino / La Nina</a:t>
            </a:r>
          </a:p>
        </p:txBody>
      </p:sp>
      <p:pic>
        <p:nvPicPr>
          <p:cNvPr id="272388" name="Picture 4" descr="sst_nino_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099050" cy="4648200"/>
          </a:xfrm>
          <a:prstGeom prst="rect">
            <a:avLst/>
          </a:prstGeom>
          <a:noFill/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4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Equatorial Pacific temps significantly cooler than “normal”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164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dirty="0"/>
              <a:t>Equatorial Pacific temps significantly warmer than “normal”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Right now, we are in </a:t>
            </a:r>
            <a:r>
              <a:rPr lang="en-US" dirty="0" smtClean="0"/>
              <a:t>an El Nino phase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Typical ENSO Winter Effects</a:t>
            </a:r>
          </a:p>
        </p:txBody>
      </p:sp>
      <p:pic>
        <p:nvPicPr>
          <p:cNvPr id="2385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0200"/>
            <a:ext cx="3408363" cy="4525963"/>
          </a:xfrm>
          <a:noFill/>
          <a:ln/>
        </p:spPr>
      </p:pic>
      <p:sp>
        <p:nvSpPr>
          <p:cNvPr id="238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40163" y="1600200"/>
            <a:ext cx="5303837" cy="52578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El Nino</a:t>
            </a:r>
            <a:r>
              <a:rPr lang="en-US" sz="2400" b="1" dirty="0"/>
              <a:t>:</a:t>
            </a:r>
          </a:p>
          <a:p>
            <a:pPr lvl="1"/>
            <a:r>
              <a:rPr lang="en-US" sz="2000" dirty="0"/>
              <a:t>Lots of [non-Arctic] storms tracking rapidly from west-to-east across southern half of U.S</a:t>
            </a:r>
            <a:r>
              <a:rPr lang="en-US" sz="2000" dirty="0" smtClean="0"/>
              <a:t>.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Very wet across Southern states; very warm across Northern states</a:t>
            </a:r>
            <a:endParaRPr lang="en-US" sz="2000" dirty="0"/>
          </a:p>
          <a:p>
            <a:r>
              <a:rPr lang="en-US" sz="2400" b="1" dirty="0">
                <a:solidFill>
                  <a:srgbClr val="000090"/>
                </a:solidFill>
              </a:rPr>
              <a:t>La Nina:</a:t>
            </a:r>
          </a:p>
          <a:p>
            <a:pPr lvl="1"/>
            <a:r>
              <a:rPr lang="en-US" sz="2000" dirty="0"/>
              <a:t>Storm track often stays north of us</a:t>
            </a:r>
          </a:p>
          <a:p>
            <a:pPr lvl="2"/>
            <a:r>
              <a:rPr lang="en-US" sz="1800" dirty="0"/>
              <a:t>OK warm &amp; dry for extended periods.</a:t>
            </a:r>
          </a:p>
          <a:p>
            <a:pPr lvl="1"/>
            <a:r>
              <a:rPr lang="en-US" sz="2000" dirty="0"/>
              <a:t>When it jumps south (quickly) we get weather systems, but they often lack sufficient moisture</a:t>
            </a:r>
          </a:p>
          <a:p>
            <a:pPr lvl="2"/>
            <a:r>
              <a:rPr lang="en-US" sz="1800" dirty="0"/>
              <a:t>We go from warm, dry and windy to cold, dry and windy</a:t>
            </a:r>
          </a:p>
          <a:p>
            <a:pPr lvl="1"/>
            <a:r>
              <a:rPr lang="en-US" sz="2000" dirty="0"/>
              <a:t>The storm system finally explodes with </a:t>
            </a:r>
            <a:r>
              <a:rPr lang="en-US" sz="2000" dirty="0" smtClean="0"/>
              <a:t>precipitation </a:t>
            </a:r>
            <a:r>
              <a:rPr lang="en-US" sz="2000" dirty="0"/>
              <a:t>somewhere around </a:t>
            </a:r>
            <a:r>
              <a:rPr lang="en-US" sz="2000" dirty="0" smtClean="0"/>
              <a:t>Memphis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Other “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Teleconnections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27" charset="-128"/>
                <a:cs typeface="ＭＳ Ｐゴシック" pitchFamily="27" charset="-128"/>
              </a:rPr>
              <a:t>” Features</a:t>
            </a:r>
          </a:p>
        </p:txBody>
      </p:sp>
      <p:sp>
        <p:nvSpPr>
          <p:cNvPr id="62466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PDO: Pacific Decadal Oscillation</a:t>
            </a:r>
          </a:p>
          <a:p>
            <a:pPr lvl="1"/>
            <a:r>
              <a:rPr lang="en-US" sz="2000" dirty="0"/>
              <a:t>“Sloshing” between northern and central Pacific, typically 20-30 year period.</a:t>
            </a:r>
          </a:p>
          <a:p>
            <a:pPr lvl="1"/>
            <a:r>
              <a:rPr lang="en-US" sz="2000" dirty="0"/>
              <a:t>Effects similar to El </a:t>
            </a:r>
            <a:r>
              <a:rPr lang="en-US" sz="2000" dirty="0" smtClean="0"/>
              <a:t>Nino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May be a major contributor to extended drought patterns</a:t>
            </a:r>
            <a:endParaRPr lang="en-US" sz="2000" dirty="0"/>
          </a:p>
          <a:p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NAO: North Atlantic Oscillation</a:t>
            </a:r>
          </a:p>
          <a:p>
            <a:pPr lvl="1"/>
            <a:r>
              <a:rPr lang="en-US" sz="2000" dirty="0"/>
              <a:t>From Iceland to Azores: more pressure oscillations</a:t>
            </a:r>
          </a:p>
          <a:p>
            <a:pPr lvl="1"/>
            <a:r>
              <a:rPr lang="en-US" sz="2000" dirty="0"/>
              <a:t>Stronger impact on N. American east coast &amp; </a:t>
            </a:r>
            <a:r>
              <a:rPr lang="en-US" sz="2000" dirty="0" smtClean="0"/>
              <a:t>Europe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“overcame” El Nino effects this past winter in eastern U.S.</a:t>
            </a:r>
            <a:endParaRPr lang="en-US" sz="2000" dirty="0"/>
          </a:p>
          <a:p>
            <a:r>
              <a:rPr lang="en-US" sz="2400" dirty="0">
                <a:ea typeface="ＭＳ Ｐゴシック" pitchFamily="27" charset="-128"/>
                <a:cs typeface="ＭＳ Ｐゴシック" pitchFamily="27" charset="-128"/>
              </a:rPr>
              <a:t>PNA: Pacific – North American Oscillation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5"/>
          <p:cNvSpPr>
            <a:spLocks noChangeArrowheads="1"/>
          </p:cNvSpPr>
          <p:nvPr/>
        </p:nvSpPr>
        <p:spPr bwMode="auto">
          <a:xfrm>
            <a:off x="2562225" y="2511425"/>
            <a:ext cx="4084638" cy="4006850"/>
          </a:xfrm>
          <a:prstGeom prst="ellipse">
            <a:avLst/>
          </a:prstGeom>
          <a:gradFill rotWithShape="1">
            <a:gsLst>
              <a:gs pos="0">
                <a:srgbClr val="2C5457"/>
              </a:gs>
              <a:gs pos="50000">
                <a:srgbClr val="5FB6BD"/>
              </a:gs>
              <a:gs pos="100000">
                <a:srgbClr val="2C545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Energy From The Sun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Content Placeholder 2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</a:t>
            </a:r>
            <a:r>
              <a:rPr lang="en-US" dirty="0"/>
              <a:t>(more intense) vs. oblique (less intense) energy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560638" y="4597400"/>
            <a:ext cx="4064000" cy="635000"/>
          </a:xfrm>
          <a:custGeom>
            <a:avLst/>
            <a:gdLst>
              <a:gd name="T0" fmla="*/ 0 w 2232"/>
              <a:gd name="T1" fmla="*/ 11759 h 324"/>
              <a:gd name="T2" fmla="*/ 863054 w 2232"/>
              <a:gd name="T3" fmla="*/ 421373 h 324"/>
              <a:gd name="T4" fmla="*/ 2052029 w 2232"/>
              <a:gd name="T5" fmla="*/ 635000 h 324"/>
              <a:gd name="T6" fmla="*/ 3412158 w 2232"/>
              <a:gd name="T7" fmla="*/ 415494 h 324"/>
              <a:gd name="T8" fmla="*/ 4064000 w 2232"/>
              <a:gd name="T9" fmla="*/ 0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2"/>
              <a:gd name="T16" fmla="*/ 0 h 324"/>
              <a:gd name="T17" fmla="*/ 2232 w 2232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2" h="324">
                <a:moveTo>
                  <a:pt x="0" y="6"/>
                </a:moveTo>
                <a:cubicBezTo>
                  <a:pt x="143" y="84"/>
                  <a:pt x="286" y="163"/>
                  <a:pt x="474" y="215"/>
                </a:cubicBezTo>
                <a:cubicBezTo>
                  <a:pt x="662" y="268"/>
                  <a:pt x="894" y="324"/>
                  <a:pt x="1127" y="324"/>
                </a:cubicBezTo>
                <a:cubicBezTo>
                  <a:pt x="1360" y="324"/>
                  <a:pt x="1690" y="266"/>
                  <a:pt x="1874" y="212"/>
                </a:cubicBezTo>
                <a:cubicBezTo>
                  <a:pt x="2058" y="158"/>
                  <a:pt x="2158" y="44"/>
                  <a:pt x="2232" y="0"/>
                </a:cubicBezTo>
              </a:path>
            </a:pathLst>
          </a:custGeom>
          <a:noFill/>
          <a:ln w="28575">
            <a:solidFill>
              <a:srgbClr val="003366"/>
            </a:solidFill>
            <a:round/>
            <a:headEnd/>
            <a:tailEnd/>
          </a:ln>
          <a:effectLst>
            <a:outerShdw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10" descr="MCj04242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82304">
            <a:off x="785813" y="4221162"/>
            <a:ext cx="9794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3897313" y="4764088"/>
            <a:ext cx="1373187" cy="369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  <a:ea typeface="ＭＳ Ｐゴシック" pitchFamily="27" charset="-128"/>
                <a:cs typeface="ＭＳ Ｐゴシック" pitchFamily="27" charset="-128"/>
              </a:rPr>
              <a:t>Equator</a:t>
            </a:r>
          </a:p>
        </p:txBody>
      </p:sp>
      <p:pic>
        <p:nvPicPr>
          <p:cNvPr id="23560" name="Picture 10" descr="MCj04242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82304">
            <a:off x="784225" y="3317876"/>
            <a:ext cx="9794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MCj04242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82304">
            <a:off x="831850" y="5176838"/>
            <a:ext cx="9794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23"/>
          <p:cNvSpPr>
            <a:spLocks noChangeArrowheads="1"/>
          </p:cNvSpPr>
          <p:nvPr/>
        </p:nvSpPr>
        <p:spPr bwMode="auto">
          <a:xfrm rot="7156238">
            <a:off x="2800351" y="3552825"/>
            <a:ext cx="735012" cy="446087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 rot="5243261">
            <a:off x="2778919" y="4620419"/>
            <a:ext cx="381000" cy="373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 rot="-7140000">
            <a:off x="2989263" y="5457825"/>
            <a:ext cx="735012" cy="446088"/>
          </a:xfrm>
          <a:prstGeom prst="ellipse">
            <a:avLst/>
          </a:prstGeom>
          <a:solidFill>
            <a:srgbClr val="F1E60F">
              <a:alpha val="50196"/>
            </a:srgbClr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32575" y="3360738"/>
            <a:ext cx="229076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Less </a:t>
            </a:r>
            <a:r>
              <a:rPr lang="en-US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direct energy</a:t>
            </a:r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:</a:t>
            </a:r>
          </a:p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Colder temps!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4800" y="5494338"/>
            <a:ext cx="229076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Less </a:t>
            </a:r>
            <a:r>
              <a:rPr lang="en-US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direct energy</a:t>
            </a:r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:</a:t>
            </a:r>
          </a:p>
          <a:p>
            <a:r>
              <a:rPr lang="en-US" b="1">
                <a:solidFill>
                  <a:srgbClr val="39639D"/>
                </a:solidFill>
                <a:ea typeface="ＭＳ Ｐゴシック" pitchFamily="27" charset="-128"/>
                <a:cs typeface="ＭＳ Ｐゴシック" pitchFamily="27" charset="-128"/>
              </a:rPr>
              <a:t>Colder temps!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3238" y="4383088"/>
            <a:ext cx="236855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More </a:t>
            </a:r>
            <a:r>
              <a:rPr lang="en-US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direct energy</a:t>
            </a:r>
            <a:r>
              <a:rPr lang="en-US" b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:</a:t>
            </a:r>
          </a:p>
          <a:p>
            <a:r>
              <a:rPr lang="en-US" b="1">
                <a:solidFill>
                  <a:srgbClr val="C00000"/>
                </a:solidFill>
                <a:ea typeface="ＭＳ Ｐゴシック" pitchFamily="27" charset="-128"/>
                <a:cs typeface="ＭＳ Ｐゴシック" pitchFamily="27" charset="-128"/>
              </a:rPr>
              <a:t>Warmer temps!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2: Revolution &amp; Tilt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We’re tilted (23½ degrees) relative to the sun.</a:t>
            </a:r>
          </a:p>
          <a:p>
            <a:pPr>
              <a:spcAft>
                <a:spcPts val="1200"/>
              </a:spcAft>
            </a:pPr>
            <a:r>
              <a:rPr lang="en-US" dirty="0"/>
              <a:t>We also revolve around the sun (once a year)</a:t>
            </a:r>
          </a:p>
          <a:p>
            <a:pPr>
              <a:spcAft>
                <a:spcPts val="1200"/>
              </a:spcAft>
            </a:pPr>
            <a:r>
              <a:rPr lang="en-US" dirty="0"/>
              <a:t>Combined, these give us the </a:t>
            </a:r>
            <a:r>
              <a:rPr lang="en-US" i="1" u="sng" dirty="0">
                <a:solidFill>
                  <a:srgbClr val="000090"/>
                </a:solidFill>
              </a:rPr>
              <a:t>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7" name="Rectangle 9"/>
          <p:cNvSpPr>
            <a:spLocks noChangeArrowheads="1"/>
          </p:cNvSpPr>
          <p:nvPr/>
        </p:nvSpPr>
        <p:spPr bwMode="auto">
          <a:xfrm>
            <a:off x="6218238" y="136525"/>
            <a:ext cx="2833687" cy="2378075"/>
          </a:xfrm>
          <a:prstGeom prst="rect">
            <a:avLst/>
          </a:prstGeom>
          <a:solidFill>
            <a:schemeClr val="fol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Seasons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main effects of tilt:</a:t>
            </a:r>
          </a:p>
          <a:p>
            <a:pPr lvl="1"/>
            <a:r>
              <a:rPr lang="en-US" dirty="0"/>
              <a:t>Affects the sun angle </a:t>
            </a:r>
          </a:p>
          <a:p>
            <a:pPr marL="1085850" lvl="2"/>
            <a:r>
              <a:rPr lang="en-US" dirty="0"/>
              <a:t>sun rises to a lower angle in the sky in winter</a:t>
            </a:r>
          </a:p>
          <a:p>
            <a:pPr marL="1085850" lvl="2"/>
            <a:r>
              <a:rPr lang="en-US" dirty="0"/>
              <a:t>less direct light in winter</a:t>
            </a:r>
          </a:p>
          <a:p>
            <a:pPr lvl="1"/>
            <a:r>
              <a:rPr lang="en-US" dirty="0"/>
              <a:t>Affects the time-per-day exposed to sunlight</a:t>
            </a:r>
          </a:p>
          <a:p>
            <a:pPr marL="1085850" lvl="2"/>
            <a:r>
              <a:rPr lang="en-US" dirty="0"/>
              <a:t>Days in the winter are shorter</a:t>
            </a:r>
          </a:p>
        </p:txBody>
      </p:sp>
      <p:pic>
        <p:nvPicPr>
          <p:cNvPr id="452612" name="Picture 4" descr="solstice2"/>
          <p:cNvPicPr>
            <a:picLocks noChangeAspect="1" noChangeArrowheads="1"/>
          </p:cNvPicPr>
          <p:nvPr/>
        </p:nvPicPr>
        <p:blipFill>
          <a:blip r:embed="rId3" cstate="print"/>
          <a:srcRect t="26033" b="18152"/>
          <a:stretch>
            <a:fillRect/>
          </a:stretch>
        </p:blipFill>
        <p:spPr bwMode="auto">
          <a:xfrm>
            <a:off x="1622425" y="4983163"/>
            <a:ext cx="5897563" cy="1220787"/>
          </a:xfrm>
          <a:prstGeom prst="rect">
            <a:avLst/>
          </a:prstGeom>
          <a:noFill/>
        </p:spPr>
      </p:pic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1439863" y="6156325"/>
            <a:ext cx="15605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N.H. Summer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(tilted toward)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6286500" y="6156325"/>
            <a:ext cx="1387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N.H. Winter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Arial Narrow" pitchFamily="34" charset="0"/>
              </a:rPr>
              <a:t>(tilted away)</a:t>
            </a:r>
          </a:p>
        </p:txBody>
      </p:sp>
      <p:pic>
        <p:nvPicPr>
          <p:cNvPr id="4526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725" y="228600"/>
            <a:ext cx="2651125" cy="1371600"/>
          </a:xfrm>
          <a:prstGeom prst="rect">
            <a:avLst/>
          </a:prstGeom>
          <a:noFill/>
        </p:spPr>
      </p:pic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6308725" y="1600200"/>
            <a:ext cx="2652713" cy="8239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b="1">
                <a:latin typeface="Arial Narrow" pitchFamily="34" charset="0"/>
              </a:rPr>
              <a:t>Concept box:</a:t>
            </a:r>
            <a:r>
              <a:rPr lang="en-US">
                <a:latin typeface="Arial Narrow" pitchFamily="34" charset="0"/>
              </a:rPr>
              <a:t> perpendicular light strikes more intensely than light from an oblique 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1189038" y="5989638"/>
            <a:ext cx="2355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imes" pitchFamily="48" charset="0"/>
              </a:rPr>
              <a:t>©Oklahoma Climatological Survey</a:t>
            </a:r>
            <a:endParaRPr lang="en-US" sz="2800">
              <a:latin typeface="Times" pitchFamily="48" charset="0"/>
            </a:endParaRPr>
          </a:p>
        </p:txBody>
      </p:sp>
      <p:sp>
        <p:nvSpPr>
          <p:cNvPr id="433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Consequences of Uneven Heating</a:t>
            </a:r>
          </a:p>
        </p:txBody>
      </p:sp>
      <p:pic>
        <p:nvPicPr>
          <p:cNvPr id="433163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81200"/>
            <a:ext cx="3932238" cy="3714750"/>
          </a:xfrm>
          <a:noFill/>
          <a:ln/>
        </p:spPr>
      </p:pic>
      <p:sp>
        <p:nvSpPr>
          <p:cNvPr id="4331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30675" cy="4283075"/>
          </a:xfrm>
        </p:spPr>
        <p:txBody>
          <a:bodyPr/>
          <a:lstStyle/>
          <a:p>
            <a:r>
              <a:rPr lang="en-US" sz="2800"/>
              <a:t>Uneven heating should produce a global temperature pattern that looks like this... </a:t>
            </a:r>
            <a:r>
              <a:rPr lang="en-US" sz="2800" b="1" i="1"/>
              <a:t>Does it?</a:t>
            </a:r>
          </a:p>
          <a:p>
            <a:pPr lvl="1"/>
            <a:r>
              <a:rPr lang="en-US" sz="2400"/>
              <a:t>Yeah, pretty much.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Major Circulation Patterns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262438"/>
          </a:xfrm>
          <a:solidFill>
            <a:schemeClr val="bg1"/>
          </a:solidFill>
          <a:ln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Earth’s oceans and atmosphere move heat from the equator (and cold from the poles).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Warm air (less dense) rises at the equator and sinks as it cools (at the poles)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This </a:t>
            </a:r>
            <a:r>
              <a:rPr lang="en-US" sz="2400" dirty="0"/>
              <a:t>drives our weather patterns!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This is what our circulation patterns could look like, if …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990033"/>
                </a:solidFill>
              </a:rPr>
              <a:t>the earth didn’t rotate!</a:t>
            </a:r>
          </a:p>
        </p:txBody>
      </p:sp>
      <p:pic>
        <p:nvPicPr>
          <p:cNvPr id="460804" name="Picture 4" descr="simpatmcell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3" y="1736725"/>
            <a:ext cx="4214812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710113" y="3886200"/>
            <a:ext cx="2147887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33"/>
                </a:solidFill>
                <a:latin typeface="Arial Narrow" pitchFamily="34" charset="0"/>
              </a:rPr>
              <a:t>Extra heat here needs to move toward poles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5668963" y="4525963"/>
            <a:ext cx="549275" cy="132556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43" y="403"/>
              </a:cxn>
              <a:cxn ang="0">
                <a:pos x="274" y="835"/>
              </a:cxn>
            </a:cxnLst>
            <a:rect l="0" t="0" r="r" b="b"/>
            <a:pathLst>
              <a:path w="274" h="835">
                <a:moveTo>
                  <a:pt x="15" y="0"/>
                </a:moveTo>
                <a:cubicBezTo>
                  <a:pt x="7" y="132"/>
                  <a:pt x="0" y="264"/>
                  <a:pt x="43" y="403"/>
                </a:cubicBezTo>
                <a:cubicBezTo>
                  <a:pt x="86" y="542"/>
                  <a:pt x="180" y="688"/>
                  <a:pt x="274" y="835"/>
                </a:cubicBezTo>
              </a:path>
            </a:pathLst>
          </a:custGeom>
          <a:noFill/>
          <a:ln w="57150" cap="flat" cmpd="sng">
            <a:solidFill>
              <a:srgbClr val="990033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 flipV="1">
            <a:off x="5622925" y="2651125"/>
            <a:ext cx="619125" cy="12350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43" y="403"/>
              </a:cxn>
              <a:cxn ang="0">
                <a:pos x="274" y="835"/>
              </a:cxn>
            </a:cxnLst>
            <a:rect l="0" t="0" r="r" b="b"/>
            <a:pathLst>
              <a:path w="274" h="835">
                <a:moveTo>
                  <a:pt x="15" y="0"/>
                </a:moveTo>
                <a:cubicBezTo>
                  <a:pt x="7" y="132"/>
                  <a:pt x="0" y="264"/>
                  <a:pt x="43" y="403"/>
                </a:cubicBezTo>
                <a:cubicBezTo>
                  <a:pt x="86" y="542"/>
                  <a:pt x="180" y="688"/>
                  <a:pt x="274" y="835"/>
                </a:cubicBezTo>
              </a:path>
            </a:pathLst>
          </a:custGeom>
          <a:noFill/>
          <a:ln w="57150" cap="flat" cmpd="sng">
            <a:solidFill>
              <a:srgbClr val="990033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5181600" y="1600200"/>
            <a:ext cx="3641725" cy="5029200"/>
          </a:xfrm>
          <a:prstGeom prst="rect">
            <a:avLst/>
          </a:prstGeom>
          <a:solidFill>
            <a:schemeClr val="fol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3: Rotation!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1" y="1600200"/>
            <a:ext cx="44196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The earth spins</a:t>
            </a:r>
          </a:p>
          <a:p>
            <a:pPr lvl="1"/>
            <a:r>
              <a:rPr lang="en-US" sz="2400" dirty="0"/>
              <a:t>which gives us day and night.</a:t>
            </a:r>
          </a:p>
          <a:p>
            <a:r>
              <a:rPr lang="en-US" sz="2400" dirty="0"/>
              <a:t>It also throws a curve (literally!) at our weather patterns.</a:t>
            </a:r>
          </a:p>
          <a:p>
            <a:r>
              <a:rPr lang="en-US" sz="2400" dirty="0"/>
              <a:t>On a global scale, stuff doesn’t travel in long, straight lines.</a:t>
            </a:r>
            <a:endParaRPr lang="en-US" sz="2400" i="1" dirty="0"/>
          </a:p>
        </p:txBody>
      </p:sp>
      <p:pic>
        <p:nvPicPr>
          <p:cNvPr id="463879" name="Picture 7" descr="corio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257551" cy="3496267"/>
          </a:xfrm>
          <a:prstGeom prst="rect">
            <a:avLst/>
          </a:prstGeom>
          <a:noFill/>
        </p:spPr>
      </p:pic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5334001" y="5211763"/>
            <a:ext cx="3398838" cy="13731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Arial Narrow" pitchFamily="34" charset="0"/>
              </a:rPr>
              <a:t>Concept box:</a:t>
            </a:r>
            <a:r>
              <a:rPr lang="en-US" dirty="0">
                <a:latin typeface="Arial Narrow" pitchFamily="34" charset="0"/>
              </a:rPr>
              <a:t> The </a:t>
            </a:r>
            <a:r>
              <a:rPr lang="en-US" i="1" u="sng" dirty="0" err="1">
                <a:solidFill>
                  <a:srgbClr val="FFFF00"/>
                </a:solidFill>
                <a:latin typeface="Arial Narrow" pitchFamily="34" charset="0"/>
              </a:rPr>
              <a:t>Coriolis</a:t>
            </a:r>
            <a:r>
              <a:rPr lang="en-US" i="1" u="sng" dirty="0">
                <a:solidFill>
                  <a:srgbClr val="FFFF00"/>
                </a:solidFill>
                <a:latin typeface="Arial Narrow" pitchFamily="34" charset="0"/>
              </a:rPr>
              <a:t> Effect</a:t>
            </a:r>
            <a:r>
              <a:rPr lang="en-US" u="sng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deflects motion to the right in the Northern Hemisphere (to the left in the S.H.). The effect increases nearer the poles.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3462</TotalTime>
  <Words>1436</Words>
  <Application>Microsoft Office PowerPoint</Application>
  <PresentationFormat>On-screen Show (4:3)</PresentationFormat>
  <Paragraphs>209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The atmosphere in motion</vt:lpstr>
      <vt:lpstr>Factor 1: Our Energy Source</vt:lpstr>
      <vt:lpstr>Energy From The Sun</vt:lpstr>
      <vt:lpstr>Factor 2: Revolution &amp; Tilt</vt:lpstr>
      <vt:lpstr>Seasons</vt:lpstr>
      <vt:lpstr>Slide 6</vt:lpstr>
      <vt:lpstr>Consequences of Uneven Heating</vt:lpstr>
      <vt:lpstr>Major Circulation Patterns</vt:lpstr>
      <vt:lpstr>Factor 3: Rotation!</vt:lpstr>
      <vt:lpstr>Major Circulation Patterns</vt:lpstr>
      <vt:lpstr>Major Circulation Patterns</vt:lpstr>
      <vt:lpstr>Factor 4: Latitude</vt:lpstr>
      <vt:lpstr>The Role of Latitude</vt:lpstr>
      <vt:lpstr>Hey, we build for this stuff!</vt:lpstr>
      <vt:lpstr>Factor 5: Altitude</vt:lpstr>
      <vt:lpstr>Altitude</vt:lpstr>
      <vt:lpstr>Altitude: Rain Shadow Effect</vt:lpstr>
      <vt:lpstr>Factor 6: Land &amp; Water are Different</vt:lpstr>
      <vt:lpstr>Actual January temperatures</vt:lpstr>
      <vt:lpstr>Actual temps in July.</vt:lpstr>
      <vt:lpstr>Let’s Review…</vt:lpstr>
      <vt:lpstr>GLOBAL WEATHER PATTERNS</vt:lpstr>
      <vt:lpstr>Jet Stream</vt:lpstr>
      <vt:lpstr>Slide 24</vt:lpstr>
      <vt:lpstr>Global Weather Patterns</vt:lpstr>
      <vt:lpstr>Teleconnections </vt:lpstr>
      <vt:lpstr>El Nino / La Nina</vt:lpstr>
      <vt:lpstr>Typical ENSO Winter Effects</vt:lpstr>
      <vt:lpstr>Other “Teleconnections” Features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</cp:lastModifiedBy>
  <cp:revision>159</cp:revision>
  <dcterms:created xsi:type="dcterms:W3CDTF">2009-10-01T23:22:52Z</dcterms:created>
  <dcterms:modified xsi:type="dcterms:W3CDTF">2010-04-21T01:20:50Z</dcterms:modified>
</cp:coreProperties>
</file>