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5" r:id="rId1"/>
  </p:sldMasterIdLst>
  <p:notesMasterIdLst>
    <p:notesMasterId r:id="rId28"/>
  </p:notesMasterIdLst>
  <p:sldIdLst>
    <p:sldId id="256" r:id="rId2"/>
    <p:sldId id="341" r:id="rId3"/>
    <p:sldId id="571" r:id="rId4"/>
    <p:sldId id="600" r:id="rId5"/>
    <p:sldId id="403" r:id="rId6"/>
    <p:sldId id="342" r:id="rId7"/>
    <p:sldId id="356" r:id="rId8"/>
    <p:sldId id="357" r:id="rId9"/>
    <p:sldId id="529" r:id="rId10"/>
    <p:sldId id="530" r:id="rId11"/>
    <p:sldId id="344" r:id="rId12"/>
    <p:sldId id="358" r:id="rId13"/>
    <p:sldId id="359" r:id="rId14"/>
    <p:sldId id="362" r:id="rId15"/>
    <p:sldId id="361" r:id="rId16"/>
    <p:sldId id="364" r:id="rId17"/>
    <p:sldId id="363" r:id="rId18"/>
    <p:sldId id="534" r:id="rId19"/>
    <p:sldId id="532" r:id="rId20"/>
    <p:sldId id="531" r:id="rId21"/>
    <p:sldId id="576" r:id="rId22"/>
    <p:sldId id="577" r:id="rId23"/>
    <p:sldId id="582" r:id="rId24"/>
    <p:sldId id="583" r:id="rId25"/>
    <p:sldId id="584" r:id="rId26"/>
    <p:sldId id="5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4B6D2"/>
    <a:srgbClr val="0099FF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Relationship Id="rId6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Relationship Id="rId5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Relationship Id="rId6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eg"/><Relationship Id="rId5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eg"/><Relationship Id="rId5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</a:t>
            </a:r>
            <a:r>
              <a:rPr lang="en-US" dirty="0" smtClean="0"/>
              <a:t> Climatology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</a:t>
            </a: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572000" cy="511603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Water vapor is very good at absorbing and re-radiating the longer-wavelength energy from the Earth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During the day, the Earth stores more energy than it releases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At night, without incoming solar radiation, the energy is released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Without clouds, most of the energy escapes back into space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With clouds, more energy is captured and re-radiated back toward the ground, keeping surface temperatures higher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6" descr="night_radi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704" y="1524000"/>
            <a:ext cx="392829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/>
              <a:t>The motion of molecules creates a force, pressure, as they strike a surface (you)</a:t>
            </a:r>
          </a:p>
          <a:p>
            <a:r>
              <a:rPr lang="en-US" sz="2000" dirty="0" smtClean="0"/>
              <a:t>The number of molecules packed into a volume determines its </a:t>
            </a:r>
            <a:r>
              <a:rPr lang="en-US" sz="2000" i="1" u="sng" dirty="0" smtClean="0">
                <a:solidFill>
                  <a:srgbClr val="000090"/>
                </a:solidFill>
              </a:rPr>
              <a:t>density</a:t>
            </a:r>
          </a:p>
          <a:p>
            <a:pPr lvl="1">
              <a:spcAft>
                <a:spcPts val="1000"/>
              </a:spcAft>
            </a:pPr>
            <a:r>
              <a:rPr lang="en-US" sz="1800" dirty="0" smtClean="0"/>
              <a:t>Often thought of as weight but not quite the same; you weigh less on the moon than on earth because the effects of gravity are less, but you have the same density</a:t>
            </a:r>
          </a:p>
          <a:p>
            <a:r>
              <a:rPr lang="en-US" sz="2000" dirty="0" smtClean="0"/>
              <a:t>The more molecules, the more pressure</a:t>
            </a:r>
          </a:p>
          <a:p>
            <a:pPr lvl="1"/>
            <a:r>
              <a:rPr lang="en-US" sz="1800" dirty="0" smtClean="0"/>
              <a:t>At sea level, this force is about 14 pounds per square inch, or about 1 ton per square foot</a:t>
            </a:r>
          </a:p>
          <a:p>
            <a:pPr lvl="1"/>
            <a:r>
              <a:rPr lang="en-US" sz="1800" dirty="0" smtClean="0"/>
              <a:t>This force raises a column of mercury 29.92 inches</a:t>
            </a:r>
          </a:p>
        </p:txBody>
      </p:sp>
      <p:pic>
        <p:nvPicPr>
          <p:cNvPr id="7" name="Picture 6" descr="molecules (pressur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923946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number of molecules are greater near the surface of the earth than at higher elevations</a:t>
            </a:r>
          </a:p>
          <a:p>
            <a:pPr lvl="1"/>
            <a:r>
              <a:rPr lang="en-US" sz="2000" dirty="0" smtClean="0"/>
              <a:t>Thus, pressure (force) decreases with elevation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Half of the atmosphere’s molecules are below ~18,000 feet (the </a:t>
            </a:r>
            <a:r>
              <a:rPr lang="en-US" sz="2000" i="1" dirty="0" smtClean="0"/>
              <a:t>500 </a:t>
            </a:r>
            <a:r>
              <a:rPr lang="en-US" sz="2000" i="1" dirty="0" err="1" smtClean="0"/>
              <a:t>millibar</a:t>
            </a:r>
            <a:r>
              <a:rPr lang="en-US" sz="2000" i="1" dirty="0" smtClean="0"/>
              <a:t> </a:t>
            </a:r>
            <a:r>
              <a:rPr lang="en-US" sz="2000" dirty="0" smtClean="0"/>
              <a:t>level)</a:t>
            </a:r>
          </a:p>
          <a:p>
            <a:r>
              <a:rPr lang="en-US" sz="2000" dirty="0" smtClean="0"/>
              <a:t>Warm air is less dense than cold air</a:t>
            </a:r>
          </a:p>
          <a:p>
            <a:pPr lvl="1"/>
            <a:r>
              <a:rPr lang="en-US" sz="2000" dirty="0" smtClean="0"/>
              <a:t>Higher energy moves molecules farther apart</a:t>
            </a:r>
          </a:p>
          <a:p>
            <a:pPr lvl="1"/>
            <a:r>
              <a:rPr lang="en-US" sz="2000" dirty="0" smtClean="0"/>
              <a:t>‘Pushes’ the 500 </a:t>
            </a:r>
            <a:r>
              <a:rPr lang="en-US" sz="2000" dirty="0" err="1" smtClean="0"/>
              <a:t>mb</a:t>
            </a:r>
            <a:r>
              <a:rPr lang="en-US" sz="2000" dirty="0" smtClean="0"/>
              <a:t> level upward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6" descr="mb_he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473200"/>
            <a:ext cx="3505200" cy="509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Temperature is a measure of the energy of a ‘parcel’ of molecules</a:t>
            </a:r>
          </a:p>
          <a:p>
            <a:r>
              <a:rPr lang="en-US" dirty="0" smtClean="0"/>
              <a:t>Temperature scales</a:t>
            </a:r>
          </a:p>
          <a:p>
            <a:pPr lvl="1"/>
            <a:r>
              <a:rPr lang="en-US" dirty="0" smtClean="0"/>
              <a:t>Fahrenheit: freezing point = 32 degrees; boiling point = 212 deg.</a:t>
            </a:r>
          </a:p>
          <a:p>
            <a:pPr lvl="1"/>
            <a:r>
              <a:rPr lang="en-US" dirty="0" smtClean="0"/>
              <a:t>Celsius: freezing point = 0 degrees; boiling point = 100 degrees</a:t>
            </a:r>
          </a:p>
          <a:p>
            <a:pPr lvl="1">
              <a:buNone/>
            </a:pPr>
            <a:r>
              <a:rPr lang="en-US" dirty="0" smtClean="0"/>
              <a:t>	F = 1.8 * C + 32</a:t>
            </a:r>
          </a:p>
          <a:p>
            <a:pPr lvl="1"/>
            <a:r>
              <a:rPr lang="en-US" dirty="0" smtClean="0"/>
              <a:t>Kelvin: zero = point at which all motion ceases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	K = C + 273.16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Energy from the sun warms the planet, which we experience as heat</a:t>
            </a:r>
          </a:p>
          <a:p>
            <a:r>
              <a:rPr lang="en-US" dirty="0" smtClean="0"/>
              <a:t>Dark colors absorb more radiant energy than light colors</a:t>
            </a:r>
          </a:p>
          <a:p>
            <a:pPr lvl="1"/>
            <a:r>
              <a:rPr lang="en-US" dirty="0" smtClean="0"/>
              <a:t>Measure of reflectivity: </a:t>
            </a:r>
            <a:r>
              <a:rPr lang="en-US" i="1" u="sng" dirty="0" err="1" smtClean="0">
                <a:solidFill>
                  <a:srgbClr val="000090"/>
                </a:solidFill>
              </a:rPr>
              <a:t>albedo</a:t>
            </a:r>
            <a:endParaRPr lang="en-US" i="1" u="sng" dirty="0" smtClean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105400"/>
            <a:ext cx="2795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Oklahoma </a:t>
            </a:r>
            <a:r>
              <a:rPr lang="en-US" sz="1200" b="1" i="1" dirty="0" err="1" smtClean="0"/>
              <a:t>Climatological</a:t>
            </a:r>
            <a:r>
              <a:rPr lang="en-US" sz="1200" b="1" i="1" dirty="0" smtClean="0"/>
              <a:t> Survey</a:t>
            </a:r>
            <a:endParaRPr lang="en-US" sz="1200" b="1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663950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 dirty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133" name="Line 17"/>
          <p:cNvSpPr>
            <a:spLocks noChangeShapeType="1"/>
          </p:cNvSpPr>
          <p:nvPr/>
        </p:nvSpPr>
        <p:spPr bwMode="auto">
          <a:xfrm>
            <a:off x="2260600" y="5886450"/>
            <a:ext cx="340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AutoShape 19"/>
          <p:cNvSpPr>
            <a:spLocks noChangeArrowheads="1"/>
          </p:cNvSpPr>
          <p:nvPr/>
        </p:nvSpPr>
        <p:spPr bwMode="auto">
          <a:xfrm rot="5400000">
            <a:off x="3563938" y="4594225"/>
            <a:ext cx="852488" cy="3424237"/>
          </a:xfrm>
          <a:prstGeom prst="flowChartDelay">
            <a:avLst/>
          </a:prstGeom>
          <a:solidFill>
            <a:srgbClr val="FF33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76463" y="2989263"/>
            <a:ext cx="6892925" cy="2927350"/>
            <a:chOff x="1371" y="1883"/>
            <a:chExt cx="4342" cy="1844"/>
          </a:xfrm>
        </p:grpSpPr>
        <p:sp>
          <p:nvSpPr>
            <p:cNvPr id="48158" name="AutoShape 21"/>
            <p:cNvSpPr>
              <a:spLocks noChangeArrowheads="1"/>
            </p:cNvSpPr>
            <p:nvPr/>
          </p:nvSpPr>
          <p:spPr bwMode="auto">
            <a:xfrm>
              <a:off x="1371" y="2304"/>
              <a:ext cx="2390" cy="1384"/>
            </a:xfrm>
            <a:custGeom>
              <a:avLst/>
              <a:gdLst>
                <a:gd name="T0" fmla="*/ 26 w 21600"/>
                <a:gd name="T1" fmla="*/ 3 h 21600"/>
                <a:gd name="T2" fmla="*/ 15 w 21600"/>
                <a:gd name="T3" fmla="*/ 6 h 21600"/>
                <a:gd name="T4" fmla="*/ 4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5 h 21600"/>
                <a:gd name="T14" fmla="*/ 17099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0" scaled="1"/>
            </a:gra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3532" y="1883"/>
              <a:ext cx="2181" cy="649"/>
            </a:xfrm>
            <a:custGeom>
              <a:avLst/>
              <a:gdLst>
                <a:gd name="T0" fmla="*/ 129 w 2181"/>
                <a:gd name="T1" fmla="*/ 447 h 649"/>
                <a:gd name="T2" fmla="*/ 467 w 2181"/>
                <a:gd name="T3" fmla="*/ 361 h 649"/>
                <a:gd name="T4" fmla="*/ 1202 w 2181"/>
                <a:gd name="T5" fmla="*/ 189 h 649"/>
                <a:gd name="T6" fmla="*/ 2043 w 2181"/>
                <a:gd name="T7" fmla="*/ 11 h 649"/>
                <a:gd name="T8" fmla="*/ 2029 w 2181"/>
                <a:gd name="T9" fmla="*/ 123 h 649"/>
                <a:gd name="T10" fmla="*/ 1639 w 2181"/>
                <a:gd name="T11" fmla="*/ 222 h 649"/>
                <a:gd name="T12" fmla="*/ 924 w 2181"/>
                <a:gd name="T13" fmla="*/ 381 h 649"/>
                <a:gd name="T14" fmla="*/ 268 w 2181"/>
                <a:gd name="T15" fmla="*/ 560 h 649"/>
                <a:gd name="T16" fmla="*/ 23 w 2181"/>
                <a:gd name="T17" fmla="*/ 633 h 649"/>
                <a:gd name="T18" fmla="*/ 129 w 2181"/>
                <a:gd name="T19" fmla="*/ 4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1"/>
                <a:gd name="T31" fmla="*/ 0 h 649"/>
                <a:gd name="T32" fmla="*/ 2181 w 2181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1" h="649">
                  <a:moveTo>
                    <a:pt x="129" y="447"/>
                  </a:moveTo>
                  <a:cubicBezTo>
                    <a:pt x="203" y="402"/>
                    <a:pt x="288" y="404"/>
                    <a:pt x="467" y="361"/>
                  </a:cubicBezTo>
                  <a:cubicBezTo>
                    <a:pt x="646" y="318"/>
                    <a:pt x="939" y="247"/>
                    <a:pt x="1202" y="189"/>
                  </a:cubicBezTo>
                  <a:cubicBezTo>
                    <a:pt x="1465" y="131"/>
                    <a:pt x="1905" y="22"/>
                    <a:pt x="2043" y="11"/>
                  </a:cubicBezTo>
                  <a:cubicBezTo>
                    <a:pt x="2181" y="0"/>
                    <a:pt x="2096" y="88"/>
                    <a:pt x="2029" y="123"/>
                  </a:cubicBezTo>
                  <a:cubicBezTo>
                    <a:pt x="1962" y="158"/>
                    <a:pt x="1823" y="179"/>
                    <a:pt x="1639" y="222"/>
                  </a:cubicBezTo>
                  <a:cubicBezTo>
                    <a:pt x="1455" y="265"/>
                    <a:pt x="1152" y="325"/>
                    <a:pt x="924" y="381"/>
                  </a:cubicBezTo>
                  <a:cubicBezTo>
                    <a:pt x="696" y="437"/>
                    <a:pt x="418" y="518"/>
                    <a:pt x="268" y="560"/>
                  </a:cubicBezTo>
                  <a:cubicBezTo>
                    <a:pt x="118" y="602"/>
                    <a:pt x="46" y="649"/>
                    <a:pt x="23" y="633"/>
                  </a:cubicBezTo>
                  <a:cubicBezTo>
                    <a:pt x="0" y="617"/>
                    <a:pt x="55" y="492"/>
                    <a:pt x="129" y="447"/>
                  </a:cubicBez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0" name="Freeform 23" descr="Large confetti"/>
            <p:cNvSpPr>
              <a:spLocks/>
            </p:cNvSpPr>
            <p:nvPr/>
          </p:nvSpPr>
          <p:spPr bwMode="auto">
            <a:xfrm>
              <a:off x="1540" y="2649"/>
              <a:ext cx="2046" cy="1078"/>
            </a:xfrm>
            <a:custGeom>
              <a:avLst/>
              <a:gdLst>
                <a:gd name="T0" fmla="*/ 546 w 2046"/>
                <a:gd name="T1" fmla="*/ 1032 h 1078"/>
                <a:gd name="T2" fmla="*/ 1506 w 2046"/>
                <a:gd name="T3" fmla="*/ 1045 h 1078"/>
                <a:gd name="T4" fmla="*/ 1664 w 2046"/>
                <a:gd name="T5" fmla="*/ 966 h 1078"/>
                <a:gd name="T6" fmla="*/ 1750 w 2046"/>
                <a:gd name="T7" fmla="*/ 734 h 1078"/>
                <a:gd name="T8" fmla="*/ 1929 w 2046"/>
                <a:gd name="T9" fmla="*/ 310 h 1078"/>
                <a:gd name="T10" fmla="*/ 2035 w 2046"/>
                <a:gd name="T11" fmla="*/ 59 h 1078"/>
                <a:gd name="T12" fmla="*/ 1863 w 2046"/>
                <a:gd name="T13" fmla="*/ 112 h 1078"/>
                <a:gd name="T14" fmla="*/ 1737 w 2046"/>
                <a:gd name="T15" fmla="*/ 46 h 1078"/>
                <a:gd name="T16" fmla="*/ 1625 w 2046"/>
                <a:gd name="T17" fmla="*/ 118 h 1078"/>
                <a:gd name="T18" fmla="*/ 1525 w 2046"/>
                <a:gd name="T19" fmla="*/ 85 h 1078"/>
                <a:gd name="T20" fmla="*/ 1499 w 2046"/>
                <a:gd name="T21" fmla="*/ 32 h 1078"/>
                <a:gd name="T22" fmla="*/ 1413 w 2046"/>
                <a:gd name="T23" fmla="*/ 65 h 1078"/>
                <a:gd name="T24" fmla="*/ 1347 w 2046"/>
                <a:gd name="T25" fmla="*/ 112 h 1078"/>
                <a:gd name="T26" fmla="*/ 1227 w 2046"/>
                <a:gd name="T27" fmla="*/ 39 h 1078"/>
                <a:gd name="T28" fmla="*/ 1161 w 2046"/>
                <a:gd name="T29" fmla="*/ 99 h 1078"/>
                <a:gd name="T30" fmla="*/ 1095 w 2046"/>
                <a:gd name="T31" fmla="*/ 125 h 1078"/>
                <a:gd name="T32" fmla="*/ 1049 w 2046"/>
                <a:gd name="T33" fmla="*/ 52 h 1078"/>
                <a:gd name="T34" fmla="*/ 1049 w 2046"/>
                <a:gd name="T35" fmla="*/ 13 h 1078"/>
                <a:gd name="T36" fmla="*/ 963 w 2046"/>
                <a:gd name="T37" fmla="*/ 59 h 1078"/>
                <a:gd name="T38" fmla="*/ 910 w 2046"/>
                <a:gd name="T39" fmla="*/ 132 h 1078"/>
                <a:gd name="T40" fmla="*/ 810 w 2046"/>
                <a:gd name="T41" fmla="*/ 85 h 1078"/>
                <a:gd name="T42" fmla="*/ 718 w 2046"/>
                <a:gd name="T43" fmla="*/ 132 h 1078"/>
                <a:gd name="T44" fmla="*/ 579 w 2046"/>
                <a:gd name="T45" fmla="*/ 39 h 1078"/>
                <a:gd name="T46" fmla="*/ 473 w 2046"/>
                <a:gd name="T47" fmla="*/ 152 h 1078"/>
                <a:gd name="T48" fmla="*/ 360 w 2046"/>
                <a:gd name="T49" fmla="*/ 72 h 1078"/>
                <a:gd name="T50" fmla="*/ 234 w 2046"/>
                <a:gd name="T51" fmla="*/ 171 h 1078"/>
                <a:gd name="T52" fmla="*/ 115 w 2046"/>
                <a:gd name="T53" fmla="*/ 85 h 1078"/>
                <a:gd name="T54" fmla="*/ 16 w 2046"/>
                <a:gd name="T55" fmla="*/ 72 h 1078"/>
                <a:gd name="T56" fmla="*/ 214 w 2046"/>
                <a:gd name="T57" fmla="*/ 516 h 1078"/>
                <a:gd name="T58" fmla="*/ 413 w 2046"/>
                <a:gd name="T59" fmla="*/ 992 h 1078"/>
                <a:gd name="T60" fmla="*/ 546 w 2046"/>
                <a:gd name="T61" fmla="*/ 1032 h 10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6"/>
                <a:gd name="T94" fmla="*/ 0 h 1078"/>
                <a:gd name="T95" fmla="*/ 2046 w 2046"/>
                <a:gd name="T96" fmla="*/ 1078 h 10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6" h="1078">
                  <a:moveTo>
                    <a:pt x="546" y="1032"/>
                  </a:moveTo>
                  <a:cubicBezTo>
                    <a:pt x="728" y="1041"/>
                    <a:pt x="1320" y="1056"/>
                    <a:pt x="1506" y="1045"/>
                  </a:cubicBezTo>
                  <a:cubicBezTo>
                    <a:pt x="1692" y="1034"/>
                    <a:pt x="1623" y="1018"/>
                    <a:pt x="1664" y="966"/>
                  </a:cubicBezTo>
                  <a:cubicBezTo>
                    <a:pt x="1705" y="914"/>
                    <a:pt x="1706" y="843"/>
                    <a:pt x="1750" y="734"/>
                  </a:cubicBezTo>
                  <a:cubicBezTo>
                    <a:pt x="1794" y="625"/>
                    <a:pt x="1882" y="422"/>
                    <a:pt x="1929" y="310"/>
                  </a:cubicBezTo>
                  <a:cubicBezTo>
                    <a:pt x="1976" y="198"/>
                    <a:pt x="2046" y="92"/>
                    <a:pt x="2035" y="59"/>
                  </a:cubicBezTo>
                  <a:cubicBezTo>
                    <a:pt x="2024" y="26"/>
                    <a:pt x="1913" y="114"/>
                    <a:pt x="1863" y="112"/>
                  </a:cubicBezTo>
                  <a:cubicBezTo>
                    <a:pt x="1813" y="110"/>
                    <a:pt x="1777" y="45"/>
                    <a:pt x="1737" y="46"/>
                  </a:cubicBezTo>
                  <a:cubicBezTo>
                    <a:pt x="1697" y="47"/>
                    <a:pt x="1660" y="112"/>
                    <a:pt x="1625" y="118"/>
                  </a:cubicBezTo>
                  <a:cubicBezTo>
                    <a:pt x="1590" y="124"/>
                    <a:pt x="1546" y="99"/>
                    <a:pt x="1525" y="85"/>
                  </a:cubicBezTo>
                  <a:cubicBezTo>
                    <a:pt x="1504" y="71"/>
                    <a:pt x="1518" y="35"/>
                    <a:pt x="1499" y="32"/>
                  </a:cubicBezTo>
                  <a:cubicBezTo>
                    <a:pt x="1480" y="29"/>
                    <a:pt x="1438" y="52"/>
                    <a:pt x="1413" y="65"/>
                  </a:cubicBezTo>
                  <a:cubicBezTo>
                    <a:pt x="1388" y="78"/>
                    <a:pt x="1378" y="116"/>
                    <a:pt x="1347" y="112"/>
                  </a:cubicBezTo>
                  <a:cubicBezTo>
                    <a:pt x="1316" y="108"/>
                    <a:pt x="1258" y="41"/>
                    <a:pt x="1227" y="39"/>
                  </a:cubicBezTo>
                  <a:cubicBezTo>
                    <a:pt x="1196" y="37"/>
                    <a:pt x="1183" y="85"/>
                    <a:pt x="1161" y="99"/>
                  </a:cubicBezTo>
                  <a:cubicBezTo>
                    <a:pt x="1139" y="113"/>
                    <a:pt x="1114" y="133"/>
                    <a:pt x="1095" y="125"/>
                  </a:cubicBezTo>
                  <a:cubicBezTo>
                    <a:pt x="1076" y="117"/>
                    <a:pt x="1057" y="71"/>
                    <a:pt x="1049" y="52"/>
                  </a:cubicBezTo>
                  <a:cubicBezTo>
                    <a:pt x="1041" y="33"/>
                    <a:pt x="1063" y="12"/>
                    <a:pt x="1049" y="13"/>
                  </a:cubicBezTo>
                  <a:cubicBezTo>
                    <a:pt x="1035" y="14"/>
                    <a:pt x="986" y="39"/>
                    <a:pt x="963" y="59"/>
                  </a:cubicBezTo>
                  <a:cubicBezTo>
                    <a:pt x="940" y="79"/>
                    <a:pt x="935" y="128"/>
                    <a:pt x="910" y="132"/>
                  </a:cubicBezTo>
                  <a:cubicBezTo>
                    <a:pt x="885" y="136"/>
                    <a:pt x="842" y="85"/>
                    <a:pt x="810" y="85"/>
                  </a:cubicBezTo>
                  <a:cubicBezTo>
                    <a:pt x="778" y="85"/>
                    <a:pt x="756" y="140"/>
                    <a:pt x="718" y="132"/>
                  </a:cubicBezTo>
                  <a:cubicBezTo>
                    <a:pt x="680" y="124"/>
                    <a:pt x="620" y="36"/>
                    <a:pt x="579" y="39"/>
                  </a:cubicBezTo>
                  <a:cubicBezTo>
                    <a:pt x="538" y="42"/>
                    <a:pt x="509" y="147"/>
                    <a:pt x="473" y="152"/>
                  </a:cubicBezTo>
                  <a:cubicBezTo>
                    <a:pt x="437" y="157"/>
                    <a:pt x="400" y="69"/>
                    <a:pt x="360" y="72"/>
                  </a:cubicBezTo>
                  <a:cubicBezTo>
                    <a:pt x="320" y="75"/>
                    <a:pt x="275" y="169"/>
                    <a:pt x="234" y="171"/>
                  </a:cubicBezTo>
                  <a:cubicBezTo>
                    <a:pt x="193" y="173"/>
                    <a:pt x="151" y="101"/>
                    <a:pt x="115" y="85"/>
                  </a:cubicBezTo>
                  <a:cubicBezTo>
                    <a:pt x="79" y="69"/>
                    <a:pt x="0" y="0"/>
                    <a:pt x="16" y="72"/>
                  </a:cubicBezTo>
                  <a:cubicBezTo>
                    <a:pt x="32" y="144"/>
                    <a:pt x="148" y="363"/>
                    <a:pt x="214" y="516"/>
                  </a:cubicBezTo>
                  <a:cubicBezTo>
                    <a:pt x="280" y="669"/>
                    <a:pt x="358" y="906"/>
                    <a:pt x="413" y="992"/>
                  </a:cubicBezTo>
                  <a:cubicBezTo>
                    <a:pt x="468" y="1078"/>
                    <a:pt x="343" y="1024"/>
                    <a:pt x="546" y="1032"/>
                  </a:cubicBezTo>
                  <a:close/>
                </a:path>
              </a:pathLst>
            </a:custGeom>
            <a:pattFill prst="lgConfetti">
              <a:fgClr>
                <a:schemeClr val="accent1">
                  <a:alpha val="69019"/>
                </a:schemeClr>
              </a:fgClr>
              <a:bgClr>
                <a:schemeClr val="bg1">
                  <a:alpha val="69019"/>
                </a:schemeClr>
              </a:bgClr>
            </a:patt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1" name="Line 24"/>
            <p:cNvSpPr>
              <a:spLocks noChangeShapeType="1"/>
            </p:cNvSpPr>
            <p:nvPr/>
          </p:nvSpPr>
          <p:spPr bwMode="auto">
            <a:xfrm flipV="1">
              <a:off x="3171" y="2503"/>
              <a:ext cx="497" cy="1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2" name="Line 25"/>
            <p:cNvSpPr>
              <a:spLocks noChangeShapeType="1"/>
            </p:cNvSpPr>
            <p:nvPr/>
          </p:nvSpPr>
          <p:spPr bwMode="auto">
            <a:xfrm flipH="1" flipV="1">
              <a:off x="1377" y="2330"/>
              <a:ext cx="596" cy="1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3" name="Line 26"/>
            <p:cNvSpPr>
              <a:spLocks noChangeShapeType="1"/>
            </p:cNvSpPr>
            <p:nvPr/>
          </p:nvSpPr>
          <p:spPr bwMode="auto">
            <a:xfrm>
              <a:off x="1959" y="3681"/>
              <a:ext cx="1213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5" name="Freeform 27"/>
          <p:cNvSpPr>
            <a:spLocks/>
          </p:cNvSpPr>
          <p:nvPr/>
        </p:nvSpPr>
        <p:spPr bwMode="auto">
          <a:xfrm>
            <a:off x="2932113" y="5370513"/>
            <a:ext cx="2281237" cy="495300"/>
          </a:xfrm>
          <a:custGeom>
            <a:avLst/>
            <a:gdLst>
              <a:gd name="T0" fmla="*/ 0 w 1437"/>
              <a:gd name="T1" fmla="*/ 0 h 305"/>
              <a:gd name="T2" fmla="*/ 2147483647 w 1437"/>
              <a:gd name="T3" fmla="*/ 0 h 305"/>
              <a:gd name="T4" fmla="*/ 2147483647 w 1437"/>
              <a:gd name="T5" fmla="*/ 804334721 h 305"/>
              <a:gd name="T6" fmla="*/ 335179914 w 1437"/>
              <a:gd name="T7" fmla="*/ 767414572 h 305"/>
              <a:gd name="T8" fmla="*/ 0 w 1437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7"/>
              <a:gd name="T16" fmla="*/ 0 h 305"/>
              <a:gd name="T17" fmla="*/ 1437 w 1437"/>
              <a:gd name="T18" fmla="*/ 305 h 3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7" h="305">
                <a:moveTo>
                  <a:pt x="0" y="0"/>
                </a:moveTo>
                <a:lnTo>
                  <a:pt x="1437" y="0"/>
                </a:lnTo>
                <a:lnTo>
                  <a:pt x="1311" y="305"/>
                </a:lnTo>
                <a:lnTo>
                  <a:pt x="133" y="291"/>
                </a:lnTo>
                <a:lnTo>
                  <a:pt x="0" y="0"/>
                </a:lnTo>
                <a:close/>
              </a:path>
            </a:pathLst>
          </a:custGeom>
          <a:solidFill>
            <a:srgbClr val="FF3300">
              <a:alpha val="5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4076700" y="4710113"/>
            <a:ext cx="0" cy="10826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946775" y="4014788"/>
            <a:ext cx="3028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Warmer = less dense</a:t>
            </a:r>
          </a:p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The less dense area rises and pushes the fluid above it out of the way.</a:t>
            </a:r>
          </a:p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The fluid cools away from stove top and begins to sink. (cooler=more dense)</a:t>
            </a:r>
          </a:p>
        </p:txBody>
      </p:sp>
      <p:sp>
        <p:nvSpPr>
          <p:cNvPr id="53278" name="Freeform 30"/>
          <p:cNvSpPr>
            <a:spLocks/>
          </p:cNvSpPr>
          <p:nvPr/>
        </p:nvSpPr>
        <p:spPr bwMode="auto">
          <a:xfrm>
            <a:off x="3373438" y="4503738"/>
            <a:ext cx="673100" cy="277812"/>
          </a:xfrm>
          <a:custGeom>
            <a:avLst/>
            <a:gdLst>
              <a:gd name="T0" fmla="*/ 1068546250 w 424"/>
              <a:gd name="T1" fmla="*/ 292337599 h 175"/>
              <a:gd name="T2" fmla="*/ 735885625 w 424"/>
              <a:gd name="T3" fmla="*/ 57962696 h 175"/>
              <a:gd name="T4" fmla="*/ 367942813 w 424"/>
              <a:gd name="T5" fmla="*/ 25201517 h 175"/>
              <a:gd name="T6" fmla="*/ 83165950 w 424"/>
              <a:gd name="T7" fmla="*/ 209171799 h 175"/>
              <a:gd name="T8" fmla="*/ 0 w 424"/>
              <a:gd name="T9" fmla="*/ 44102575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9" name="Freeform 31"/>
          <p:cNvSpPr>
            <a:spLocks/>
          </p:cNvSpPr>
          <p:nvPr/>
        </p:nvSpPr>
        <p:spPr bwMode="auto">
          <a:xfrm flipH="1">
            <a:off x="4094163" y="4498975"/>
            <a:ext cx="673100" cy="277813"/>
          </a:xfrm>
          <a:custGeom>
            <a:avLst/>
            <a:gdLst>
              <a:gd name="T0" fmla="*/ 1068546250 w 424"/>
              <a:gd name="T1" fmla="*/ 292338651 h 175"/>
              <a:gd name="T2" fmla="*/ 735885625 w 424"/>
              <a:gd name="T3" fmla="*/ 57964492 h 175"/>
              <a:gd name="T4" fmla="*/ 367942813 w 424"/>
              <a:gd name="T5" fmla="*/ 25201608 h 175"/>
              <a:gd name="T6" fmla="*/ 83165950 w 424"/>
              <a:gd name="T7" fmla="*/ 209174139 h 175"/>
              <a:gd name="T8" fmla="*/ 0 w 424"/>
              <a:gd name="T9" fmla="*/ 441028931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4760913" y="4835525"/>
            <a:ext cx="0" cy="7985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3379788" y="4841875"/>
            <a:ext cx="0" cy="7985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 rot="-10406583">
            <a:off x="3373438" y="5591175"/>
            <a:ext cx="585787" cy="217488"/>
          </a:xfrm>
          <a:custGeom>
            <a:avLst/>
            <a:gdLst>
              <a:gd name="T0" fmla="*/ 809307569 w 424"/>
              <a:gd name="T1" fmla="*/ 179164129 h 175"/>
              <a:gd name="T2" fmla="*/ 557352844 w 424"/>
              <a:gd name="T3" fmla="*/ 35523869 h 175"/>
              <a:gd name="T4" fmla="*/ 278677113 w 424"/>
              <a:gd name="T5" fmla="*/ 15445376 h 175"/>
              <a:gd name="T6" fmla="*/ 62988681 w 424"/>
              <a:gd name="T7" fmla="*/ 128194884 h 175"/>
              <a:gd name="T8" fmla="*/ 0 w 424"/>
              <a:gd name="T9" fmla="*/ 270291601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3" name="Freeform 35"/>
          <p:cNvSpPr>
            <a:spLocks/>
          </p:cNvSpPr>
          <p:nvPr/>
        </p:nvSpPr>
        <p:spPr bwMode="auto">
          <a:xfrm rot="10406583" flipH="1">
            <a:off x="4178300" y="5595938"/>
            <a:ext cx="585788" cy="217487"/>
          </a:xfrm>
          <a:custGeom>
            <a:avLst/>
            <a:gdLst>
              <a:gd name="T0" fmla="*/ 809310332 w 424"/>
              <a:gd name="T1" fmla="*/ 179163305 h 175"/>
              <a:gd name="T2" fmla="*/ 557355177 w 424"/>
              <a:gd name="T3" fmla="*/ 35523705 h 175"/>
              <a:gd name="T4" fmla="*/ 278677588 w 424"/>
              <a:gd name="T5" fmla="*/ 15445305 h 175"/>
              <a:gd name="T6" fmla="*/ 62988789 w 424"/>
              <a:gd name="T7" fmla="*/ 128194294 h 175"/>
              <a:gd name="T8" fmla="*/ 0 w 424"/>
              <a:gd name="T9" fmla="*/ 270289115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6" name="Picture 36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63" y="5688013"/>
            <a:ext cx="7604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37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0882">
            <a:off x="4311650" y="5640388"/>
            <a:ext cx="7604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38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943">
            <a:off x="3111500" y="5664200"/>
            <a:ext cx="7604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39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013">
            <a:off x="2495550" y="5557838"/>
            <a:ext cx="749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40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2987">
            <a:off x="2273300" y="5441950"/>
            <a:ext cx="4762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41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9970">
            <a:off x="4837113" y="5532438"/>
            <a:ext cx="7604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42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4551">
            <a:off x="5356225" y="5424488"/>
            <a:ext cx="4762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43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7682">
            <a:off x="4176713" y="5911850"/>
            <a:ext cx="339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44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4551">
            <a:off x="4843463" y="5811838"/>
            <a:ext cx="339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45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39">
            <a:off x="3586163" y="5924550"/>
            <a:ext cx="339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6" name="Picture 46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7968">
            <a:off x="2976563" y="5881688"/>
            <a:ext cx="339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47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417">
            <a:off x="2219325" y="5818188"/>
            <a:ext cx="339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4495800"/>
          </a:xfrm>
        </p:spPr>
        <p:txBody>
          <a:bodyPr/>
          <a:lstStyle/>
          <a:p>
            <a:r>
              <a:rPr lang="en-US" sz="2400" dirty="0" smtClean="0"/>
              <a:t>Heat is transferred one of 3 ways: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Radiation</a:t>
            </a:r>
            <a:r>
              <a:rPr lang="en-US" sz="2000" dirty="0" smtClean="0"/>
              <a:t>: molecules absorb electromagnetic radiation, increasing their energy (heat)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Conduction</a:t>
            </a:r>
            <a:r>
              <a:rPr lang="en-US" sz="2000" dirty="0" smtClean="0"/>
              <a:t>: heat is transferred directly from one molecule to another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Convection</a:t>
            </a:r>
            <a:r>
              <a:rPr lang="en-US" sz="2000" dirty="0" smtClean="0"/>
              <a:t>: fluid (air) surrounding a warm object heats and 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5" grpId="0" animBg="1"/>
      <p:bldP spid="53275" grpId="0" animBg="1"/>
      <p:bldP spid="53276" grpId="0" animBg="1"/>
      <p:bldP spid="53278" grpId="0" animBg="1"/>
      <p:bldP spid="53279" grpId="0" animBg="1"/>
      <p:bldP spid="53280" grpId="0" animBg="1"/>
      <p:bldP spid="53281" grpId="0" animBg="1"/>
      <p:bldP spid="53282" grpId="0" animBg="1"/>
      <p:bldP spid="53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/>
              <a:t>Plays a big role in the atmosphere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Water vapor can be from 1-4% of total atmospheric mass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Converting moisture between vapor (gas), liquid (water), and solid (ice) absorbs / releases energy</a:t>
            </a:r>
          </a:p>
          <a:p>
            <a:r>
              <a:rPr lang="en-US" sz="2000" dirty="0" smtClean="0"/>
              <a:t>Amount of moisture expressed as: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Relative humidity</a:t>
            </a:r>
            <a:r>
              <a:rPr lang="en-US" sz="2000" i="1" dirty="0" smtClean="0"/>
              <a:t> </a:t>
            </a:r>
            <a:r>
              <a:rPr lang="en-US" sz="2000" dirty="0" smtClean="0"/>
              <a:t>(%): the proportion of moisture that the air is capable of holding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Dew Point</a:t>
            </a:r>
            <a:r>
              <a:rPr lang="en-US" sz="2000" dirty="0" smtClean="0"/>
              <a:t> (degrees): the temperature at which the air would become saturated, for a given amount of moisture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1752600"/>
            <a:ext cx="2743200" cy="2209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>
            <a:off x="6477000" y="4495800"/>
            <a:ext cx="1524000" cy="1524000"/>
          </a:xfrm>
          <a:prstGeom prst="chord">
            <a:avLst>
              <a:gd name="adj1" fmla="val 10769127"/>
              <a:gd name="adj2" fmla="val 431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553200" y="4876800"/>
            <a:ext cx="685784" cy="3792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914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1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29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010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104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24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296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62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010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914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43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198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56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914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96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4600" y="5334000"/>
            <a:ext cx="18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18480000">
            <a:off x="7256638" y="4921724"/>
            <a:ext cx="685784" cy="3792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5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&amp;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5334000" cy="525780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Evaporation</a:t>
            </a:r>
            <a:r>
              <a:rPr lang="en-US" sz="2000" dirty="0" smtClean="0"/>
              <a:t> -  the process by which a liquid is transformed into a gas. The process uses heat, leaving the surroundings cooler than before the process.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Condensation</a:t>
            </a:r>
            <a:r>
              <a:rPr lang="en-US" sz="2000" dirty="0" smtClean="0"/>
              <a:t> - the process by which a gas becomes a liquid; the opposite of evaporation. The process releases heat.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Freezing</a:t>
            </a:r>
            <a:r>
              <a:rPr lang="en-US" sz="2000" dirty="0" smtClean="0"/>
              <a:t> – the process by which a liquid is transformed into a solid. This process releases heat.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Melting</a:t>
            </a:r>
            <a:r>
              <a:rPr lang="en-US" sz="2000" dirty="0" smtClean="0"/>
              <a:t> – the process by which a solid is transformed into a liquid. This process uses heat.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Sublimation</a:t>
            </a:r>
            <a:r>
              <a:rPr lang="en-US" sz="2000" dirty="0" smtClean="0"/>
              <a:t> - the process by which a solid directly changes into a gas. This uses heat.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i="1" u="sng" dirty="0" smtClean="0">
                <a:solidFill>
                  <a:srgbClr val="000090"/>
                </a:solidFill>
              </a:rPr>
              <a:t>Precipitation</a:t>
            </a:r>
            <a:r>
              <a:rPr lang="en-US" sz="2000" dirty="0" smtClean="0"/>
              <a:t> - any form of liquid or solid water, which falls from the atmosphere and reaches the ground.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43600" y="4495800"/>
            <a:ext cx="30480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934200" y="2133600"/>
            <a:ext cx="1295400" cy="7620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44958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0960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82296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172200" y="2514600"/>
            <a:ext cx="685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239000" y="4572000"/>
            <a:ext cx="685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7239000" y="4724400"/>
            <a:ext cx="685800" cy="76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84582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7620000" y="2971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67600" y="3124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315200" y="2971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620000" y="34290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315200" y="34290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67600" y="36576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315200" y="3886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96200" y="3733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43800" y="40386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696200" y="4267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391400" y="4267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15000" y="3048000"/>
            <a:ext cx="461665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0" y="3048000"/>
            <a:ext cx="461665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72400" y="3048000"/>
            <a:ext cx="461665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133600"/>
            <a:ext cx="148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Condensation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8400" y="4419600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01000" y="4572000"/>
            <a:ext cx="90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19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20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31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43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4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55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67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7425" cy="687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Hydrologic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5257800" cy="5257800"/>
          </a:xfrm>
        </p:spPr>
        <p:txBody>
          <a:bodyPr>
            <a:noAutofit/>
          </a:bodyPr>
          <a:lstStyle/>
          <a:p>
            <a:r>
              <a:rPr lang="en-US" sz="1600" i="1" u="sng" dirty="0" smtClean="0">
                <a:solidFill>
                  <a:srgbClr val="0000FF"/>
                </a:solidFill>
              </a:rPr>
              <a:t>Evaporation</a:t>
            </a:r>
            <a:r>
              <a:rPr lang="en-US" sz="1600" dirty="0" smtClean="0"/>
              <a:t> -  transformation of a liquid into a gas, in this case water into water vapor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/>
              <a:t>	- recall </a:t>
            </a:r>
            <a:r>
              <a:rPr lang="en-US" sz="1600" i="1" dirty="0" smtClean="0">
                <a:solidFill>
                  <a:srgbClr val="000090"/>
                </a:solidFill>
              </a:rPr>
              <a:t>sublimation</a:t>
            </a:r>
            <a:r>
              <a:rPr lang="en-US" sz="1600" dirty="0" smtClean="0"/>
              <a:t> is the process where solids (snow) are converted directly to gas (water vapor)</a:t>
            </a:r>
          </a:p>
          <a:p>
            <a:r>
              <a:rPr lang="en-US" sz="1600" i="1" u="sng" dirty="0" smtClean="0">
                <a:solidFill>
                  <a:srgbClr val="000090"/>
                </a:solidFill>
              </a:rPr>
              <a:t>Transpiration</a:t>
            </a:r>
            <a:r>
              <a:rPr lang="en-US" sz="1600" dirty="0" smtClean="0"/>
              <a:t> – evaporation of water secreted by the leaves of plants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/>
              <a:t>	- 99% of water taken up by plants is </a:t>
            </a:r>
            <a:r>
              <a:rPr lang="en-US" sz="1600" i="1" dirty="0" smtClean="0"/>
              <a:t>transpired</a:t>
            </a:r>
            <a:r>
              <a:rPr lang="en-US" sz="1600" dirty="0" smtClean="0"/>
              <a:t> into the atmosphere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Condensation</a:t>
            </a:r>
            <a:r>
              <a:rPr lang="en-US" sz="1600" dirty="0" smtClean="0"/>
              <a:t> – conversion of water vapor into water droplets, seen as clouds, fog, mist, dew, or frost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Precipitation</a:t>
            </a:r>
            <a:r>
              <a:rPr lang="en-US" sz="1600" dirty="0" smtClean="0"/>
              <a:t> – </a:t>
            </a:r>
            <a:r>
              <a:rPr lang="en-US" sz="1600" i="1" dirty="0" smtClean="0"/>
              <a:t>coalescence</a:t>
            </a:r>
            <a:r>
              <a:rPr lang="en-US" sz="1600" dirty="0" smtClean="0"/>
              <a:t> (sticking together) of tiny water droplets create larger drops which fall to Earth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Infiltration</a:t>
            </a:r>
            <a:r>
              <a:rPr lang="en-US" sz="1600" dirty="0" smtClean="0"/>
              <a:t> – Some of the precipitation is absorbed into the ground and </a:t>
            </a:r>
            <a:r>
              <a:rPr lang="en-US" sz="1600" i="1" dirty="0" smtClean="0"/>
              <a:t>filters</a:t>
            </a:r>
            <a:r>
              <a:rPr lang="en-US" sz="1600" dirty="0" smtClean="0"/>
              <a:t> down through layers of soil and rock</a:t>
            </a:r>
            <a:endParaRPr lang="en-US" sz="1600" i="1" u="sng" dirty="0" smtClean="0"/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Runoff</a:t>
            </a:r>
            <a:r>
              <a:rPr lang="en-US" sz="1600" dirty="0" smtClean="0"/>
              <a:t> – precipitation that cannot be absorbed by the ground </a:t>
            </a:r>
            <a:r>
              <a:rPr lang="en-US" sz="1600" i="1" dirty="0" smtClean="0"/>
              <a:t>runs off</a:t>
            </a:r>
            <a:r>
              <a:rPr lang="en-US" sz="1600" dirty="0" smtClean="0"/>
              <a:t> into streams, lakes, and rivers, and eventually to the ocean</a:t>
            </a:r>
          </a:p>
        </p:txBody>
      </p:sp>
      <p:pic>
        <p:nvPicPr>
          <p:cNvPr id="40" name="Picture 39" descr="hy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9925" y="1524000"/>
            <a:ext cx="3394075" cy="24582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36021" y="3962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17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29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39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51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63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75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>
                                      <p:cBhvr>
                                        <p:cTn id="87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8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Composition of the Atmosphere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Variables</a:t>
            </a:r>
          </a:p>
          <a:p>
            <a:pPr marL="514350" indent="-514350">
              <a:buAutoNum type="arabicPeriod"/>
            </a:pPr>
            <a:r>
              <a:rPr lang="en-US" dirty="0" smtClean="0"/>
              <a:t>Measuring the Weather</a:t>
            </a:r>
          </a:p>
          <a:p>
            <a:pPr marL="514350" indent="-514350">
              <a:buAutoNum type="arabicPeriod"/>
            </a:pPr>
            <a:r>
              <a:rPr lang="en-US" dirty="0" smtClean="0"/>
              <a:t>Climate Patterns</a:t>
            </a:r>
          </a:p>
          <a:p>
            <a:pPr marL="514350" indent="-514350">
              <a:buFont typeface="Wingdings"/>
              <a:buAutoNum type="arabicPeriod"/>
            </a:pPr>
            <a:r>
              <a:rPr lang="en-US" dirty="0" smtClean="0"/>
              <a:t>Global Weather Patterns</a:t>
            </a:r>
          </a:p>
          <a:p>
            <a:pPr marL="514350" indent="-514350">
              <a:buFont typeface="Wingdings"/>
              <a:buAutoNum type="arabicPeriod"/>
            </a:pPr>
            <a:r>
              <a:rPr lang="en-US" dirty="0" smtClean="0"/>
              <a:t>Clouds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Pressure Systems, Air Masses &amp; Fronts</a:t>
            </a:r>
          </a:p>
          <a:p>
            <a:pPr marL="514350" indent="-514350">
              <a:buAutoNum type="arabicPeriod"/>
            </a:pPr>
            <a:r>
              <a:rPr lang="en-US" dirty="0" smtClean="0"/>
              <a:t>Thunderstorms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Weather Hazards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Climate Change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Temperature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thermomete</a:t>
            </a:r>
            <a:r>
              <a:rPr lang="en-US" sz="2000" i="1" u="sng" dirty="0" smtClean="0"/>
              <a:t>r</a:t>
            </a:r>
            <a:r>
              <a:rPr lang="en-US" sz="2000" dirty="0" smtClean="0"/>
              <a:t> measures the heat content of the air</a:t>
            </a:r>
          </a:p>
          <a:p>
            <a:r>
              <a:rPr lang="en-US" sz="2000" dirty="0" smtClean="0"/>
              <a:t>Thermometers often use alcohol, which has a lower freezing point than water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 fluid expands as temperature increases</a:t>
            </a:r>
          </a:p>
          <a:p>
            <a:r>
              <a:rPr lang="en-US" sz="2000" dirty="0" smtClean="0"/>
              <a:t>Electronic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thermistors</a:t>
            </a:r>
            <a:r>
              <a:rPr lang="en-US" sz="2000" dirty="0" smtClean="0"/>
              <a:t> are often used in automated weather systems</a:t>
            </a:r>
            <a:endParaRPr lang="en-US" sz="2000" dirty="0"/>
          </a:p>
        </p:txBody>
      </p:sp>
      <p:pic>
        <p:nvPicPr>
          <p:cNvPr id="937986" name="Picture 2" descr="C:\Personal\Mark\Work\Outreach\Boy Scouts\images\instruments\bulb_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1524000" cy="3048000"/>
          </a:xfrm>
          <a:prstGeom prst="rect">
            <a:avLst/>
          </a:prstGeom>
          <a:noFill/>
        </p:spPr>
      </p:pic>
      <p:pic>
        <p:nvPicPr>
          <p:cNvPr id="937988" name="Picture 4" descr="C:\Personal\Mark\Work\Outreach\Boy Scouts\images\instruments\data_pic_fastthe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9" y="3429000"/>
            <a:ext cx="1979007" cy="1447800"/>
          </a:xfrm>
          <a:prstGeom prst="rect">
            <a:avLst/>
          </a:prstGeom>
          <a:noFill/>
        </p:spPr>
      </p:pic>
      <p:pic>
        <p:nvPicPr>
          <p:cNvPr id="937989" name="Picture 5" descr="C:\Personal\Mark\Work\Outreach\Boy Scouts\images\instruments\mm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600"/>
            <a:ext cx="2235200" cy="1676400"/>
          </a:xfrm>
          <a:prstGeom prst="rect">
            <a:avLst/>
          </a:prstGeom>
          <a:noFill/>
        </p:spPr>
      </p:pic>
      <p:pic>
        <p:nvPicPr>
          <p:cNvPr id="937990" name="Picture 6" descr="C:\Personal\Mark\Work\Outreach\Boy Scouts\images\instruments\mmts_reado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1" y="5181600"/>
            <a:ext cx="2235200" cy="1676400"/>
          </a:xfrm>
          <a:prstGeom prst="rect">
            <a:avLst/>
          </a:prstGeom>
          <a:noFill/>
        </p:spPr>
      </p:pic>
      <p:pic>
        <p:nvPicPr>
          <p:cNvPr id="937987" name="Picture 3" descr="C:\Personal\Mark\Work\Outreach\Boy Scouts\images\instruments\spring_thermome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600200"/>
            <a:ext cx="1600200" cy="195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Pressure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barometer</a:t>
            </a:r>
            <a:r>
              <a:rPr lang="en-US" sz="2000" dirty="0" smtClean="0"/>
              <a:t> operates much like a scale, responding to the ‘weight’ of the air above it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Pressure readings are shown by a needle that moves upward or downward as pressure changes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Some barometers record pressure on a </a:t>
            </a:r>
            <a:r>
              <a:rPr lang="en-US" sz="2000" i="1" dirty="0" smtClean="0">
                <a:solidFill>
                  <a:srgbClr val="000090"/>
                </a:solidFill>
              </a:rPr>
              <a:t>strip chart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Many barometers today are automated with digital readouts</a:t>
            </a:r>
            <a:endParaRPr lang="en-US" sz="2000" dirty="0"/>
          </a:p>
        </p:txBody>
      </p:sp>
      <p:pic>
        <p:nvPicPr>
          <p:cNvPr id="939010" name="Picture 2" descr="C:\Personal\Mark\Work\Outreach\Boy Scouts\images\instruments\000242-Bar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10" y="1447800"/>
            <a:ext cx="3579090" cy="2362200"/>
          </a:xfrm>
          <a:prstGeom prst="rect">
            <a:avLst/>
          </a:prstGeom>
          <a:noFill/>
        </p:spPr>
      </p:pic>
      <p:pic>
        <p:nvPicPr>
          <p:cNvPr id="939011" name="Picture 3" descr="C:\Personal\Mark\Work\Outreach\Boy Scouts\images\instruments\bara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3962400"/>
            <a:ext cx="1085850" cy="2895600"/>
          </a:xfrm>
          <a:prstGeom prst="rect">
            <a:avLst/>
          </a:prstGeom>
          <a:noFill/>
        </p:spPr>
      </p:pic>
      <p:pic>
        <p:nvPicPr>
          <p:cNvPr id="939012" name="Picture 4" descr="C:\Personal\Mark\Work\Outreach\Boy Scouts\images\instruments\data_pic_barome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1428750" cy="1045243"/>
          </a:xfrm>
          <a:prstGeom prst="rect">
            <a:avLst/>
          </a:prstGeom>
          <a:noFill/>
        </p:spPr>
      </p:pic>
      <p:pic>
        <p:nvPicPr>
          <p:cNvPr id="939013" name="Picture 5" descr="C:\Personal\Mark\Work\Outreach\Boy Scouts\images\instruments\paroscientifi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181600"/>
            <a:ext cx="223937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hygrometer</a:t>
            </a:r>
            <a:r>
              <a:rPr lang="en-US" sz="2000" dirty="0" smtClean="0"/>
              <a:t> is an instrument used to measure the water content of the atmosphere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700" dirty="0" smtClean="0"/>
              <a:t>Calculates either </a:t>
            </a:r>
            <a:r>
              <a:rPr lang="en-US" sz="1700" i="1" dirty="0" smtClean="0">
                <a:solidFill>
                  <a:srgbClr val="000090"/>
                </a:solidFill>
              </a:rPr>
              <a:t>relative humidity </a:t>
            </a:r>
            <a:r>
              <a:rPr lang="en-US" sz="1700" dirty="0" smtClean="0"/>
              <a:t>or </a:t>
            </a:r>
            <a:r>
              <a:rPr lang="en-US" sz="1700" i="1" dirty="0" err="1" smtClean="0">
                <a:solidFill>
                  <a:srgbClr val="000090"/>
                </a:solidFill>
              </a:rPr>
              <a:t>dewpoint</a:t>
            </a:r>
            <a:endParaRPr lang="en-US" sz="1700" i="1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A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psychromete</a:t>
            </a:r>
            <a:r>
              <a:rPr lang="en-US" sz="2000" i="1" u="sng" dirty="0" err="1" smtClean="0"/>
              <a:t>r</a:t>
            </a:r>
            <a:r>
              <a:rPr lang="en-US" sz="2000" dirty="0" smtClean="0"/>
              <a:t> is a type of hygrometer consisting of pair of thermometers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/>
              <a:t>One is a regular thermometer that measures the actual temperature of the air, called the </a:t>
            </a:r>
            <a:r>
              <a:rPr lang="en-US" sz="1700" i="1" dirty="0" smtClean="0">
                <a:solidFill>
                  <a:srgbClr val="000090"/>
                </a:solidFill>
              </a:rPr>
              <a:t>dry bulb </a:t>
            </a:r>
            <a:r>
              <a:rPr lang="en-US" sz="1700" dirty="0" smtClean="0"/>
              <a:t>temperature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/>
              <a:t>The other has a moistened wick; water is evaporated cooling the thermometer to a moisture equilibrium temperature called the </a:t>
            </a:r>
            <a:r>
              <a:rPr lang="en-US" sz="1700" i="1" dirty="0" smtClean="0">
                <a:solidFill>
                  <a:srgbClr val="000090"/>
                </a:solidFill>
              </a:rPr>
              <a:t>wet bulb</a:t>
            </a:r>
            <a:r>
              <a:rPr lang="en-US" sz="1700" dirty="0" smtClean="0"/>
              <a:t> temperature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700" dirty="0" smtClean="0"/>
              <a:t>The amount of water vapor the air is able to hold at each temperature is determined; the ratio of these determines the relative humidity</a:t>
            </a:r>
          </a:p>
          <a:p>
            <a:r>
              <a:rPr lang="en-US" sz="2000" dirty="0" smtClean="0"/>
              <a:t>Materials that lengthen or shorten based on the moisture content of the air are also used in hygrometers</a:t>
            </a:r>
          </a:p>
          <a:p>
            <a:pPr lvl="1"/>
            <a:r>
              <a:rPr lang="en-US" sz="1700" dirty="0" smtClean="0"/>
              <a:t>Hair is a great measuring device!</a:t>
            </a:r>
          </a:p>
        </p:txBody>
      </p:sp>
      <p:pic>
        <p:nvPicPr>
          <p:cNvPr id="940034" name="Picture 2" descr="C:\Personal\Mark\Work\Outreach\Boy Scouts\images\instruments\ASO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340" y="1371600"/>
            <a:ext cx="2951319" cy="2209800"/>
          </a:xfrm>
          <a:prstGeom prst="rect">
            <a:avLst/>
          </a:prstGeom>
          <a:noFill/>
        </p:spPr>
      </p:pic>
      <p:pic>
        <p:nvPicPr>
          <p:cNvPr id="940036" name="Picture 4" descr="C:\Personal\Mark\Work\Outreach\Boy Scouts\images\instruments\wea00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767138"/>
            <a:ext cx="2133600" cy="3090862"/>
          </a:xfrm>
          <a:prstGeom prst="rect">
            <a:avLst/>
          </a:prstGeom>
          <a:noFill/>
        </p:spPr>
      </p:pic>
      <p:pic>
        <p:nvPicPr>
          <p:cNvPr id="940038" name="Picture 6" descr="C:\Personal\Mark\Work\Outreach\Boy Scouts\images\instruments\psychrometer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0"/>
            <a:ext cx="1579955" cy="1308100"/>
          </a:xfrm>
          <a:prstGeom prst="rect">
            <a:avLst/>
          </a:prstGeom>
          <a:noFill/>
        </p:spPr>
      </p:pic>
      <p:pic>
        <p:nvPicPr>
          <p:cNvPr id="940035" name="Picture 3" descr="C:\Personal\Mark\Work\Outreach\Boy Scouts\images\instruments\data_pic_hmp4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86200"/>
            <a:ext cx="18097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Wind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343400" cy="52684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Wind speed is directly measured with an </a:t>
            </a:r>
            <a:r>
              <a:rPr lang="en-US" i="1" u="sng" dirty="0" smtClean="0">
                <a:solidFill>
                  <a:srgbClr val="000090"/>
                </a:solidFill>
              </a:rPr>
              <a:t>anemometer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Wind turns a propeller; faster wind speeds make the propeller spin faster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magnet is attached to the propeller shaft; each revolution is counted to calculate speed</a:t>
            </a:r>
          </a:p>
          <a:p>
            <a:r>
              <a:rPr lang="en-US" dirty="0" smtClean="0"/>
              <a:t>Wind direction is measured with a </a:t>
            </a:r>
            <a:r>
              <a:rPr lang="en-US" i="1" u="sng" dirty="0" smtClean="0">
                <a:solidFill>
                  <a:srgbClr val="000090"/>
                </a:solidFill>
              </a:rPr>
              <a:t>wind vane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Air blows against a flat surface, aligning the axis in the direction of the wind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 arrow points into the wind</a:t>
            </a:r>
          </a:p>
          <a:p>
            <a:r>
              <a:rPr lang="en-US" dirty="0" smtClean="0"/>
              <a:t>Wind speed can be estimated with a </a:t>
            </a:r>
            <a:r>
              <a:rPr lang="en-US" i="1" u="sng" dirty="0" smtClean="0">
                <a:solidFill>
                  <a:srgbClr val="000090"/>
                </a:solidFill>
              </a:rPr>
              <a:t>wind sock</a:t>
            </a:r>
            <a:endParaRPr lang="en-US" dirty="0" smtClean="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Often used at airports for a quick visual of wind direction and approximate speed</a:t>
            </a:r>
          </a:p>
          <a:p>
            <a:r>
              <a:rPr lang="en-US" i="1" u="sng" dirty="0" smtClean="0">
                <a:solidFill>
                  <a:srgbClr val="000090"/>
                </a:solidFill>
              </a:rPr>
              <a:t>Sonic anemometers </a:t>
            </a:r>
            <a:r>
              <a:rPr lang="en-US" dirty="0" smtClean="0"/>
              <a:t>measure the speed with which particles pass between their sensors</a:t>
            </a:r>
          </a:p>
        </p:txBody>
      </p:sp>
      <p:pic>
        <p:nvPicPr>
          <p:cNvPr id="941059" name="Picture 3" descr="C:\Personal\Mark\Work\Outreach\Boy Scouts\images\instruments\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105400"/>
            <a:ext cx="2164380" cy="1447800"/>
          </a:xfrm>
          <a:prstGeom prst="rect">
            <a:avLst/>
          </a:prstGeom>
          <a:noFill/>
        </p:spPr>
      </p:pic>
      <p:pic>
        <p:nvPicPr>
          <p:cNvPr id="941060" name="Picture 4" descr="C:\Personal\Mark\Work\Outreach\Boy Scouts\images\instruments\data_pic_windsen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1809750" cy="1323975"/>
          </a:xfrm>
          <a:prstGeom prst="rect">
            <a:avLst/>
          </a:prstGeom>
          <a:noFill/>
        </p:spPr>
      </p:pic>
      <p:pic>
        <p:nvPicPr>
          <p:cNvPr id="941061" name="Picture 5" descr="C:\Personal\Mark\Work\Outreach\Boy Scouts\images\instruments\day1_fi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752600"/>
            <a:ext cx="1905000" cy="1249680"/>
          </a:xfrm>
          <a:prstGeom prst="rect">
            <a:avLst/>
          </a:prstGeom>
          <a:noFill/>
        </p:spPr>
      </p:pic>
      <p:pic>
        <p:nvPicPr>
          <p:cNvPr id="941062" name="Picture 6" descr="C:\Personal\Mark\Work\Outreach\Boy Scouts\images\instruments\White-winged_Crossbills_on_weather_vane_5Dec01_694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52600"/>
            <a:ext cx="1925430" cy="1446212"/>
          </a:xfrm>
          <a:prstGeom prst="rect">
            <a:avLst/>
          </a:prstGeom>
          <a:noFill/>
        </p:spPr>
      </p:pic>
      <p:pic>
        <p:nvPicPr>
          <p:cNvPr id="941063" name="Picture 7" descr="C:\Personal\Mark\Work\Outreach\Boy Scouts\images\instruments\367075main_sock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576" y="3962400"/>
            <a:ext cx="196542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Sunshine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>
                <a:solidFill>
                  <a:srgbClr val="000090"/>
                </a:solidFill>
              </a:rPr>
              <a:t>pyranometer</a:t>
            </a:r>
            <a:r>
              <a:rPr lang="en-US" sz="2000" dirty="0" smtClean="0"/>
              <a:t> is a radiation sensor that measures solar radiation</a:t>
            </a:r>
          </a:p>
          <a:p>
            <a:pPr lvl="1"/>
            <a:r>
              <a:rPr lang="en-US" sz="2000" dirty="0" smtClean="0"/>
              <a:t>Solar radiation may be direct (incoming from the sun) and reflected from the surface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Solar radiation is needed to calculate energy balance</a:t>
            </a:r>
          </a:p>
          <a:p>
            <a:r>
              <a:rPr lang="en-US" sz="2000" dirty="0" smtClean="0"/>
              <a:t>A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Celiometer</a:t>
            </a:r>
            <a:r>
              <a:rPr lang="en-US" sz="2000" dirty="0" smtClean="0"/>
              <a:t> uses light to measure the height of clouds</a:t>
            </a:r>
          </a:p>
          <a:p>
            <a:pPr lvl="1"/>
            <a:r>
              <a:rPr lang="en-US" sz="2000" dirty="0" smtClean="0"/>
              <a:t>From this, sky cover can be recorded</a:t>
            </a:r>
          </a:p>
        </p:txBody>
      </p:sp>
      <p:pic>
        <p:nvPicPr>
          <p:cNvPr id="942082" name="Picture 2" descr="C:\Personal\Mark\Work\Outreach\Boy Scouts\images\instruments\track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359150" cy="2519363"/>
          </a:xfrm>
          <a:prstGeom prst="rect">
            <a:avLst/>
          </a:prstGeom>
          <a:noFill/>
        </p:spPr>
      </p:pic>
      <p:pic>
        <p:nvPicPr>
          <p:cNvPr id="942083" name="Picture 3" descr="C:\Personal\Mark\Work\Outreach\Boy Scouts\images\instruments\pyran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2028825" cy="1714500"/>
          </a:xfrm>
          <a:prstGeom prst="rect">
            <a:avLst/>
          </a:prstGeom>
          <a:noFill/>
        </p:spPr>
      </p:pic>
      <p:pic>
        <p:nvPicPr>
          <p:cNvPr id="942084" name="Picture 4" descr="C:\Personal\Mark\Work\Outreach\Boy Scouts\images\instruments\img_solar_sensor_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72720"/>
            <a:ext cx="1981199" cy="1485279"/>
          </a:xfrm>
          <a:prstGeom prst="rect">
            <a:avLst/>
          </a:prstGeom>
          <a:noFill/>
        </p:spPr>
      </p:pic>
      <p:pic>
        <p:nvPicPr>
          <p:cNvPr id="942085" name="Picture 5" descr="C:\Personal\Mark\Work\Outreach\Boy Scouts\images\instruments\uv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657600"/>
            <a:ext cx="1125361" cy="122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Rainfall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Rainfall is measured with a </a:t>
            </a:r>
            <a:r>
              <a:rPr lang="en-US" i="1" u="sng" dirty="0" smtClean="0">
                <a:solidFill>
                  <a:srgbClr val="000090"/>
                </a:solidFill>
              </a:rPr>
              <a:t>rain gauge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Direct read </a:t>
            </a:r>
            <a:r>
              <a:rPr lang="en-US" dirty="0" smtClean="0"/>
              <a:t>rain gauges  simply collect rainfall and are read manually</a:t>
            </a:r>
          </a:p>
          <a:p>
            <a:pPr lvl="1"/>
            <a:r>
              <a:rPr lang="en-US" dirty="0" smtClean="0"/>
              <a:t>A smaller inner tube allows finer resolution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Tipping bucket </a:t>
            </a:r>
            <a:r>
              <a:rPr lang="en-US" dirty="0" smtClean="0"/>
              <a:t>rain gauges have a small bucket that tips (and empties) whenever a certain amount of rain fills the bucket</a:t>
            </a:r>
          </a:p>
          <a:p>
            <a:pPr lvl="1"/>
            <a:r>
              <a:rPr lang="en-US" dirty="0" smtClean="0"/>
              <a:t>A magnetic switch counts the number of tips, which is converted to rainfall accumulation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Weighing gauges </a:t>
            </a:r>
            <a:r>
              <a:rPr lang="en-US" dirty="0" smtClean="0"/>
              <a:t>collect rainfall on a scale; the weight of the water determines how much rain fell</a:t>
            </a:r>
          </a:p>
          <a:p>
            <a:pPr lvl="1"/>
            <a:r>
              <a:rPr lang="en-US" dirty="0" smtClean="0"/>
              <a:t>Water may be lost through evaporation</a:t>
            </a:r>
          </a:p>
          <a:p>
            <a:r>
              <a:rPr lang="en-US" dirty="0" smtClean="0"/>
              <a:t>Some rain gauges are heated to melt and measure winter precipitation</a:t>
            </a:r>
          </a:p>
          <a:p>
            <a:pPr lvl="1"/>
            <a:endParaRPr lang="en-US" dirty="0"/>
          </a:p>
        </p:txBody>
      </p:sp>
      <p:pic>
        <p:nvPicPr>
          <p:cNvPr id="943106" name="Picture 2" descr="C:\Personal\Mark\Work\Outreach\Boy Scouts\images\instruments\ASO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39" y="1676400"/>
            <a:ext cx="2546361" cy="1906588"/>
          </a:xfrm>
          <a:prstGeom prst="rect">
            <a:avLst/>
          </a:prstGeom>
          <a:noFill/>
        </p:spPr>
      </p:pic>
      <p:pic>
        <p:nvPicPr>
          <p:cNvPr id="943107" name="Picture 3" descr="C:\Personal\Mark\Work\Outreach\Boy Scouts\images\instruments\8ra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0"/>
            <a:ext cx="2209800" cy="3048000"/>
          </a:xfrm>
          <a:prstGeom prst="rect">
            <a:avLst/>
          </a:prstGeom>
          <a:noFill/>
        </p:spPr>
      </p:pic>
      <p:pic>
        <p:nvPicPr>
          <p:cNvPr id="943108" name="Picture 4" descr="C:\Personal\Mark\Work\Outreach\Boy Scouts\images\instruments\1305-9200_au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1435100" cy="3657600"/>
          </a:xfrm>
          <a:prstGeom prst="rect">
            <a:avLst/>
          </a:prstGeom>
          <a:noFill/>
        </p:spPr>
      </p:pic>
      <p:pic>
        <p:nvPicPr>
          <p:cNvPr id="943109" name="Picture 5" descr="C:\Personal\Mark\Work\Outreach\Boy Scouts\images\instruments\data_pic_raingau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334000"/>
            <a:ext cx="18097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Definitions…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90"/>
                </a:solidFill>
              </a:rPr>
              <a:t>Meteorology</a:t>
            </a:r>
            <a:r>
              <a:rPr lang="en-US" b="1" dirty="0" smtClean="0"/>
              <a:t> -</a:t>
            </a:r>
            <a:r>
              <a:rPr lang="en-US" dirty="0" smtClean="0"/>
              <a:t> a science that deals with the atmosphere and its phenomena and especially with weather and weather forecasting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90"/>
                </a:solidFill>
              </a:rPr>
              <a:t>Weather</a:t>
            </a:r>
            <a:r>
              <a:rPr lang="en-US" b="1" dirty="0" smtClean="0"/>
              <a:t> -</a:t>
            </a:r>
            <a:r>
              <a:rPr lang="en-US" dirty="0" smtClean="0"/>
              <a:t> the state of the atmosphere with respect to heat or cold, wetness or dryness, calm or storm, clearness or cloudiness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Climate</a:t>
            </a:r>
            <a:r>
              <a:rPr lang="en-US" b="1" dirty="0" smtClean="0"/>
              <a:t> -</a:t>
            </a:r>
            <a:r>
              <a:rPr lang="en-US" dirty="0" smtClean="0"/>
              <a:t> the statistical collection of weather conditions at a place over a period of years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412" b="1" dirty="0" smtClean="0"/>
              <a:t>Weather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Condition of the atmosphere at any particular time and place, day-to-day state of the atmosphere </a:t>
            </a:r>
          </a:p>
          <a:p>
            <a:pPr>
              <a:spcAft>
                <a:spcPts val="1200"/>
              </a:spcAft>
            </a:pPr>
            <a:r>
              <a:rPr lang="en-US" sz="3412" b="1" dirty="0" smtClean="0"/>
              <a:t>Climate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Accumulation</a:t>
            </a:r>
            <a:r>
              <a:rPr lang="en-US" dirty="0" smtClean="0"/>
              <a:t> of daily and seasonal weather events over a long period of time (weeks, months, years and longer)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Includes weather</a:t>
            </a:r>
            <a:r>
              <a:rPr lang="en-US" dirty="0" smtClean="0"/>
              <a:t> and weather extremes (heat waves, cold spells)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Long-term averages</a:t>
            </a:r>
            <a:r>
              <a:rPr lang="en-US" dirty="0" smtClean="0"/>
              <a:t> of weather variables (e.g., temperature, precipitation amount and type, air pressure, humidity, cloudiness, sunshine, wind speed and direction), departures of weather variables from </a:t>
            </a:r>
            <a:r>
              <a:rPr lang="en-US" i="1" dirty="0" err="1" smtClean="0">
                <a:solidFill>
                  <a:srgbClr val="000090"/>
                </a:solidFill>
              </a:rPr>
              <a:t>normals</a:t>
            </a:r>
            <a:r>
              <a:rPr lang="en-US" dirty="0" smtClean="0"/>
              <a:t> (more about </a:t>
            </a:r>
            <a:r>
              <a:rPr lang="en-US" dirty="0" err="1" smtClean="0"/>
              <a:t>normals</a:t>
            </a:r>
            <a:r>
              <a:rPr lang="en-US" dirty="0" smtClean="0"/>
              <a:t> later!)</a:t>
            </a:r>
            <a:endParaRPr lang="en-US" i="1" u="sng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rainforest-animals-redeyedfrog1"/>
          <p:cNvPicPr>
            <a:picLocks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57200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447800"/>
            <a:ext cx="4040188" cy="3941763"/>
          </a:xfrm>
          <a:ln>
            <a:prstDash val="solid"/>
          </a:ln>
        </p:spPr>
        <p:txBody>
          <a:bodyPr>
            <a:normAutofit/>
          </a:bodyPr>
          <a:lstStyle/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Type of clothing we wear today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Windows open or closed today? This week?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If a crop will reach maturity: hail can destroy a crop in a day!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Warm and rainy for a day: rain</a:t>
            </a:r>
            <a:r>
              <a:rPr lang="en-US" sz="2595" i="1" dirty="0">
                <a:ea typeface="ＭＳ Ｐゴシック" pitchFamily="27" charset="-128"/>
                <a:cs typeface="ＭＳ Ｐゴシック" pitchFamily="27" charset="-128"/>
              </a:rPr>
              <a:t>coat</a:t>
            </a:r>
          </a:p>
          <a:p>
            <a:pPr eaLnBrk="1" hangingPunct="1"/>
            <a:endParaRPr lang="en-US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639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Type of clothing we buy and keep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Housing: straw hut vs. brick house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Crop selection (timing and species): Mangoes are not a good crop in Oklahoma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Warm and wet for MANY years: rain</a:t>
            </a:r>
            <a:r>
              <a:rPr lang="en-US" i="1" dirty="0">
                <a:ea typeface="ＭＳ Ｐゴシック" pitchFamily="27" charset="-128"/>
                <a:cs typeface="ＭＳ Ｐゴシック" pitchFamily="27" charset="-128"/>
              </a:rPr>
              <a:t>forest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 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54864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What </a:t>
            </a:r>
            <a:r>
              <a:rPr lang="en-US" b="1" i="1" dirty="0">
                <a:ea typeface="ＭＳ Ｐゴシック" pitchFamily="27" charset="-128"/>
                <a:cs typeface="ＭＳ Ｐゴシック" pitchFamily="27" charset="-128"/>
              </a:rPr>
              <a:t>weather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determines</a:t>
            </a:r>
          </a:p>
        </p:txBody>
      </p:sp>
      <p:sp>
        <p:nvSpPr>
          <p:cNvPr id="16389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27" charset="-128"/>
                <a:cs typeface="ＭＳ Ｐゴシック" pitchFamily="27" charset="-128"/>
              </a:rPr>
              <a:t>What </a:t>
            </a:r>
            <a:r>
              <a:rPr lang="en-US" b="1" i="1">
                <a:ea typeface="ＭＳ Ｐゴシック" pitchFamily="27" charset="-128"/>
                <a:cs typeface="ＭＳ Ｐゴシック" pitchFamily="27" charset="-128"/>
              </a:rPr>
              <a:t>climate</a:t>
            </a:r>
            <a:r>
              <a:rPr lang="en-US">
                <a:ea typeface="ＭＳ Ｐゴシック" pitchFamily="27" charset="-128"/>
                <a:cs typeface="ＭＳ Ｐゴシック" pitchFamily="27" charset="-128"/>
              </a:rPr>
              <a:t> determines</a:t>
            </a:r>
          </a:p>
        </p:txBody>
      </p:sp>
      <p:pic>
        <p:nvPicPr>
          <p:cNvPr id="16392" name="Picture 2"/>
          <p:cNvPicPr>
            <a:picLocks noChangeArrowheads="1"/>
          </p:cNvPicPr>
          <p:nvPr/>
        </p:nvPicPr>
        <p:blipFill>
          <a:blip r:embed="rId4" cstate="print">
            <a:lum bright="40000" contrast="-40000"/>
          </a:blip>
          <a:srcRect t="9154" r="552" b="38635"/>
          <a:stretch>
            <a:fillRect/>
          </a:stretch>
        </p:blipFill>
        <p:spPr bwMode="auto">
          <a:xfrm>
            <a:off x="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Weather vs. Climate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&amp; Structure</a:t>
            </a:r>
            <a:br>
              <a:rPr lang="en-US" dirty="0" smtClean="0"/>
            </a:br>
            <a:r>
              <a:rPr lang="en-US" dirty="0" smtClean="0"/>
              <a:t>of the atmosphere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gasses make up the atmosphere?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Content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78.084%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20.947%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Argon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0.934%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Carbon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0.033%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Neon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18.20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Helium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5.20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Krypton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1.10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Sulfur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1.00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Methane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4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2.00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Hydrogen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0.50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Nitrous 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r>
                        <a:rPr lang="en-US" sz="1200" baseline="-25000"/>
                        <a:t>2</a:t>
                      </a:r>
                      <a:r>
                        <a:rPr lang="en-US" sz="120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0.50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Xenon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0.09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Ozone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0.07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Nitrogen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0.02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Iodine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0.01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Carbon monoxide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trace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Ammonia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NH</a:t>
                      </a:r>
                      <a:r>
                        <a:rPr lang="en-US" sz="1200" baseline="-25000" dirty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trace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010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Exosphere</a:t>
            </a:r>
            <a:r>
              <a:rPr lang="en-US" dirty="0" smtClean="0"/>
              <a:t> (up to 6,200 miles)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Thermosphere</a:t>
            </a:r>
            <a:r>
              <a:rPr lang="en-US" dirty="0" smtClean="0"/>
              <a:t> (up to 430 miles)</a:t>
            </a:r>
          </a:p>
          <a:p>
            <a:pPr lvl="1"/>
            <a:r>
              <a:rPr lang="en-US" dirty="0" smtClean="0"/>
              <a:t>Very few particles, but highly energized</a:t>
            </a:r>
          </a:p>
          <a:p>
            <a:pPr lvl="1"/>
            <a:r>
              <a:rPr lang="en-US" dirty="0" smtClean="0"/>
              <a:t>Ionosphere (37-190 miles): highly energized particles reflect radio waves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Mesosphere</a:t>
            </a:r>
            <a:r>
              <a:rPr lang="en-US" dirty="0" smtClean="0"/>
              <a:t> (up to 53 miles)</a:t>
            </a:r>
          </a:p>
          <a:p>
            <a:pPr lvl="1"/>
            <a:r>
              <a:rPr lang="en-US" dirty="0" smtClean="0"/>
              <a:t>Gasses become very thin</a:t>
            </a:r>
          </a:p>
          <a:p>
            <a:pPr lvl="1"/>
            <a:r>
              <a:rPr lang="en-US" dirty="0" smtClean="0"/>
              <a:t>Temperature decreases with height (less absorption)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Stratosphere</a:t>
            </a:r>
            <a:r>
              <a:rPr lang="en-US" dirty="0" smtClean="0"/>
              <a:t> (up to 31 miles)</a:t>
            </a:r>
          </a:p>
          <a:p>
            <a:pPr lvl="1"/>
            <a:r>
              <a:rPr lang="en-US" dirty="0" smtClean="0"/>
              <a:t>Virtually no vertical motion</a:t>
            </a:r>
          </a:p>
          <a:p>
            <a:pPr lvl="1"/>
            <a:r>
              <a:rPr lang="en-US" dirty="0" smtClean="0"/>
              <a:t>Temperature warms with height (absorption of radiation)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Troposphere</a:t>
            </a:r>
            <a:r>
              <a:rPr lang="en-US" dirty="0" smtClean="0"/>
              <a:t> (ground to 4-12 miles)</a:t>
            </a:r>
          </a:p>
          <a:p>
            <a:pPr lvl="1"/>
            <a:r>
              <a:rPr lang="en-US" dirty="0" smtClean="0"/>
              <a:t> Most human activities occur in the troposphere</a:t>
            </a:r>
          </a:p>
          <a:p>
            <a:pPr lvl="1"/>
            <a:r>
              <a:rPr lang="en-US" dirty="0" smtClean="0"/>
              <a:t>Density and pressure decrease with height</a:t>
            </a:r>
          </a:p>
          <a:p>
            <a:pPr lvl="1"/>
            <a:r>
              <a:rPr lang="en-US" dirty="0" smtClean="0"/>
              <a:t>Temperature decreases with height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4851" y="0"/>
            <a:ext cx="1229149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800600" cy="526843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Incoming energy from the sun (solar radiation) heats the Earth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Some of the energy is reflected by clouds or the atmosphere back into space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Some of the energy is absorbed by the Earth and re-emitted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Incoming solar radiation is shorter wavelengths (higher energy) than what is emitted by the Earth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Atmospheric gasses trap some of the longer-wave radiation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atmosphere keeps Earth at an average temperature of about 58°F</a:t>
            </a:r>
          </a:p>
        </p:txBody>
      </p:sp>
      <p:pic>
        <p:nvPicPr>
          <p:cNvPr id="5" name="Picture 4" descr="energy_bal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103" y="1524000"/>
            <a:ext cx="3613897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6021" y="48006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257800"/>
            <a:ext cx="3429000" cy="923330"/>
          </a:xfrm>
          <a:prstGeom prst="rect">
            <a:avLst/>
          </a:prstGeom>
          <a:solidFill>
            <a:srgbClr val="94B6D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sunset" dir="t"/>
          </a:scene3d>
          <a:sp3d prstMaterial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Without atmospheric gasses, the Earth’s average temperature would be about 0</a:t>
            </a:r>
            <a:r>
              <a:rPr lang="en-US" b="1" baseline="30000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F!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3712</TotalTime>
  <Words>1980</Words>
  <Application>Microsoft Macintosh PowerPoint</Application>
  <PresentationFormat>On-screen Show (4:3)</PresentationFormat>
  <Paragraphs>267</Paragraphs>
  <Slides>26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The Atmosphere</vt:lpstr>
      <vt:lpstr>What we are going to cover</vt:lpstr>
      <vt:lpstr>First, Some Definitions…</vt:lpstr>
      <vt:lpstr>Weather vs. Climate</vt:lpstr>
      <vt:lpstr>Slide 5</vt:lpstr>
      <vt:lpstr>Composition &amp; Structure of the atmosphere</vt:lpstr>
      <vt:lpstr>What gasses make up the atmosphere?</vt:lpstr>
      <vt:lpstr>Layers of the Atmosphere</vt:lpstr>
      <vt:lpstr>The Earth’s Energy Balance</vt:lpstr>
      <vt:lpstr>The Earth’s Energy Balance</vt:lpstr>
      <vt:lpstr>STATE VARIABLES</vt:lpstr>
      <vt:lpstr>PRESSSURE</vt:lpstr>
      <vt:lpstr>PRESSSURE</vt:lpstr>
      <vt:lpstr>TEMPERATURE</vt:lpstr>
      <vt:lpstr>TEMPERATURE</vt:lpstr>
      <vt:lpstr>MOISTURE</vt:lpstr>
      <vt:lpstr>TEMPERATURE &amp; MOISTURE</vt:lpstr>
      <vt:lpstr>Slide 18</vt:lpstr>
      <vt:lpstr>The Hydrologic Cycle</vt:lpstr>
      <vt:lpstr>MEASURING THE WEATHER</vt:lpstr>
      <vt:lpstr>Measuring Temperature</vt:lpstr>
      <vt:lpstr>Measuring Pressure</vt:lpstr>
      <vt:lpstr>Measuring Moisture</vt:lpstr>
      <vt:lpstr>Measuring Wind</vt:lpstr>
      <vt:lpstr>Measuring Sunshine</vt:lpstr>
      <vt:lpstr>Measuring Rainfall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 Shafer</cp:lastModifiedBy>
  <cp:revision>157</cp:revision>
  <dcterms:created xsi:type="dcterms:W3CDTF">2010-04-20T17:33:36Z</dcterms:created>
  <dcterms:modified xsi:type="dcterms:W3CDTF">2010-04-20T22:36:55Z</dcterms:modified>
</cp:coreProperties>
</file>